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7fb029b9e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7fb029b9e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7fb029b9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7fb029b9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7fb029b9e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7fb029b9e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7fb029b9e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7fb029b9e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7fb029b9e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7fb029b9e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7fb029b9e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7fb029b9e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7fb029b9e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7fb029b9e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7fb029b9e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7fb029b9e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7fb029b9e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7fb029b9e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editor.p5js.org/pelfers-truth/sketches/sw287N7B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P5 - Unit One - Lesson 5 - Shape Layering With Color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Patti, Jerusha, Saranii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Exit Ticket</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1" marL="914400" rtl="0" algn="l">
              <a:lnSpc>
                <a:spcPct val="100000"/>
              </a:lnSpc>
              <a:spcBef>
                <a:spcPts val="0"/>
              </a:spcBef>
              <a:spcAft>
                <a:spcPts val="0"/>
              </a:spcAft>
              <a:buClr>
                <a:schemeClr val="dk1"/>
              </a:buClr>
              <a:buSzPts val="2000"/>
              <a:buFont typeface="Roboto"/>
              <a:buChar char="○"/>
            </a:pPr>
            <a:r>
              <a:rPr lang="en" sz="2000">
                <a:solidFill>
                  <a:schemeClr val="dk1"/>
                </a:solidFill>
                <a:latin typeface="Roboto"/>
                <a:ea typeface="Roboto"/>
                <a:cs typeface="Roboto"/>
                <a:sym typeface="Roboto"/>
              </a:rPr>
              <a:t>Share one new thing that you learned.</a:t>
            </a:r>
            <a:endParaRPr sz="2000">
              <a:solidFill>
                <a:schemeClr val="dk1"/>
              </a:solidFill>
              <a:latin typeface="Roboto"/>
              <a:ea typeface="Roboto"/>
              <a:cs typeface="Roboto"/>
              <a:sym typeface="Roboto"/>
            </a:endParaRPr>
          </a:p>
          <a:p>
            <a:pPr indent="-355600" lvl="1" marL="914400" marR="95250" rtl="0" algn="l">
              <a:lnSpc>
                <a:spcPct val="115000"/>
              </a:lnSpc>
              <a:spcBef>
                <a:spcPts val="0"/>
              </a:spcBef>
              <a:spcAft>
                <a:spcPts val="0"/>
              </a:spcAft>
              <a:buClr>
                <a:schemeClr val="dk1"/>
              </a:buClr>
              <a:buSzPts val="2000"/>
              <a:buFont typeface="Roboto"/>
              <a:buChar char="○"/>
            </a:pPr>
            <a:r>
              <a:rPr lang="en" sz="2000">
                <a:solidFill>
                  <a:schemeClr val="dk1"/>
                </a:solidFill>
                <a:latin typeface="Roboto"/>
                <a:ea typeface="Roboto"/>
                <a:cs typeface="Roboto"/>
                <a:sym typeface="Roboto"/>
              </a:rPr>
              <a:t>What was challenging? Why?</a:t>
            </a:r>
            <a:endParaRPr sz="2000">
              <a:solidFill>
                <a:schemeClr val="dk1"/>
              </a:solidFill>
              <a:latin typeface="Roboto"/>
              <a:ea typeface="Roboto"/>
              <a:cs typeface="Roboto"/>
              <a:sym typeface="Roboto"/>
            </a:endParaRPr>
          </a:p>
          <a:p>
            <a:pPr indent="-355600" lvl="1" marL="914400" marR="95250" rtl="0" algn="l">
              <a:lnSpc>
                <a:spcPct val="115000"/>
              </a:lnSpc>
              <a:spcBef>
                <a:spcPts val="0"/>
              </a:spcBef>
              <a:spcAft>
                <a:spcPts val="0"/>
              </a:spcAft>
              <a:buClr>
                <a:schemeClr val="dk1"/>
              </a:buClr>
              <a:buSzPts val="2000"/>
              <a:buFont typeface="Roboto"/>
              <a:buChar char="○"/>
            </a:pPr>
            <a:r>
              <a:rPr lang="en" sz="2000">
                <a:solidFill>
                  <a:schemeClr val="dk1"/>
                </a:solidFill>
                <a:latin typeface="Roboto"/>
                <a:ea typeface="Roboto"/>
                <a:cs typeface="Roboto"/>
                <a:sym typeface="Roboto"/>
              </a:rPr>
              <a:t>What elements would you add to your drawing if you had more time?</a:t>
            </a:r>
            <a:endParaRPr sz="2000">
              <a:solidFill>
                <a:schemeClr val="dk1"/>
              </a:solidFill>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Vocabulary</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n" sz="1400">
                <a:solidFill>
                  <a:srgbClr val="3C4043"/>
                </a:solidFill>
                <a:latin typeface="Roboto"/>
                <a:ea typeface="Roboto"/>
                <a:cs typeface="Roboto"/>
                <a:sym typeface="Roboto"/>
              </a:rPr>
              <a:t>Function</a:t>
            </a:r>
            <a:endParaRPr b="1" sz="1400">
              <a:solidFill>
                <a:srgbClr val="3C4043"/>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sz="1400">
                <a:solidFill>
                  <a:srgbClr val="3C4043"/>
                </a:solidFill>
                <a:latin typeface="Roboto"/>
                <a:ea typeface="Roboto"/>
                <a:cs typeface="Roboto"/>
                <a:sym typeface="Roboto"/>
              </a:rPr>
              <a:t>parameter</a:t>
            </a:r>
            <a:endParaRPr b="1" sz="1400">
              <a:solidFill>
                <a:srgbClr val="3C4043"/>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sz="1400">
                <a:solidFill>
                  <a:srgbClr val="3C4043"/>
                </a:solidFill>
                <a:latin typeface="Roboto"/>
                <a:ea typeface="Roboto"/>
                <a:cs typeface="Roboto"/>
                <a:sym typeface="Roboto"/>
              </a:rPr>
              <a:t>argument</a:t>
            </a:r>
            <a:endParaRPr b="1" sz="1400">
              <a:solidFill>
                <a:srgbClr val="3C4043"/>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sz="1400">
                <a:solidFill>
                  <a:srgbClr val="3C4043"/>
                </a:solidFill>
                <a:latin typeface="Roboto"/>
                <a:ea typeface="Roboto"/>
                <a:cs typeface="Roboto"/>
                <a:sym typeface="Roboto"/>
              </a:rPr>
              <a:t>canvas</a:t>
            </a:r>
            <a:endParaRPr b="1" sz="1400">
              <a:solidFill>
                <a:srgbClr val="3C4043"/>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sz="1400">
                <a:solidFill>
                  <a:srgbClr val="3C4043"/>
                </a:solidFill>
                <a:latin typeface="Roboto"/>
                <a:ea typeface="Roboto"/>
                <a:cs typeface="Roboto"/>
                <a:sym typeface="Roboto"/>
              </a:rPr>
              <a:t>JavaScript</a:t>
            </a:r>
            <a:endParaRPr b="1" sz="1400">
              <a:solidFill>
                <a:srgbClr val="3C4043"/>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sz="1400">
                <a:solidFill>
                  <a:srgbClr val="3C4043"/>
                </a:solidFill>
                <a:latin typeface="Roboto"/>
                <a:ea typeface="Roboto"/>
                <a:cs typeface="Roboto"/>
                <a:sym typeface="Roboto"/>
              </a:rPr>
              <a:t>Pixels</a:t>
            </a:r>
            <a:endParaRPr b="1" sz="1400">
              <a:solidFill>
                <a:srgbClr val="3C4043"/>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sz="1400">
                <a:solidFill>
                  <a:srgbClr val="3C4043"/>
                </a:solidFill>
                <a:latin typeface="Roboto"/>
                <a:ea typeface="Roboto"/>
                <a:cs typeface="Roboto"/>
                <a:sym typeface="Roboto"/>
              </a:rPr>
              <a:t>Hue</a:t>
            </a:r>
            <a:endParaRPr b="1" sz="1400">
              <a:solidFill>
                <a:srgbClr val="3C4043"/>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sz="1400">
                <a:solidFill>
                  <a:srgbClr val="3C4043"/>
                </a:solidFill>
                <a:latin typeface="Roboto"/>
                <a:ea typeface="Roboto"/>
                <a:cs typeface="Roboto"/>
                <a:sym typeface="Roboto"/>
              </a:rPr>
              <a:t>Saturation</a:t>
            </a:r>
            <a:endParaRPr b="1" sz="1400">
              <a:solidFill>
                <a:srgbClr val="3C4043"/>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sz="1400">
                <a:solidFill>
                  <a:srgbClr val="3C4043"/>
                </a:solidFill>
                <a:latin typeface="Roboto"/>
                <a:ea typeface="Roboto"/>
                <a:cs typeface="Roboto"/>
                <a:sym typeface="Roboto"/>
              </a:rPr>
              <a:t>Brightness</a:t>
            </a:r>
            <a:endParaRPr b="1" sz="1400">
              <a:solidFill>
                <a:srgbClr val="3C4043"/>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sz="1400">
                <a:solidFill>
                  <a:srgbClr val="3C4043"/>
                </a:solidFill>
                <a:latin typeface="Roboto"/>
                <a:ea typeface="Roboto"/>
                <a:cs typeface="Roboto"/>
                <a:sym typeface="Roboto"/>
              </a:rPr>
              <a:t>Transparency</a:t>
            </a:r>
            <a:endParaRPr b="1" sz="1400">
              <a:solidFill>
                <a:srgbClr val="3C4043"/>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sz="1400">
                <a:solidFill>
                  <a:srgbClr val="3C4043"/>
                </a:solidFill>
                <a:latin typeface="Roboto"/>
                <a:ea typeface="Roboto"/>
                <a:cs typeface="Roboto"/>
                <a:sym typeface="Roboto"/>
              </a:rPr>
              <a:t>Alpha</a:t>
            </a:r>
            <a:endParaRPr b="1" sz="1400">
              <a:solidFill>
                <a:srgbClr val="3C4043"/>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sz="1400">
                <a:solidFill>
                  <a:srgbClr val="3C4043"/>
                </a:solidFill>
                <a:latin typeface="Roboto"/>
                <a:ea typeface="Roboto"/>
                <a:cs typeface="Roboto"/>
                <a:sym typeface="Roboto"/>
              </a:rPr>
              <a:t>RGB</a:t>
            </a:r>
            <a:endParaRPr b="1" sz="1400">
              <a:solidFill>
                <a:srgbClr val="3C4043"/>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t/>
            </a:r>
            <a:endParaRPr b="1" sz="1400">
              <a:solidFill>
                <a:srgbClr val="3C4043"/>
              </a:solidFill>
              <a:latin typeface="Roboto"/>
              <a:ea typeface="Roboto"/>
              <a:cs typeface="Roboto"/>
              <a:sym typeface="Roboto"/>
            </a:endParaRPr>
          </a:p>
          <a:p>
            <a:pPr indent="0" lvl="0" marL="0" rtl="0" algn="l">
              <a:spcBef>
                <a:spcPts val="0"/>
              </a:spcBef>
              <a:spcAft>
                <a:spcPts val="12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Warm Up:  Think/Write/Pair/Share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n" sz="1050">
                <a:solidFill>
                  <a:srgbClr val="3C4043"/>
                </a:solidFill>
                <a:highlight>
                  <a:srgbClr val="FFFFFF"/>
                </a:highlight>
                <a:latin typeface="Roboto"/>
                <a:ea typeface="Roboto"/>
                <a:cs typeface="Roboto"/>
                <a:sym typeface="Roboto"/>
              </a:rPr>
              <a:t> </a:t>
            </a:r>
            <a:r>
              <a:rPr b="1" lang="en" sz="2000">
                <a:solidFill>
                  <a:srgbClr val="3C4043"/>
                </a:solidFill>
                <a:highlight>
                  <a:srgbClr val="FFFFFF"/>
                </a:highlight>
                <a:latin typeface="Roboto"/>
                <a:ea typeface="Roboto"/>
                <a:cs typeface="Roboto"/>
                <a:sym typeface="Roboto"/>
              </a:rPr>
              <a:t>How does the program run in P5 in order for the sketch to print effectively.</a:t>
            </a:r>
            <a:endParaRPr b="1" sz="20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Connection: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n" sz="2000">
                <a:solidFill>
                  <a:schemeClr val="dk1"/>
                </a:solidFill>
                <a:latin typeface="Times New Roman"/>
                <a:ea typeface="Times New Roman"/>
                <a:cs typeface="Times New Roman"/>
                <a:sym typeface="Times New Roman"/>
              </a:rPr>
              <a:t>We have been working in the P5 editor with JavaScript learning different shapes and grayscale colors.  We are now going to learn about the different methods of layering shapes and filling them in with color.</a:t>
            </a:r>
            <a:endParaRPr b="1" sz="20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753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00"/>
              <a:t>Mini Lesson: </a:t>
            </a:r>
            <a:r>
              <a:rPr b="1" lang="en" sz="2200">
                <a:latin typeface="Times New Roman"/>
                <a:ea typeface="Times New Roman"/>
                <a:cs typeface="Times New Roman"/>
                <a:sym typeface="Times New Roman"/>
              </a:rPr>
              <a:t>H</a:t>
            </a:r>
            <a:r>
              <a:rPr b="1" lang="en" sz="2200">
                <a:latin typeface="Times New Roman"/>
                <a:ea typeface="Times New Roman"/>
                <a:cs typeface="Times New Roman"/>
                <a:sym typeface="Times New Roman"/>
              </a:rPr>
              <a:t>ow do we create shapes that can be layered in P5 and filled in with color the way we want them to be filled in?</a:t>
            </a:r>
            <a:endParaRPr sz="2200"/>
          </a:p>
        </p:txBody>
      </p:sp>
      <p:sp>
        <p:nvSpPr>
          <p:cNvPr id="79" name="Google Shape;79;p17"/>
          <p:cNvSpPr txBox="1"/>
          <p:nvPr>
            <p:ph idx="1" type="body"/>
          </p:nvPr>
        </p:nvSpPr>
        <p:spPr>
          <a:xfrm>
            <a:off x="311700" y="1324200"/>
            <a:ext cx="8520600" cy="3749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a:solidFill>
                  <a:schemeClr val="dk1"/>
                </a:solidFill>
                <a:latin typeface="Times New Roman"/>
                <a:ea typeface="Times New Roman"/>
                <a:cs typeface="Times New Roman"/>
                <a:sym typeface="Times New Roman"/>
              </a:rPr>
              <a:t>Remember, in the set up function, we are setting up the background and then in the draw function we are telling P5 what we want it to draw and it is technically constantly looping drawing in the background.  With this in mind, how do you think this might affect what you are drawing?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Try This: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Clr>
                <a:schemeClr val="dk1"/>
              </a:buClr>
              <a:buSzPts val="1100"/>
              <a:buFont typeface="Arial"/>
              <a:buNone/>
            </a:pPr>
            <a:r>
              <a:rPr b="1" lang="en">
                <a:solidFill>
                  <a:schemeClr val="dk1"/>
                </a:solidFill>
                <a:latin typeface="Times New Roman"/>
                <a:ea typeface="Times New Roman"/>
                <a:cs typeface="Times New Roman"/>
                <a:sym typeface="Times New Roman"/>
              </a:rPr>
              <a:t>O</a:t>
            </a:r>
            <a:r>
              <a:rPr b="1" lang="en">
                <a:solidFill>
                  <a:schemeClr val="dk1"/>
                </a:solidFill>
                <a:latin typeface="Times New Roman"/>
                <a:ea typeface="Times New Roman"/>
                <a:cs typeface="Times New Roman"/>
                <a:sym typeface="Times New Roman"/>
              </a:rPr>
              <a:t>pen a P5 editor and try drawing an ellipse with the following arguments first ellipse(0, 0, 50, 50); and then draw an ellipse with the arguments(0, 0, 100, 100); and ask them to describe what happens with  the two shapes.  Then have them reverse the order in which they draw the shapes.  What happens now?  Why? Now draw a face with two eyes (round or square), a nose (triangle) and a mouth (a line or an arc) using the reference guide if needed.  Use comments for each shape like the sample model to help with drawing, layering and filling in with color.  Remember,  color must come before the shape and each shape must have the color you want it to have or else it will take on the previous color.  If you want stroke, you must write stroke() and if you don’t want stroke then you write noStroke() &amp; if you don’t want color, you use noFill().  Be creative:  Add ears, hair, neck, whatever you can.  See Example: </a:t>
            </a:r>
            <a:r>
              <a:rPr b="1" lang="en"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https://editor.p5js.org/pelfers-truth/sketches/sw287N7Bf</a:t>
            </a:r>
            <a:r>
              <a:rPr b="1" lang="en">
                <a:solidFill>
                  <a:schemeClr val="dk1"/>
                </a:solidFill>
                <a:latin typeface="Times New Roman"/>
                <a:ea typeface="Times New Roman"/>
                <a:cs typeface="Times New Roman"/>
                <a:sym typeface="Times New Roman"/>
              </a:rPr>
              <a:t> </a:t>
            </a:r>
            <a:endParaRPr b="1">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Quick Check</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n" sz="2500">
                <a:solidFill>
                  <a:schemeClr val="dk1"/>
                </a:solidFill>
                <a:latin typeface="Times New Roman"/>
                <a:ea typeface="Times New Roman"/>
                <a:cs typeface="Times New Roman"/>
                <a:sym typeface="Times New Roman"/>
              </a:rPr>
              <a:t>What did you notice about where I placed the ears in the P5 program?</a:t>
            </a:r>
            <a:endParaRPr b="1" sz="25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 Period</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n" sz="2000">
                <a:solidFill>
                  <a:schemeClr val="dk1"/>
                </a:solidFill>
                <a:latin typeface="Times New Roman"/>
                <a:ea typeface="Times New Roman"/>
                <a:cs typeface="Times New Roman"/>
                <a:sym typeface="Times New Roman"/>
              </a:rPr>
              <a:t>Task: Using the sketch provided with directions, draw the face that you have directions for.  If you think you can change some of the shapes, be sure to change the comments to reflect the changes you are making in the sketch.  You must have at least 4 different shapes used and 4 different colors.  You will turn your work in with your shared link from your P5 sketch and put it in Google Classroom under the appropriate heading for Lesson 5.</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b="1" sz="12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Share/Closing:</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n" sz="2000">
                <a:solidFill>
                  <a:schemeClr val="dk1"/>
                </a:solidFill>
                <a:latin typeface="Times New Roman"/>
                <a:ea typeface="Times New Roman"/>
                <a:cs typeface="Times New Roman"/>
                <a:sym typeface="Times New Roman"/>
              </a:rPr>
              <a:t>What did you create? Let’s present a few examples.  Any volunteers?</a:t>
            </a:r>
            <a:endParaRPr b="1" sz="20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