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a42d4acd1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a42d4acd1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a42d4acd1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a42d4acd1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a42d4acd1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a42d4acd1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a42d4acd1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a42d4acd1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a42d4acd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a42d4acd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a42d4acd1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a42d4acd1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a42d4acd1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a42d4acd1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a42d4acd1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a42d4acd1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a42d4acd1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a42d4acd1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a42d4acd1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a42d4acd1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P5 - Unit 1 - Lesson 10 - Self Reflection and Peer Review</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Vocabulary</a:t>
            </a:r>
            <a:endParaRPr/>
          </a:p>
        </p:txBody>
      </p:sp>
      <p:sp>
        <p:nvSpPr>
          <p:cNvPr id="61" name="Google Shape;61;p14"/>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a:solidFill>
                  <a:schemeClr val="dk1"/>
                </a:solidFill>
                <a:latin typeface="Times New Roman"/>
                <a:ea typeface="Times New Roman"/>
                <a:cs typeface="Times New Roman"/>
                <a:sym typeface="Times New Roman"/>
              </a:rPr>
              <a:t>JavaScript</a:t>
            </a:r>
            <a:endParaRPr b="1">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b="1" lang="en">
                <a:solidFill>
                  <a:srgbClr val="3C4043"/>
                </a:solidFill>
                <a:latin typeface="Roboto"/>
                <a:ea typeface="Roboto"/>
                <a:cs typeface="Roboto"/>
                <a:sym typeface="Roboto"/>
              </a:rPr>
              <a:t>Function</a:t>
            </a:r>
            <a:endParaRPr b="1">
              <a:solidFill>
                <a:srgbClr val="3C4043"/>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b="1" lang="en">
                <a:solidFill>
                  <a:srgbClr val="3C4043"/>
                </a:solidFill>
                <a:latin typeface="Roboto"/>
                <a:ea typeface="Roboto"/>
                <a:cs typeface="Roboto"/>
                <a:sym typeface="Roboto"/>
              </a:rPr>
              <a:t>parameter</a:t>
            </a:r>
            <a:endParaRPr b="1">
              <a:solidFill>
                <a:srgbClr val="3C4043"/>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b="1" lang="en">
                <a:solidFill>
                  <a:srgbClr val="3C4043"/>
                </a:solidFill>
                <a:latin typeface="Roboto"/>
                <a:ea typeface="Roboto"/>
                <a:cs typeface="Roboto"/>
                <a:sym typeface="Roboto"/>
              </a:rPr>
              <a:t>argument</a:t>
            </a:r>
            <a:endParaRPr b="1">
              <a:solidFill>
                <a:srgbClr val="3C4043"/>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b="1" lang="en">
                <a:solidFill>
                  <a:srgbClr val="3C4043"/>
                </a:solidFill>
                <a:latin typeface="Roboto"/>
                <a:ea typeface="Roboto"/>
                <a:cs typeface="Roboto"/>
                <a:sym typeface="Roboto"/>
              </a:rPr>
              <a:t>canvas</a:t>
            </a:r>
            <a:endParaRPr b="1">
              <a:solidFill>
                <a:srgbClr val="3C4043"/>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b="1" lang="en">
                <a:solidFill>
                  <a:srgbClr val="3C4043"/>
                </a:solidFill>
                <a:latin typeface="Roboto"/>
                <a:ea typeface="Roboto"/>
                <a:cs typeface="Roboto"/>
                <a:sym typeface="Roboto"/>
              </a:rPr>
              <a:t>JavaScript</a:t>
            </a:r>
            <a:endParaRPr b="1">
              <a:solidFill>
                <a:srgbClr val="3C4043"/>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b="1" lang="en">
                <a:solidFill>
                  <a:srgbClr val="3C4043"/>
                </a:solidFill>
                <a:latin typeface="Roboto"/>
                <a:ea typeface="Roboto"/>
                <a:cs typeface="Roboto"/>
                <a:sym typeface="Roboto"/>
              </a:rPr>
              <a:t>Pixels</a:t>
            </a:r>
            <a:endParaRPr b="1">
              <a:solidFill>
                <a:srgbClr val="3C4043"/>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b="1" lang="en">
                <a:solidFill>
                  <a:srgbClr val="3C4043"/>
                </a:solidFill>
                <a:latin typeface="Roboto"/>
                <a:ea typeface="Roboto"/>
                <a:cs typeface="Roboto"/>
                <a:sym typeface="Roboto"/>
              </a:rPr>
              <a:t>Hue</a:t>
            </a:r>
            <a:endParaRPr b="1">
              <a:solidFill>
                <a:srgbClr val="3C4043"/>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b="1" lang="en">
                <a:solidFill>
                  <a:srgbClr val="3C4043"/>
                </a:solidFill>
                <a:latin typeface="Roboto"/>
                <a:ea typeface="Roboto"/>
                <a:cs typeface="Roboto"/>
                <a:sym typeface="Roboto"/>
              </a:rPr>
              <a:t>Saturation</a:t>
            </a:r>
            <a:endParaRPr b="1">
              <a:solidFill>
                <a:srgbClr val="3C4043"/>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b="1" lang="en">
                <a:solidFill>
                  <a:srgbClr val="3C4043"/>
                </a:solidFill>
                <a:latin typeface="Roboto"/>
                <a:ea typeface="Roboto"/>
                <a:cs typeface="Roboto"/>
                <a:sym typeface="Roboto"/>
              </a:rPr>
              <a:t>Brightness</a:t>
            </a:r>
            <a:endParaRPr b="1">
              <a:solidFill>
                <a:srgbClr val="3C4043"/>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b="1" lang="en">
                <a:solidFill>
                  <a:srgbClr val="3C4043"/>
                </a:solidFill>
                <a:latin typeface="Roboto"/>
                <a:ea typeface="Roboto"/>
                <a:cs typeface="Roboto"/>
                <a:sym typeface="Roboto"/>
              </a:rPr>
              <a:t>Transparency</a:t>
            </a:r>
            <a:endParaRPr b="1">
              <a:solidFill>
                <a:srgbClr val="3C4043"/>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b="1" lang="en">
                <a:solidFill>
                  <a:srgbClr val="3C4043"/>
                </a:solidFill>
                <a:latin typeface="Roboto"/>
                <a:ea typeface="Roboto"/>
                <a:cs typeface="Roboto"/>
                <a:sym typeface="Roboto"/>
              </a:rPr>
              <a:t>Alpha</a:t>
            </a:r>
            <a:endParaRPr b="1">
              <a:solidFill>
                <a:srgbClr val="3C4043"/>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b="1" lang="en">
                <a:solidFill>
                  <a:srgbClr val="3C4043"/>
                </a:solidFill>
                <a:latin typeface="Roboto"/>
                <a:ea typeface="Roboto"/>
                <a:cs typeface="Roboto"/>
                <a:sym typeface="Roboto"/>
              </a:rPr>
              <a:t>RGB</a:t>
            </a:r>
            <a:endParaRPr b="1">
              <a:solidFill>
                <a:srgbClr val="3C4043"/>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b="1" lang="en">
                <a:solidFill>
                  <a:srgbClr val="3C4043"/>
                </a:solidFill>
                <a:latin typeface="Roboto"/>
                <a:ea typeface="Roboto"/>
                <a:cs typeface="Roboto"/>
                <a:sym typeface="Roboto"/>
              </a:rPr>
              <a:t>Vertex/Vertices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Warm Up:</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b="1" lang="en" sz="2000">
                <a:solidFill>
                  <a:srgbClr val="333333"/>
                </a:solidFill>
                <a:highlight>
                  <a:srgbClr val="FFFFFF"/>
                </a:highlight>
              </a:rPr>
              <a:t>If you could say something important to the whole world about your background, what would it be? Why is it important to you?</a:t>
            </a:r>
            <a:endParaRPr b="1" sz="20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Mini Lesson:</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2000">
                <a:solidFill>
                  <a:schemeClr val="dk1"/>
                </a:solidFill>
                <a:latin typeface="Times New Roman"/>
                <a:ea typeface="Times New Roman"/>
                <a:cs typeface="Times New Roman"/>
                <a:sym typeface="Times New Roman"/>
              </a:rPr>
              <a:t>How can we be sure our web page is successful?</a:t>
            </a:r>
            <a:endParaRPr b="1"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2000">
                <a:solidFill>
                  <a:schemeClr val="dk1"/>
                </a:solidFill>
                <a:latin typeface="Times New Roman"/>
                <a:ea typeface="Times New Roman"/>
                <a:cs typeface="Times New Roman"/>
                <a:sym typeface="Times New Roman"/>
              </a:rPr>
              <a:t>Students will pre-plan their projects in a packet and will also be provided a rubric.  They will build their projects and finally reflect on their projects</a:t>
            </a:r>
            <a:endParaRPr b="1"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2000">
                <a:solidFill>
                  <a:schemeClr val="dk1"/>
                </a:solidFill>
                <a:latin typeface="Times New Roman"/>
                <a:ea typeface="Times New Roman"/>
                <a:cs typeface="Times New Roman"/>
                <a:sym typeface="Times New Roman"/>
              </a:rPr>
              <a:t>3-4 class periods</a:t>
            </a:r>
            <a:endParaRPr b="1"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b="1" sz="20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 Period:</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Clr>
                <a:schemeClr val="dk1"/>
              </a:buClr>
              <a:buSzPct val="55000"/>
              <a:buFont typeface="Arial"/>
              <a:buNone/>
            </a:pPr>
            <a:r>
              <a:rPr b="1" lang="en" sz="2000">
                <a:solidFill>
                  <a:schemeClr val="dk1"/>
                </a:solidFill>
                <a:latin typeface="Times New Roman"/>
                <a:ea typeface="Times New Roman"/>
                <a:cs typeface="Times New Roman"/>
                <a:sym typeface="Times New Roman"/>
              </a:rPr>
              <a:t>Use the handout that is provided in Google Classroom entitled Cultural Project Planning Packet.</a:t>
            </a:r>
            <a:endParaRPr b="1"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ct val="55000"/>
              <a:buFont typeface="Arial"/>
              <a:buNone/>
            </a:pPr>
            <a:r>
              <a:rPr b="1" lang="en" sz="2000">
                <a:solidFill>
                  <a:schemeClr val="dk1"/>
                </a:solidFill>
                <a:latin typeface="Times New Roman"/>
                <a:ea typeface="Times New Roman"/>
                <a:cs typeface="Times New Roman"/>
                <a:sym typeface="Times New Roman"/>
              </a:rPr>
              <a:t>We will use the packet pages for reflecting on our projects.</a:t>
            </a:r>
            <a:endParaRPr b="1" sz="2000">
              <a:solidFill>
                <a:schemeClr val="dk1"/>
              </a:solidFill>
              <a:latin typeface="Times New Roman"/>
              <a:ea typeface="Times New Roman"/>
              <a:cs typeface="Times New Roman"/>
              <a:sym typeface="Times New Roman"/>
            </a:endParaRPr>
          </a:p>
          <a:p>
            <a:pPr indent="-346075" lvl="0" marL="457200" rtl="0" algn="l">
              <a:lnSpc>
                <a:spcPct val="100000"/>
              </a:lnSpc>
              <a:spcBef>
                <a:spcPts val="0"/>
              </a:spcBef>
              <a:spcAft>
                <a:spcPts val="0"/>
              </a:spcAft>
              <a:buClr>
                <a:schemeClr val="dk1"/>
              </a:buClr>
              <a:buSzPct val="100000"/>
              <a:buFont typeface="Times New Roman"/>
              <a:buAutoNum type="arabicPeriod"/>
            </a:pPr>
            <a:r>
              <a:rPr b="1" lang="en" sz="2000">
                <a:solidFill>
                  <a:schemeClr val="dk1"/>
                </a:solidFill>
                <a:latin typeface="Times New Roman"/>
                <a:ea typeface="Times New Roman"/>
                <a:cs typeface="Times New Roman"/>
                <a:sym typeface="Times New Roman"/>
              </a:rPr>
              <a:t>Answer the questions on self reflection.</a:t>
            </a:r>
            <a:endParaRPr b="1" sz="2000">
              <a:solidFill>
                <a:schemeClr val="dk1"/>
              </a:solidFill>
              <a:latin typeface="Times New Roman"/>
              <a:ea typeface="Times New Roman"/>
              <a:cs typeface="Times New Roman"/>
              <a:sym typeface="Times New Roman"/>
            </a:endParaRPr>
          </a:p>
          <a:p>
            <a:pPr indent="-346075" lvl="0" marL="457200" rtl="0" algn="l">
              <a:lnSpc>
                <a:spcPct val="100000"/>
              </a:lnSpc>
              <a:spcBef>
                <a:spcPts val="0"/>
              </a:spcBef>
              <a:spcAft>
                <a:spcPts val="0"/>
              </a:spcAft>
              <a:buClr>
                <a:schemeClr val="dk1"/>
              </a:buClr>
              <a:buSzPct val="100000"/>
              <a:buFont typeface="Times New Roman"/>
              <a:buAutoNum type="arabicPeriod"/>
            </a:pPr>
            <a:r>
              <a:rPr b="1" lang="en" sz="2000">
                <a:solidFill>
                  <a:schemeClr val="dk1"/>
                </a:solidFill>
                <a:latin typeface="Times New Roman"/>
                <a:ea typeface="Times New Roman"/>
                <a:cs typeface="Times New Roman"/>
                <a:sym typeface="Times New Roman"/>
              </a:rPr>
              <a:t>Use the page with the comments to help you if you need to debug your program ahd HTML/CSS.</a:t>
            </a:r>
            <a:endParaRPr b="1" sz="2000">
              <a:solidFill>
                <a:schemeClr val="dk1"/>
              </a:solidFill>
              <a:latin typeface="Times New Roman"/>
              <a:ea typeface="Times New Roman"/>
              <a:cs typeface="Times New Roman"/>
              <a:sym typeface="Times New Roman"/>
            </a:endParaRPr>
          </a:p>
          <a:p>
            <a:pPr indent="-346075" lvl="0" marL="457200" rtl="0" algn="l">
              <a:lnSpc>
                <a:spcPct val="100000"/>
              </a:lnSpc>
              <a:spcBef>
                <a:spcPts val="0"/>
              </a:spcBef>
              <a:spcAft>
                <a:spcPts val="0"/>
              </a:spcAft>
              <a:buClr>
                <a:schemeClr val="dk1"/>
              </a:buClr>
              <a:buSzPct val="100000"/>
              <a:buFont typeface="Times New Roman"/>
              <a:buAutoNum type="arabicPeriod"/>
            </a:pPr>
            <a:r>
              <a:rPr b="1" lang="en" sz="2000">
                <a:solidFill>
                  <a:schemeClr val="dk1"/>
                </a:solidFill>
                <a:latin typeface="Times New Roman"/>
                <a:ea typeface="Times New Roman"/>
                <a:cs typeface="Times New Roman"/>
                <a:sym typeface="Times New Roman"/>
              </a:rPr>
              <a:t>Finally there are three boxes provided for you to get feedback from three classmates.  You will go around the room and use the rubric to look at others web design and comment on their packet pages.</a:t>
            </a:r>
            <a:endParaRPr b="1" sz="2000">
              <a:solidFill>
                <a:schemeClr val="dk1"/>
              </a:solidFill>
              <a:latin typeface="Times New Roman"/>
              <a:ea typeface="Times New Roman"/>
              <a:cs typeface="Times New Roman"/>
              <a:sym typeface="Times New Roman"/>
            </a:endParaRPr>
          </a:p>
          <a:p>
            <a:pPr indent="-346075" lvl="0" marL="457200" rtl="0" algn="l">
              <a:lnSpc>
                <a:spcPct val="100000"/>
              </a:lnSpc>
              <a:spcBef>
                <a:spcPts val="0"/>
              </a:spcBef>
              <a:spcAft>
                <a:spcPts val="0"/>
              </a:spcAft>
              <a:buClr>
                <a:schemeClr val="dk1"/>
              </a:buClr>
              <a:buSzPct val="100000"/>
              <a:buFont typeface="Times New Roman"/>
              <a:buAutoNum type="arabicPeriod"/>
            </a:pPr>
            <a:r>
              <a:rPr b="1" lang="en" sz="2000">
                <a:solidFill>
                  <a:schemeClr val="dk1"/>
                </a:solidFill>
                <a:latin typeface="Times New Roman"/>
                <a:ea typeface="Times New Roman"/>
                <a:cs typeface="Times New Roman"/>
                <a:sym typeface="Times New Roman"/>
              </a:rPr>
              <a:t>You will also get 3 of your classmates to comment on yours.</a:t>
            </a:r>
            <a:endParaRPr b="1" sz="2000">
              <a:solidFill>
                <a:schemeClr val="dk1"/>
              </a:solidFill>
              <a:latin typeface="Times New Roman"/>
              <a:ea typeface="Times New Roman"/>
              <a:cs typeface="Times New Roman"/>
              <a:sym typeface="Times New Roman"/>
            </a:endParaRPr>
          </a:p>
          <a:p>
            <a:pPr indent="-346075" lvl="0" marL="457200" rtl="0" algn="l">
              <a:lnSpc>
                <a:spcPct val="100000"/>
              </a:lnSpc>
              <a:spcBef>
                <a:spcPts val="0"/>
              </a:spcBef>
              <a:spcAft>
                <a:spcPts val="0"/>
              </a:spcAft>
              <a:buClr>
                <a:schemeClr val="dk1"/>
              </a:buClr>
              <a:buSzPct val="100000"/>
              <a:buFont typeface="Times New Roman"/>
              <a:buAutoNum type="arabicPeriod"/>
            </a:pPr>
            <a:r>
              <a:rPr b="1" lang="en" sz="2000">
                <a:solidFill>
                  <a:schemeClr val="dk1"/>
                </a:solidFill>
                <a:latin typeface="Times New Roman"/>
                <a:ea typeface="Times New Roman"/>
                <a:cs typeface="Times New Roman"/>
                <a:sym typeface="Times New Roman"/>
              </a:rPr>
              <a:t>Finally you will use your comments on your packet to help you improve or correct anything you need to on your project.</a:t>
            </a:r>
            <a:endParaRPr b="1"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ct val="91666"/>
              <a:buFont typeface="Arial"/>
              <a:buNone/>
            </a:pPr>
            <a:r>
              <a:t/>
            </a:r>
            <a:endParaRPr b="1" sz="12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Assessment:</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b="1" lang="en" sz="2000">
                <a:solidFill>
                  <a:schemeClr val="dk1"/>
                </a:solidFill>
                <a:latin typeface="Times New Roman"/>
                <a:ea typeface="Times New Roman"/>
                <a:cs typeface="Times New Roman"/>
                <a:sym typeface="Times New Roman"/>
              </a:rPr>
              <a:t>How were you able to refine your project?</a:t>
            </a:r>
            <a:endParaRPr b="1" sz="20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Cultural Project Revision</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35000"/>
              </a:lnSpc>
              <a:spcBef>
                <a:spcPts val="0"/>
              </a:spcBef>
              <a:spcAft>
                <a:spcPts val="0"/>
              </a:spcAft>
              <a:buClr>
                <a:schemeClr val="dk1"/>
              </a:buClr>
              <a:buSzPts val="1100"/>
              <a:buFont typeface="Arial"/>
              <a:buNone/>
            </a:pPr>
            <a:r>
              <a:rPr b="1" lang="en" sz="2000">
                <a:solidFill>
                  <a:schemeClr val="dk1"/>
                </a:solidFill>
                <a:latin typeface="Times New Roman"/>
                <a:ea typeface="Times New Roman"/>
                <a:cs typeface="Times New Roman"/>
                <a:sym typeface="Times New Roman"/>
              </a:rPr>
              <a:t>Make sure that you look over your feedback and self reflection to be able to use it to revise your page where needed.  Use the rubric to be sure to know what is needed.</a:t>
            </a:r>
            <a:endParaRPr b="1" sz="2000">
              <a:solidFill>
                <a:srgbClr val="333333"/>
              </a:solidFill>
            </a:endParaRPr>
          </a:p>
          <a:p>
            <a:pPr indent="0" lvl="0" marL="0" rtl="0" algn="l">
              <a:spcBef>
                <a:spcPts val="8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Exit Ticket</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Clr>
                <a:schemeClr val="dk1"/>
              </a:buClr>
              <a:buSzPct val="55000"/>
              <a:buFont typeface="Arial"/>
              <a:buNone/>
            </a:pPr>
            <a:r>
              <a:rPr b="1" lang="en" sz="2000">
                <a:solidFill>
                  <a:schemeClr val="dk1"/>
                </a:solidFill>
                <a:latin typeface="Times New Roman"/>
                <a:ea typeface="Times New Roman"/>
                <a:cs typeface="Times New Roman"/>
                <a:sym typeface="Times New Roman"/>
              </a:rPr>
              <a:t>Closing/Exit Ticket: </a:t>
            </a:r>
            <a:r>
              <a:rPr b="1" lang="en" sz="2000">
                <a:solidFill>
                  <a:srgbClr val="333333"/>
                </a:solidFill>
              </a:rPr>
              <a:t>Question of the Day: Why do people create web pages?</a:t>
            </a:r>
            <a:endParaRPr b="1" sz="2000">
              <a:solidFill>
                <a:srgbClr val="333333"/>
              </a:solidFill>
            </a:endParaRPr>
          </a:p>
          <a:p>
            <a:pPr indent="0" lvl="0" marL="0" rtl="0" algn="l">
              <a:lnSpc>
                <a:spcPct val="135000"/>
              </a:lnSpc>
              <a:spcBef>
                <a:spcPts val="0"/>
              </a:spcBef>
              <a:spcAft>
                <a:spcPts val="0"/>
              </a:spcAft>
              <a:buClr>
                <a:schemeClr val="dk1"/>
              </a:buClr>
              <a:buSzPct val="55000"/>
              <a:buFont typeface="Arial"/>
              <a:buNone/>
            </a:pPr>
            <a:r>
              <a:rPr b="1" lang="en" sz="2000">
                <a:solidFill>
                  <a:srgbClr val="333333"/>
                </a:solidFill>
              </a:rPr>
              <a:t>Journal 3-2-1:</a:t>
            </a:r>
            <a:endParaRPr b="1" sz="2000">
              <a:solidFill>
                <a:srgbClr val="333333"/>
              </a:solidFill>
            </a:endParaRPr>
          </a:p>
          <a:p>
            <a:pPr indent="0" lvl="0" marL="0" rtl="0" algn="l">
              <a:lnSpc>
                <a:spcPct val="135000"/>
              </a:lnSpc>
              <a:spcBef>
                <a:spcPts val="800"/>
              </a:spcBef>
              <a:spcAft>
                <a:spcPts val="0"/>
              </a:spcAft>
              <a:buClr>
                <a:schemeClr val="dk1"/>
              </a:buClr>
              <a:buSzPct val="55000"/>
              <a:buFont typeface="Arial"/>
              <a:buNone/>
            </a:pPr>
            <a:r>
              <a:rPr b="1" lang="en" sz="2000">
                <a:solidFill>
                  <a:srgbClr val="333333"/>
                </a:solidFill>
              </a:rPr>
              <a:t>3 - What are three topics you might be interested in creating a website about?</a:t>
            </a:r>
            <a:endParaRPr b="1" sz="2000">
              <a:solidFill>
                <a:srgbClr val="333333"/>
              </a:solidFill>
            </a:endParaRPr>
          </a:p>
          <a:p>
            <a:pPr indent="0" lvl="0" marL="0" rtl="0" algn="l">
              <a:lnSpc>
                <a:spcPct val="135000"/>
              </a:lnSpc>
              <a:spcBef>
                <a:spcPts val="800"/>
              </a:spcBef>
              <a:spcAft>
                <a:spcPts val="0"/>
              </a:spcAft>
              <a:buClr>
                <a:schemeClr val="dk1"/>
              </a:buClr>
              <a:buSzPct val="55000"/>
              <a:buFont typeface="Arial"/>
              <a:buNone/>
            </a:pPr>
            <a:r>
              <a:rPr b="1" lang="en" sz="2000">
                <a:solidFill>
                  <a:srgbClr val="333333"/>
                </a:solidFill>
              </a:rPr>
              <a:t>2 - What are two reasons you think someone might visit a website that you create?</a:t>
            </a:r>
            <a:endParaRPr b="1" sz="2000">
              <a:solidFill>
                <a:srgbClr val="333333"/>
              </a:solidFill>
            </a:endParaRPr>
          </a:p>
          <a:p>
            <a:pPr indent="0" lvl="0" marL="0" rtl="0" algn="l">
              <a:lnSpc>
                <a:spcPct val="135000"/>
              </a:lnSpc>
              <a:spcBef>
                <a:spcPts val="800"/>
              </a:spcBef>
              <a:spcAft>
                <a:spcPts val="0"/>
              </a:spcAft>
              <a:buClr>
                <a:schemeClr val="dk1"/>
              </a:buClr>
              <a:buSzPct val="55000"/>
              <a:buFont typeface="Arial"/>
              <a:buNone/>
            </a:pPr>
            <a:r>
              <a:rPr b="1" lang="en" sz="2000">
                <a:solidFill>
                  <a:srgbClr val="333333"/>
                </a:solidFill>
              </a:rPr>
              <a:t>1 - What's one thing you're most interested in learning about creating websites?</a:t>
            </a:r>
            <a:endParaRPr b="1" sz="2000">
              <a:solidFill>
                <a:srgbClr val="333333"/>
              </a:solidFill>
            </a:endParaRPr>
          </a:p>
          <a:p>
            <a:pPr indent="0" lvl="0" marL="0" rtl="0" algn="l">
              <a:spcBef>
                <a:spcPts val="8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