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313fa3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313fa3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ced84d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ced84d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cced84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cced84d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ced84d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ced84d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ced84d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ced84d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cefffc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cefffc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313fa37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313fa37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313fa37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313fa37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13fa37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13fa37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313fa37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313fa37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313fa37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313fa37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313fa37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313fa37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cefffc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cefffc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dcefffc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dcefffc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yPWkPOfnGsw"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FfMTAiLCJjb250ZW50SW5zdGFuY2VJZCI6IjFSSlZXamFwcW5abzVOcU9RVnkzUlF2dlFsanA4MWRYTGtZaENKNEl0bURZL2Y4NjI2MTljLWUzNjktNGQ0NC1hNDYxLTFjYjBkOTliZjA4MiJ9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cxNDMxM2ZhMzdlN18wXzExIiwiY29udGVudEluc3RhbmNlSWQiOiIxUkpWV2phcHFuWm81TnFPUVZ5M1JRdnZRbGpwODFkWExrWWhDSjRJdG1EWS9hOGU1ZWRjMS1kZWY0LTQ4OGUtYmY3NS1iMGRmMDcxODcwOTg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cxNDMxM2ZhMzdlN18wXzM3IiwiY29udGVudEluc3RhbmNlSWQiOiIxUkpWV2phcHFuWm81TnFPUVZ5M1JRdnZRbGpwODFkWExrWWhDSjRJdG1EWS8yNDg4Y2YwYy01NzdhLTQ1NDEtYTE3ZS01YTVmNWQ3NWYzMGMifQ==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BfMzIiLCJjb250ZW50SW5zdGFuY2VJZCI6IjFSSlZXamFwcW5abzVOcU9RVnkzUlF2dlFsanA4MWRYTGtZaENKNEl0bURZL2I1YjE2NDQ4LWNlNzQtNDNhNC04YmE0LWE3MWUwNmY3MWMyMSJ9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8.png"/><Relationship Id="rId6" Type="http://schemas.openxmlformats.org/officeDocument/2006/relationships/hyperlink" Target="http://dontchangethislink.peardeckmagic.zone?eyJ0eXBlIjoiZ29vZ2xlLXNsaWRlcy1hZGRvbi1yZXNwb25zZS1mb290ZXIiLCJsYXN0RWRpdGVkQnkiOiIxMTYyMDUwODU3MDExMTk0OTU1MDgiLCJwcmVzZW50YXRpb25JZCI6IjFSSlZXamFwcW5abzVOcU9RVnkzUlF2dlFsanA4MWRYTGtZaENKNEl0bURZIiwiY29udGVudElkIjoiY3VzdG9tLXJlc3BvbnNlLWZyZWVSZXNwb25zZS10ZXh0Iiwic2xpZGVJZCI6ImdmZGNlZmZmYzY3XzBfMTQiLCJjb250ZW50SW5zdGFuY2VJZCI6IjFSSlZXamFwcW5abzVOcU9RVnkzUlF2dlFsanA4MWRYTGtZaENKNEl0bURZLzY5MmFlNDQzLWU1MDQtNDlmYS05MGIyLTIzNjgyMGJlNDdkZSJ9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P5</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with Shapes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Rectangle</a:t>
            </a:r>
            <a:endParaRPr/>
          </a:p>
        </p:txBody>
      </p:sp>
      <p:sp>
        <p:nvSpPr>
          <p:cNvPr id="128" name="Google Shape;128;p22"/>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rect(x, y, w, h)</a:t>
            </a:r>
            <a:endParaRPr/>
          </a:p>
          <a:p>
            <a:pPr indent="0" lvl="0" marL="0" rtl="0" algn="l">
              <a:spcBef>
                <a:spcPts val="1600"/>
              </a:spcBef>
              <a:spcAft>
                <a:spcPts val="0"/>
              </a:spcAft>
              <a:buNone/>
            </a:pPr>
            <a:r>
              <a:rPr lang="en"/>
              <a:t>Parameters</a:t>
            </a:r>
            <a:endParaRPr/>
          </a:p>
          <a:p>
            <a:pPr indent="0" lvl="0" marL="0" rtl="0" algn="l">
              <a:spcBef>
                <a:spcPts val="1600"/>
              </a:spcBef>
              <a:spcAft>
                <a:spcPts val="0"/>
              </a:spcAft>
              <a:buNone/>
            </a:pPr>
            <a:r>
              <a:rPr lang="en"/>
              <a:t>X - Number: x-coordinate of the rectangle</a:t>
            </a:r>
            <a:endParaRPr/>
          </a:p>
          <a:p>
            <a:pPr indent="0" lvl="0" marL="0" rtl="0" algn="l">
              <a:spcBef>
                <a:spcPts val="1600"/>
              </a:spcBef>
              <a:spcAft>
                <a:spcPts val="0"/>
              </a:spcAft>
              <a:buNone/>
            </a:pPr>
            <a:r>
              <a:rPr lang="en"/>
              <a:t>Y - Number: y-coordinate of the rectangle</a:t>
            </a:r>
            <a:endParaRPr/>
          </a:p>
          <a:p>
            <a:pPr indent="0" lvl="0" marL="0" rtl="0" algn="l">
              <a:spcBef>
                <a:spcPts val="1600"/>
              </a:spcBef>
              <a:spcAft>
                <a:spcPts val="0"/>
              </a:spcAft>
              <a:buNone/>
            </a:pPr>
            <a:r>
              <a:rPr lang="en"/>
              <a:t>W - Number: Width of the rectangle</a:t>
            </a:r>
            <a:endParaRPr/>
          </a:p>
          <a:p>
            <a:pPr indent="0" lvl="0" marL="0" rtl="0" algn="l">
              <a:spcBef>
                <a:spcPts val="1600"/>
              </a:spcBef>
              <a:spcAft>
                <a:spcPts val="0"/>
              </a:spcAft>
              <a:buNone/>
            </a:pPr>
            <a:r>
              <a:rPr lang="en"/>
              <a:t>H - Number: height of the rectangle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Ellipse</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Ellipse (x, y, w, h)</a:t>
            </a:r>
            <a:endParaRPr/>
          </a:p>
          <a:p>
            <a:pPr indent="0" lvl="0" marL="0" rtl="0" algn="l">
              <a:spcBef>
                <a:spcPts val="1600"/>
              </a:spcBef>
              <a:spcAft>
                <a:spcPts val="0"/>
              </a:spcAft>
              <a:buNone/>
            </a:pPr>
            <a:r>
              <a:rPr lang="en"/>
              <a:t>Parameters</a:t>
            </a:r>
            <a:endParaRPr/>
          </a:p>
          <a:p>
            <a:pPr indent="0" lvl="0" marL="0" rtl="0" algn="l">
              <a:spcBef>
                <a:spcPts val="1600"/>
              </a:spcBef>
              <a:spcAft>
                <a:spcPts val="0"/>
              </a:spcAft>
              <a:buNone/>
            </a:pPr>
            <a:r>
              <a:rPr lang="en"/>
              <a:t>X - Number: x-coordinate of the ellipse</a:t>
            </a:r>
            <a:endParaRPr/>
          </a:p>
          <a:p>
            <a:pPr indent="0" lvl="0" marL="0" rtl="0" algn="l">
              <a:spcBef>
                <a:spcPts val="1600"/>
              </a:spcBef>
              <a:spcAft>
                <a:spcPts val="0"/>
              </a:spcAft>
              <a:buNone/>
            </a:pPr>
            <a:r>
              <a:rPr lang="en"/>
              <a:t>Y - Number: y-coordinate of the ellipse</a:t>
            </a:r>
            <a:endParaRPr/>
          </a:p>
          <a:p>
            <a:pPr indent="0" lvl="0" marL="0" rtl="0" algn="l">
              <a:spcBef>
                <a:spcPts val="1600"/>
              </a:spcBef>
              <a:spcAft>
                <a:spcPts val="0"/>
              </a:spcAft>
              <a:buNone/>
            </a:pPr>
            <a:r>
              <a:rPr lang="en"/>
              <a:t>W - Number: Width of the ellipse</a:t>
            </a:r>
            <a:endParaRPr/>
          </a:p>
          <a:p>
            <a:pPr indent="0" lvl="0" marL="0" rtl="0" algn="l">
              <a:spcBef>
                <a:spcPts val="1600"/>
              </a:spcBef>
              <a:spcAft>
                <a:spcPts val="1600"/>
              </a:spcAft>
              <a:buNone/>
            </a:pPr>
            <a:r>
              <a:rPr lang="en"/>
              <a:t>H - Number: height of the ellipse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P5 program runs: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t</a:t>
            </a:r>
            <a:r>
              <a:rPr lang="en" sz="1400">
                <a:solidFill>
                  <a:schemeClr val="dk1"/>
                </a:solidFill>
                <a:latin typeface="Roboto"/>
                <a:ea typeface="Roboto"/>
                <a:cs typeface="Roboto"/>
                <a:sym typeface="Roboto"/>
              </a:rPr>
              <a:t>he </a:t>
            </a:r>
            <a:r>
              <a:rPr lang="en" sz="1400">
                <a:solidFill>
                  <a:schemeClr val="dk1"/>
                </a:solidFill>
                <a:latin typeface="Consolas"/>
                <a:ea typeface="Consolas"/>
                <a:cs typeface="Consolas"/>
                <a:sym typeface="Consolas"/>
              </a:rPr>
              <a:t>setup() </a:t>
            </a:r>
            <a:r>
              <a:rPr lang="en" sz="1400">
                <a:solidFill>
                  <a:schemeClr val="dk1"/>
                </a:solidFill>
                <a:latin typeface="Roboto"/>
                <a:ea typeface="Roboto"/>
                <a:cs typeface="Roboto"/>
                <a:sym typeface="Roboto"/>
              </a:rPr>
              <a:t>and</a:t>
            </a:r>
            <a:r>
              <a:rPr lang="en" sz="1400">
                <a:solidFill>
                  <a:schemeClr val="dk1"/>
                </a:solidFill>
                <a:latin typeface="Consolas"/>
                <a:ea typeface="Consolas"/>
                <a:cs typeface="Consolas"/>
                <a:sym typeface="Consolas"/>
              </a:rPr>
              <a:t> draw() </a:t>
            </a:r>
            <a:r>
              <a:rPr lang="en" sz="1400">
                <a:solidFill>
                  <a:schemeClr val="dk1"/>
                </a:solidFill>
                <a:latin typeface="Roboto"/>
                <a:ea typeface="Roboto"/>
                <a:cs typeface="Roboto"/>
                <a:sym typeface="Roboto"/>
              </a:rPr>
              <a:t>functions:</a:t>
            </a:r>
            <a:endParaRPr sz="1400">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functions are special because p5 calls them automatically when a sketch is run. They don’t have parameters, so the parentheses are empty.</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use the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function to </a:t>
            </a:r>
            <a:r>
              <a:rPr i="1" lang="en">
                <a:solidFill>
                  <a:schemeClr val="dk1"/>
                </a:solidFill>
                <a:latin typeface="Roboto"/>
                <a:ea typeface="Roboto"/>
                <a:cs typeface="Roboto"/>
                <a:sym typeface="Roboto"/>
              </a:rPr>
              <a:t>set up</a:t>
            </a:r>
            <a:r>
              <a:rPr lang="en">
                <a:solidFill>
                  <a:schemeClr val="dk1"/>
                </a:solidFill>
                <a:latin typeface="Roboto"/>
                <a:ea typeface="Roboto"/>
                <a:cs typeface="Roboto"/>
                <a:sym typeface="Roboto"/>
              </a:rPr>
              <a:t> a sketch. In order to draw anything in p5, we need to make a canvas and give it a size (like 400 x 400) by calling </a:t>
            </a:r>
            <a:r>
              <a:rPr lang="en">
                <a:solidFill>
                  <a:schemeClr val="dk1"/>
                </a:solidFill>
                <a:latin typeface="Consolas"/>
                <a:ea typeface="Consolas"/>
                <a:cs typeface="Consolas"/>
                <a:sym typeface="Consolas"/>
              </a:rPr>
              <a:t>createCanvas()</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inside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When you hit play, anything that is inside the </a:t>
            </a:r>
            <a:r>
              <a:rPr lang="en">
                <a:solidFill>
                  <a:schemeClr val="dk1"/>
                </a:solidFill>
                <a:latin typeface="Consolas"/>
                <a:ea typeface="Consolas"/>
                <a:cs typeface="Consolas"/>
                <a:sym typeface="Consolas"/>
              </a:rPr>
              <a:t>setup()</a:t>
            </a:r>
            <a:r>
              <a:rPr lang="en">
                <a:solidFill>
                  <a:schemeClr val="dk1"/>
                </a:solidFill>
                <a:latin typeface="Roboto"/>
                <a:ea typeface="Roboto"/>
                <a:cs typeface="Roboto"/>
                <a:sym typeface="Roboto"/>
              </a:rPr>
              <a:t> function will run </a:t>
            </a:r>
            <a:r>
              <a:rPr b="1" lang="en">
                <a:solidFill>
                  <a:schemeClr val="dk1"/>
                </a:solidFill>
                <a:latin typeface="Roboto"/>
                <a:ea typeface="Roboto"/>
                <a:cs typeface="Roboto"/>
                <a:sym typeface="Roboto"/>
              </a:rPr>
              <a:t>one time</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this unit, all of our shape functions will be called inside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code inside the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function actually runs in a </a:t>
            </a:r>
            <a:r>
              <a:rPr b="1" lang="en">
                <a:solidFill>
                  <a:schemeClr val="dk1"/>
                </a:solidFill>
                <a:latin typeface="Roboto"/>
                <a:ea typeface="Roboto"/>
                <a:cs typeface="Roboto"/>
                <a:sym typeface="Roboto"/>
              </a:rPr>
              <a:t>loop</a:t>
            </a:r>
            <a:r>
              <a:rPr lang="en">
                <a:solidFill>
                  <a:schemeClr val="dk1"/>
                </a:solidFill>
                <a:latin typeface="Roboto"/>
                <a:ea typeface="Roboto"/>
                <a:cs typeface="Roboto"/>
                <a:sym typeface="Roboto"/>
              </a:rPr>
              <a:t>. Every function we use inside draw is being called over and over again until the program is stopped. The loop happens so fast that the preview looks like one image, but in reality, the shapes are constantly being drawn on top of each other. </a:t>
            </a:r>
            <a:r>
              <a:rPr lang="en" u="sng">
                <a:solidFill>
                  <a:schemeClr val="dk1"/>
                </a:solidFill>
                <a:latin typeface="Roboto"/>
                <a:ea typeface="Roboto"/>
                <a:cs typeface="Roboto"/>
                <a:sym typeface="Roboto"/>
              </a:rPr>
              <a:t>Note</a:t>
            </a:r>
            <a:r>
              <a:rPr lang="en">
                <a:solidFill>
                  <a:schemeClr val="dk1"/>
                </a:solidFill>
                <a:latin typeface="Roboto"/>
                <a:ea typeface="Roboto"/>
                <a:cs typeface="Roboto"/>
                <a:sym typeface="Roboto"/>
              </a:rPr>
              <a:t>: This loop will become relevant when students add color to their shapes, and later when they learn to animate shapes.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2634475"/>
            <a:ext cx="8520600" cy="241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ellipse is on top of the rectangle, and it’s because the program draws the rectangle first then ellipse. Everything in the </a:t>
            </a:r>
            <a:r>
              <a:rPr lang="en">
                <a:solidFill>
                  <a:schemeClr val="dk1"/>
                </a:solidFill>
                <a:latin typeface="Consolas"/>
                <a:ea typeface="Consolas"/>
                <a:cs typeface="Consolas"/>
                <a:sym typeface="Consolas"/>
              </a:rPr>
              <a:t>draw()</a:t>
            </a:r>
            <a:r>
              <a:rPr lang="en">
                <a:solidFill>
                  <a:schemeClr val="dk1"/>
                </a:solidFill>
                <a:latin typeface="Roboto"/>
                <a:ea typeface="Roboto"/>
                <a:cs typeface="Roboto"/>
                <a:sym typeface="Roboto"/>
              </a:rPr>
              <a:t> loop (and the p5 sketch as a whole) will run from top to bottom. </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For additional help visit YouTube on the Coding Train:</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u="sng">
                <a:solidFill>
                  <a:schemeClr val="hlink"/>
                </a:solidFill>
                <a:latin typeface="Roboto"/>
                <a:ea typeface="Roboto"/>
                <a:cs typeface="Roboto"/>
                <a:sym typeface="Roboto"/>
                <a:hlinkClick r:id="rId3"/>
              </a:rPr>
              <a:t>https://www.youtube.com/watch?v=yPWkPOfnGsw</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1600"/>
              </a:spcAft>
              <a:buNone/>
            </a:pPr>
            <a:r>
              <a:t/>
            </a:r>
            <a:endParaRPr sz="2500"/>
          </a:p>
        </p:txBody>
      </p:sp>
      <p:pic>
        <p:nvPicPr>
          <p:cNvPr id="147" name="Google Shape;147;p25"/>
          <p:cNvPicPr preferRelativeResize="0"/>
          <p:nvPr/>
        </p:nvPicPr>
        <p:blipFill rotWithShape="1">
          <a:blip r:embed="rId4">
            <a:alphaModFix/>
          </a:blip>
          <a:srcRect b="0" l="0" r="4470" t="0"/>
          <a:stretch/>
        </p:blipFill>
        <p:spPr>
          <a:xfrm>
            <a:off x="152400" y="152400"/>
            <a:ext cx="8679900" cy="2419350"/>
          </a:xfrm>
          <a:prstGeom prst="rect">
            <a:avLst/>
          </a:prstGeom>
          <a:noFill/>
          <a:ln cap="flat" cmpd="sng" w="12700">
            <a:solidFill>
              <a:srgbClr val="B7B7B7"/>
            </a:solidFill>
            <a:prstDash val="dash"/>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0" y="120400"/>
            <a:ext cx="8934925" cy="490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Answer the following questions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you learn in this lesson?</a:t>
            </a:r>
            <a:endParaRPr/>
          </a:p>
          <a:p>
            <a:pPr indent="0" lvl="0" marL="0" rtl="0" algn="l">
              <a:spcBef>
                <a:spcPts val="1600"/>
              </a:spcBef>
              <a:spcAft>
                <a:spcPts val="0"/>
              </a:spcAft>
              <a:buNone/>
            </a:pPr>
            <a:r>
              <a:rPr lang="en"/>
              <a:t>What did you find easy about this lesson?</a:t>
            </a:r>
            <a:endParaRPr/>
          </a:p>
          <a:p>
            <a:pPr indent="0" lvl="0" marL="0" rtl="0" algn="l">
              <a:spcBef>
                <a:spcPts val="1600"/>
              </a:spcBef>
              <a:spcAft>
                <a:spcPts val="1600"/>
              </a:spcAft>
              <a:buNone/>
            </a:pPr>
            <a:r>
              <a:rPr lang="en"/>
              <a:t>What do you think you need more help with?</a:t>
            </a:r>
            <a:endParaRPr/>
          </a:p>
        </p:txBody>
      </p:sp>
      <p:pic>
        <p:nvPicPr>
          <p:cNvPr id="161" name="Google Shape;161;p2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2" name="Google Shape;162;p2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45850"/>
            <a:ext cx="8520600" cy="90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Vocabulary</a:t>
            </a:r>
            <a:endParaRPr sz="4300"/>
          </a:p>
        </p:txBody>
      </p:sp>
      <p:sp>
        <p:nvSpPr>
          <p:cNvPr id="63" name="Google Shape;63;p14"/>
          <p:cNvSpPr txBox="1"/>
          <p:nvPr>
            <p:ph idx="1" type="subTitle"/>
          </p:nvPr>
        </p:nvSpPr>
        <p:spPr>
          <a:xfrm>
            <a:off x="311700" y="953675"/>
            <a:ext cx="8520600" cy="388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Function</a:t>
            </a:r>
            <a:endParaRPr sz="1400"/>
          </a:p>
          <a:p>
            <a:pPr indent="-317500" lvl="0" marL="457200" rtl="0" algn="l">
              <a:spcBef>
                <a:spcPts val="0"/>
              </a:spcBef>
              <a:spcAft>
                <a:spcPts val="0"/>
              </a:spcAft>
              <a:buSzPts val="1400"/>
              <a:buChar char="●"/>
            </a:pPr>
            <a:r>
              <a:rPr lang="en" sz="1400"/>
              <a:t>Parameter</a:t>
            </a:r>
            <a:endParaRPr sz="1400"/>
          </a:p>
          <a:p>
            <a:pPr indent="-317500" lvl="0" marL="457200" rtl="0" algn="l">
              <a:spcBef>
                <a:spcPts val="0"/>
              </a:spcBef>
              <a:spcAft>
                <a:spcPts val="0"/>
              </a:spcAft>
              <a:buSzPts val="1400"/>
              <a:buChar char="●"/>
            </a:pPr>
            <a:r>
              <a:rPr lang="en" sz="1400"/>
              <a:t>Argument</a:t>
            </a:r>
            <a:endParaRPr sz="1400"/>
          </a:p>
          <a:p>
            <a:pPr indent="-317500" lvl="0" marL="457200" rtl="0" algn="l">
              <a:spcBef>
                <a:spcPts val="0"/>
              </a:spcBef>
              <a:spcAft>
                <a:spcPts val="0"/>
              </a:spcAft>
              <a:buSzPts val="1400"/>
              <a:buChar char="●"/>
            </a:pPr>
            <a:r>
              <a:rPr lang="en" sz="1400"/>
              <a:t>Canvas</a:t>
            </a:r>
            <a:endParaRPr sz="1400"/>
          </a:p>
          <a:p>
            <a:pPr indent="-317500" lvl="0" marL="457200" rtl="0" algn="l">
              <a:spcBef>
                <a:spcPts val="0"/>
              </a:spcBef>
              <a:spcAft>
                <a:spcPts val="0"/>
              </a:spcAft>
              <a:buSzPts val="1400"/>
              <a:buChar char="●"/>
            </a:pPr>
            <a:r>
              <a:rPr lang="en" sz="1400"/>
              <a:t>JavaScript</a:t>
            </a:r>
            <a:endParaRPr sz="1400"/>
          </a:p>
          <a:p>
            <a:pPr indent="-317500" lvl="0" marL="457200" rtl="0" algn="l">
              <a:spcBef>
                <a:spcPts val="0"/>
              </a:spcBef>
              <a:spcAft>
                <a:spcPts val="0"/>
              </a:spcAft>
              <a:buSzPts val="1400"/>
              <a:buChar char="●"/>
            </a:pPr>
            <a:r>
              <a:rPr lang="en" sz="1400"/>
              <a:t>HTML/CSS</a:t>
            </a:r>
            <a:endParaRPr sz="1400"/>
          </a:p>
          <a:p>
            <a:pPr indent="-317500" lvl="0" marL="457200" rtl="0" algn="l">
              <a:spcBef>
                <a:spcPts val="0"/>
              </a:spcBef>
              <a:spcAft>
                <a:spcPts val="0"/>
              </a:spcAft>
              <a:buSzPts val="1400"/>
              <a:buChar char="●"/>
            </a:pPr>
            <a:r>
              <a:rPr lang="en" sz="1400"/>
              <a:t>Syntax</a:t>
            </a:r>
            <a:endParaRPr sz="1400"/>
          </a:p>
          <a:p>
            <a:pPr indent="-317500" lvl="0" marL="457200" rtl="0" algn="l">
              <a:spcBef>
                <a:spcPts val="0"/>
              </a:spcBef>
              <a:spcAft>
                <a:spcPts val="0"/>
              </a:spcAft>
              <a:buSzPts val="1400"/>
              <a:buChar char="●"/>
            </a:pPr>
            <a:r>
              <a:rPr lang="en" sz="1400"/>
              <a:t>Pixel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394025"/>
            <a:ext cx="8520600" cy="7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Think Write Pair Share with your partner</a:t>
            </a:r>
            <a:endParaRPr sz="2400"/>
          </a:p>
        </p:txBody>
      </p:sp>
      <p:sp>
        <p:nvSpPr>
          <p:cNvPr id="69" name="Google Shape;69;p15"/>
          <p:cNvSpPr txBox="1"/>
          <p:nvPr>
            <p:ph idx="1" type="subTitle"/>
          </p:nvPr>
        </p:nvSpPr>
        <p:spPr>
          <a:xfrm>
            <a:off x="311700" y="1220880"/>
            <a:ext cx="8520600" cy="27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 you think JavaScript can do to help your web pages be more expressive in combination with HTML/CSS? - first jot your answer down on paper or in a doc, and then discuss with your partner.  Once you have come to a consensus, then answer on the pear deck here in the </a:t>
            </a:r>
            <a:r>
              <a:rPr lang="en"/>
              <a:t>space</a:t>
            </a:r>
            <a:r>
              <a:rPr lang="en"/>
              <a:t> provided.</a:t>
            </a:r>
            <a:endParaRPr/>
          </a:p>
        </p:txBody>
      </p:sp>
      <p:pic>
        <p:nvPicPr>
          <p:cNvPr id="70" name="Google Shape;70;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1" name="Google Shape;71;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Lesson: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break down a drawing into basic shapes in P5.js?</a:t>
            </a:r>
            <a:endParaRPr/>
          </a:p>
          <a:p>
            <a:pPr indent="0" lvl="0" marL="0" rtl="0" algn="l">
              <a:spcBef>
                <a:spcPts val="1600"/>
              </a:spcBef>
              <a:spcAft>
                <a:spcPts val="0"/>
              </a:spcAft>
              <a:buNone/>
            </a:pPr>
            <a:r>
              <a:rPr lang="en" sz="1650">
                <a:solidFill>
                  <a:srgbClr val="000000"/>
                </a:solidFill>
                <a:latin typeface="Roboto"/>
                <a:ea typeface="Roboto"/>
                <a:cs typeface="Roboto"/>
                <a:sym typeface="Roboto"/>
              </a:rPr>
              <a:t>We will be looking at a graph that helps us pre-plan our sketches in P5 to learn the layout of the canvas/background.  Unlike what you are used to in Scratch where the center coordinates for x and y are: 0, 0 are located in the upper left hand corner of the canvas on P5.  We will practice on the handouts first to see how to identify points for lines and then plot a rectangle and an ellipse and finally will try in the P5 editor.  Included in the lesson is also a helpful handout to show you how to draw basic shapes with their necessary parameters.  We will do a </a:t>
            </a:r>
            <a:r>
              <a:rPr b="1" lang="en" sz="1650">
                <a:solidFill>
                  <a:srgbClr val="000000"/>
                </a:solidFill>
                <a:latin typeface="Roboto"/>
                <a:ea typeface="Roboto"/>
                <a:cs typeface="Roboto"/>
                <a:sym typeface="Roboto"/>
              </a:rPr>
              <a:t>code along </a:t>
            </a:r>
            <a:r>
              <a:rPr lang="en" sz="1650">
                <a:solidFill>
                  <a:srgbClr val="000000"/>
                </a:solidFill>
                <a:latin typeface="Roboto"/>
                <a:ea typeface="Roboto"/>
                <a:cs typeface="Roboto"/>
                <a:sym typeface="Roboto"/>
              </a:rPr>
              <a:t>for these shapes to help you transfer your shapes to the P5 program.</a:t>
            </a:r>
            <a:endParaRPr sz="1650">
              <a:solidFill>
                <a:srgbClr val="000000"/>
              </a:solidFill>
              <a:latin typeface="Roboto"/>
              <a:ea typeface="Roboto"/>
              <a:cs typeface="Roboto"/>
              <a:sym typeface="Roboto"/>
            </a:endParaRPr>
          </a:p>
          <a:p>
            <a:pPr indent="0" lvl="0" marL="0" rtl="0" algn="l">
              <a:spcBef>
                <a:spcPts val="0"/>
              </a:spcBef>
              <a:spcAft>
                <a:spcPts val="0"/>
              </a:spcAft>
              <a:buNone/>
            </a:pPr>
            <a:r>
              <a:t/>
            </a:r>
            <a:endParaRPr sz="1650">
              <a:solidFill>
                <a:srgbClr val="000000"/>
              </a:solidFill>
              <a:latin typeface="Roboto"/>
              <a:ea typeface="Roboto"/>
              <a:cs typeface="Roboto"/>
              <a:sym typeface="Roboto"/>
            </a:endParaRPr>
          </a:p>
          <a:p>
            <a:pPr indent="0" lvl="0" marL="0" rtl="0" algn="l">
              <a:spcBef>
                <a:spcPts val="0"/>
              </a:spcBef>
              <a:spcAft>
                <a:spcPts val="0"/>
              </a:spcAft>
              <a:buNone/>
            </a:pPr>
            <a:r>
              <a:t/>
            </a:r>
            <a:endParaRPr sz="1650">
              <a:solidFill>
                <a:srgbClr val="000000"/>
              </a:solidFill>
              <a:latin typeface="Roboto"/>
              <a:ea typeface="Roboto"/>
              <a:cs typeface="Roboto"/>
              <a:sym typeface="Roboto"/>
            </a:endParaRPr>
          </a:p>
          <a:p>
            <a:pPr indent="0" lvl="0" marL="0" rtl="0" algn="l">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86975" y="91875"/>
            <a:ext cx="7104525" cy="505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Check:</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do you think the center points: x and y are in a canvas that measures 400 px by 400 px?</a:t>
            </a:r>
            <a:endParaRPr/>
          </a:p>
        </p:txBody>
      </p:sp>
      <p:pic>
        <p:nvPicPr>
          <p:cNvPr id="89" name="Google Shape;89;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0" name="Google Shape;90;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0" l="10897" r="15863" t="0"/>
          <a:stretch/>
        </p:blipFill>
        <p:spPr>
          <a:xfrm>
            <a:off x="1295400" y="-50425"/>
            <a:ext cx="6234951" cy="524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Deconstructing Lines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the following slide you will be identifying the x  and y points for the lines that are shown.  We will do the example together and then you will work with your partner on the other 5 examples.  When you complete it, you can put your responses on this pear deck or the following pear deck.</a:t>
            </a:r>
            <a:endParaRPr/>
          </a:p>
        </p:txBody>
      </p:sp>
      <p:pic>
        <p:nvPicPr>
          <p:cNvPr id="102" name="Google Shape;102;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3" name="Google Shape;103;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2600" y="0"/>
            <a:ext cx="8953249" cy="4991099"/>
          </a:xfrm>
          <a:prstGeom prst="rect">
            <a:avLst/>
          </a:prstGeom>
          <a:noFill/>
          <a:ln>
            <a:noFill/>
          </a:ln>
        </p:spPr>
      </p:pic>
      <p:cxnSp>
        <p:nvCxnSpPr>
          <p:cNvPr id="109" name="Google Shape;109;p21"/>
          <p:cNvCxnSpPr/>
          <p:nvPr/>
        </p:nvCxnSpPr>
        <p:spPr>
          <a:xfrm flipH="1" rot="10800000">
            <a:off x="3197600" y="650875"/>
            <a:ext cx="1997100" cy="1142400"/>
          </a:xfrm>
          <a:prstGeom prst="straightConnector1">
            <a:avLst/>
          </a:prstGeom>
          <a:noFill/>
          <a:ln cap="flat" cmpd="sng" w="76200">
            <a:solidFill>
              <a:srgbClr val="000000"/>
            </a:solidFill>
            <a:prstDash val="solid"/>
            <a:round/>
            <a:headEnd len="med" w="med" type="none"/>
            <a:tailEnd len="med" w="med" type="none"/>
          </a:ln>
        </p:spPr>
      </p:cxnSp>
      <p:sp>
        <p:nvSpPr>
          <p:cNvPr id="110" name="Google Shape;110;p21"/>
          <p:cNvSpPr txBox="1"/>
          <p:nvPr/>
        </p:nvSpPr>
        <p:spPr>
          <a:xfrm>
            <a:off x="3197600" y="1200500"/>
            <a:ext cx="3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111" name="Google Shape;111;p21"/>
          <p:cNvCxnSpPr/>
          <p:nvPr/>
        </p:nvCxnSpPr>
        <p:spPr>
          <a:xfrm flipH="1" rot="10800000">
            <a:off x="1189275" y="1526000"/>
            <a:ext cx="1178100" cy="11100"/>
          </a:xfrm>
          <a:prstGeom prst="straightConnector1">
            <a:avLst/>
          </a:prstGeom>
          <a:noFill/>
          <a:ln cap="flat" cmpd="sng" w="76200">
            <a:solidFill>
              <a:srgbClr val="000000"/>
            </a:solidFill>
            <a:prstDash val="solid"/>
            <a:round/>
            <a:headEnd len="med" w="med" type="none"/>
            <a:tailEnd len="med" w="med" type="none"/>
          </a:ln>
        </p:spPr>
      </p:cxnSp>
      <p:sp>
        <p:nvSpPr>
          <p:cNvPr id="112" name="Google Shape;112;p21"/>
          <p:cNvSpPr txBox="1"/>
          <p:nvPr/>
        </p:nvSpPr>
        <p:spPr>
          <a:xfrm>
            <a:off x="1155625" y="1043425"/>
            <a:ext cx="11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Example</a:t>
            </a:r>
            <a:endParaRPr>
              <a:latin typeface="Proxima Nova"/>
              <a:ea typeface="Proxima Nova"/>
              <a:cs typeface="Proxima Nova"/>
              <a:sym typeface="Proxima Nova"/>
            </a:endParaRPr>
          </a:p>
        </p:txBody>
      </p:sp>
      <p:cxnSp>
        <p:nvCxnSpPr>
          <p:cNvPr id="113" name="Google Shape;113;p21"/>
          <p:cNvCxnSpPr/>
          <p:nvPr/>
        </p:nvCxnSpPr>
        <p:spPr>
          <a:xfrm rot="10800000">
            <a:off x="6799025" y="1503575"/>
            <a:ext cx="22500" cy="1166700"/>
          </a:xfrm>
          <a:prstGeom prst="straightConnector1">
            <a:avLst/>
          </a:prstGeom>
          <a:noFill/>
          <a:ln cap="flat" cmpd="sng" w="76200">
            <a:solidFill>
              <a:srgbClr val="000000"/>
            </a:solidFill>
            <a:prstDash val="solid"/>
            <a:round/>
            <a:headEnd len="med" w="med" type="none"/>
            <a:tailEnd len="med" w="med" type="none"/>
          </a:ln>
        </p:spPr>
      </p:cxnSp>
      <p:sp>
        <p:nvSpPr>
          <p:cNvPr id="114" name="Google Shape;114;p21"/>
          <p:cNvSpPr txBox="1"/>
          <p:nvPr/>
        </p:nvSpPr>
        <p:spPr>
          <a:xfrm>
            <a:off x="7191750" y="1965275"/>
            <a:ext cx="8526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cxnSp>
        <p:nvCxnSpPr>
          <p:cNvPr id="115" name="Google Shape;115;p21"/>
          <p:cNvCxnSpPr/>
          <p:nvPr/>
        </p:nvCxnSpPr>
        <p:spPr>
          <a:xfrm flipH="1">
            <a:off x="3186375" y="2659050"/>
            <a:ext cx="1604400" cy="201900"/>
          </a:xfrm>
          <a:prstGeom prst="straightConnector1">
            <a:avLst/>
          </a:prstGeom>
          <a:noFill/>
          <a:ln cap="flat" cmpd="sng" w="76200">
            <a:solidFill>
              <a:srgbClr val="000000"/>
            </a:solidFill>
            <a:prstDash val="solid"/>
            <a:round/>
            <a:headEnd len="med" w="med" type="none"/>
            <a:tailEnd len="med" w="med" type="none"/>
          </a:ln>
        </p:spPr>
      </p:cxnSp>
      <p:sp>
        <p:nvSpPr>
          <p:cNvPr id="116" name="Google Shape;116;p21"/>
          <p:cNvSpPr txBox="1"/>
          <p:nvPr/>
        </p:nvSpPr>
        <p:spPr>
          <a:xfrm>
            <a:off x="1929775" y="2403800"/>
            <a:ext cx="9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117" name="Google Shape;117;p21"/>
          <p:cNvCxnSpPr/>
          <p:nvPr/>
        </p:nvCxnSpPr>
        <p:spPr>
          <a:xfrm rot="10800000">
            <a:off x="1604575" y="3551850"/>
            <a:ext cx="1985700" cy="879900"/>
          </a:xfrm>
          <a:prstGeom prst="straightConnector1">
            <a:avLst/>
          </a:prstGeom>
          <a:noFill/>
          <a:ln cap="flat" cmpd="sng" w="76200">
            <a:solidFill>
              <a:srgbClr val="000000"/>
            </a:solidFill>
            <a:prstDash val="solid"/>
            <a:round/>
            <a:headEnd len="med" w="med" type="none"/>
            <a:tailEnd len="med" w="med" type="none"/>
          </a:ln>
        </p:spPr>
      </p:cxnSp>
      <p:sp>
        <p:nvSpPr>
          <p:cNvPr id="118" name="Google Shape;118;p21"/>
          <p:cNvSpPr txBox="1"/>
          <p:nvPr/>
        </p:nvSpPr>
        <p:spPr>
          <a:xfrm>
            <a:off x="4072725" y="3926875"/>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cxnSp>
        <p:nvCxnSpPr>
          <p:cNvPr id="119" name="Google Shape;119;p21"/>
          <p:cNvCxnSpPr/>
          <p:nvPr/>
        </p:nvCxnSpPr>
        <p:spPr>
          <a:xfrm flipH="1">
            <a:off x="6340850" y="4218575"/>
            <a:ext cx="1625100" cy="9300"/>
          </a:xfrm>
          <a:prstGeom prst="straightConnector1">
            <a:avLst/>
          </a:prstGeom>
          <a:noFill/>
          <a:ln cap="flat" cmpd="sng" w="76200">
            <a:solidFill>
              <a:srgbClr val="000000"/>
            </a:solidFill>
            <a:prstDash val="solid"/>
            <a:round/>
            <a:headEnd len="med" w="med" type="none"/>
            <a:tailEnd len="med" w="med" type="none"/>
          </a:ln>
        </p:spPr>
      </p:cxnSp>
      <p:sp>
        <p:nvSpPr>
          <p:cNvPr id="120" name="Google Shape;120;p21"/>
          <p:cNvSpPr txBox="1"/>
          <p:nvPr/>
        </p:nvSpPr>
        <p:spPr>
          <a:xfrm>
            <a:off x="7001050" y="3635150"/>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pic>
        <p:nvPicPr>
          <p:cNvPr id="121" name="Google Shape;121;p2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22" name="Google Shape;122;p2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