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a42b22191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a42b22191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a42b2219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a42b2219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a42b22191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a42b22191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a42b22191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a42b22191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a42b22191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a42b22191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a42b22191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a42b22191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a42b22191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a42b22191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a42b22191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a42b22191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3schools.com" TargetMode="External"/><Relationship Id="rId4" Type="http://schemas.openxmlformats.org/officeDocument/2006/relationships/hyperlink" Target="http://code.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P5 - Unit 1 - Lesson 9 - Cultural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Vocabulary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JavaScript</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1050">
                <a:solidFill>
                  <a:srgbClr val="3C4043"/>
                </a:solidFill>
                <a:latin typeface="Roboto"/>
                <a:ea typeface="Roboto"/>
                <a:cs typeface="Roboto"/>
                <a:sym typeface="Roboto"/>
              </a:rPr>
              <a:t>Function</a:t>
            </a:r>
            <a:endParaRPr b="1" sz="1050">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050">
                <a:solidFill>
                  <a:srgbClr val="3C4043"/>
                </a:solidFill>
                <a:latin typeface="Roboto"/>
                <a:ea typeface="Roboto"/>
                <a:cs typeface="Roboto"/>
                <a:sym typeface="Roboto"/>
              </a:rPr>
              <a:t>parameter</a:t>
            </a:r>
            <a:endParaRPr b="1" sz="1050">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050">
                <a:solidFill>
                  <a:srgbClr val="3C4043"/>
                </a:solidFill>
                <a:latin typeface="Roboto"/>
                <a:ea typeface="Roboto"/>
                <a:cs typeface="Roboto"/>
                <a:sym typeface="Roboto"/>
              </a:rPr>
              <a:t>argument</a:t>
            </a:r>
            <a:endParaRPr b="1" sz="1050">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050">
                <a:solidFill>
                  <a:srgbClr val="3C4043"/>
                </a:solidFill>
                <a:latin typeface="Roboto"/>
                <a:ea typeface="Roboto"/>
                <a:cs typeface="Roboto"/>
                <a:sym typeface="Roboto"/>
              </a:rPr>
              <a:t>canvas</a:t>
            </a:r>
            <a:endParaRPr b="1" sz="1050">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050">
                <a:solidFill>
                  <a:srgbClr val="3C4043"/>
                </a:solidFill>
                <a:latin typeface="Roboto"/>
                <a:ea typeface="Roboto"/>
                <a:cs typeface="Roboto"/>
                <a:sym typeface="Roboto"/>
              </a:rPr>
              <a:t>JavaScript</a:t>
            </a:r>
            <a:endParaRPr b="1" sz="1050">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050">
                <a:solidFill>
                  <a:srgbClr val="3C4043"/>
                </a:solidFill>
                <a:latin typeface="Roboto"/>
                <a:ea typeface="Roboto"/>
                <a:cs typeface="Roboto"/>
                <a:sym typeface="Roboto"/>
              </a:rPr>
              <a:t>Pixels</a:t>
            </a:r>
            <a:endParaRPr b="1" sz="1050">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050">
                <a:solidFill>
                  <a:srgbClr val="3C4043"/>
                </a:solidFill>
                <a:latin typeface="Roboto"/>
                <a:ea typeface="Roboto"/>
                <a:cs typeface="Roboto"/>
                <a:sym typeface="Roboto"/>
              </a:rPr>
              <a:t>Hue</a:t>
            </a:r>
            <a:endParaRPr b="1" sz="1050">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050">
                <a:solidFill>
                  <a:srgbClr val="3C4043"/>
                </a:solidFill>
                <a:latin typeface="Roboto"/>
                <a:ea typeface="Roboto"/>
                <a:cs typeface="Roboto"/>
                <a:sym typeface="Roboto"/>
              </a:rPr>
              <a:t>Saturation</a:t>
            </a:r>
            <a:endParaRPr b="1" sz="1050">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050">
                <a:solidFill>
                  <a:srgbClr val="3C4043"/>
                </a:solidFill>
                <a:latin typeface="Roboto"/>
                <a:ea typeface="Roboto"/>
                <a:cs typeface="Roboto"/>
                <a:sym typeface="Roboto"/>
              </a:rPr>
              <a:t>Brightness</a:t>
            </a:r>
            <a:endParaRPr b="1" sz="1050">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050">
                <a:solidFill>
                  <a:srgbClr val="3C4043"/>
                </a:solidFill>
                <a:latin typeface="Roboto"/>
                <a:ea typeface="Roboto"/>
                <a:cs typeface="Roboto"/>
                <a:sym typeface="Roboto"/>
              </a:rPr>
              <a:t>Transparency</a:t>
            </a:r>
            <a:endParaRPr b="1" sz="1050">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050">
                <a:solidFill>
                  <a:srgbClr val="3C4043"/>
                </a:solidFill>
                <a:latin typeface="Roboto"/>
                <a:ea typeface="Roboto"/>
                <a:cs typeface="Roboto"/>
                <a:sym typeface="Roboto"/>
              </a:rPr>
              <a:t>Alpha</a:t>
            </a:r>
            <a:endParaRPr b="1" sz="1050">
              <a:solidFill>
                <a:srgbClr val="3C4043"/>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b="1" lang="en" sz="1050">
                <a:solidFill>
                  <a:srgbClr val="3C4043"/>
                </a:solidFill>
                <a:latin typeface="Roboto"/>
                <a:ea typeface="Roboto"/>
                <a:cs typeface="Roboto"/>
                <a:sym typeface="Roboto"/>
              </a:rPr>
              <a:t>RGB</a:t>
            </a:r>
            <a:endParaRPr b="1" sz="1050">
              <a:solidFill>
                <a:srgbClr val="3C4043"/>
              </a:solidFill>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Warn Up: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2000">
                <a:solidFill>
                  <a:srgbClr val="000000"/>
                </a:solidFill>
                <a:highlight>
                  <a:srgbClr val="FFFFFF"/>
                </a:highlight>
                <a:latin typeface="Times New Roman"/>
                <a:ea typeface="Times New Roman"/>
                <a:cs typeface="Times New Roman"/>
                <a:sym typeface="Times New Roman"/>
              </a:rPr>
              <a:t>Warm Up: Think/Write/Pair/Share: </a:t>
            </a:r>
            <a:r>
              <a:rPr b="1" lang="en" sz="2000">
                <a:solidFill>
                  <a:srgbClr val="333333"/>
                </a:solidFill>
                <a:highlight>
                  <a:srgbClr val="FFFFFF"/>
                </a:highlight>
              </a:rPr>
              <a:t> If you could say something important to the whole world about your background, what would it be? Why is it important to you?</a:t>
            </a:r>
            <a:endParaRPr b="1" sz="20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2000">
                <a:solidFill>
                  <a:schemeClr val="dk1"/>
                </a:solidFill>
                <a:latin typeface="Times New Roman"/>
                <a:ea typeface="Times New Roman"/>
                <a:cs typeface="Times New Roman"/>
                <a:sym typeface="Times New Roman"/>
              </a:rPr>
              <a:t>Connection: (Review with Class) -We’ve been working on P5 programming and discussing culture.  We are putting this together to create a P5 sketch that reveals something about our background culture.  We will also include some HTML and CSS in P5 so we can showcase our sketch on a web page.</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 Lesson: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Clr>
                <a:schemeClr val="dk1"/>
              </a:buClr>
              <a:buSzPts val="1100"/>
              <a:buFont typeface="Arial"/>
              <a:buNone/>
            </a:pPr>
            <a:r>
              <a:rPr b="1" lang="en" sz="2000">
                <a:solidFill>
                  <a:srgbClr val="333333"/>
                </a:solidFill>
                <a:highlight>
                  <a:srgbClr val="FFFFFF"/>
                </a:highlight>
              </a:rPr>
              <a:t>Why do people create web pages with JavaScript?  </a:t>
            </a:r>
            <a:endParaRPr b="1" sz="2000">
              <a:solidFill>
                <a:srgbClr val="333333"/>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b="1" sz="2000">
              <a:solidFill>
                <a:srgbClr val="333333"/>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en" sz="2000">
                <a:solidFill>
                  <a:srgbClr val="333333"/>
                </a:solidFill>
                <a:highlight>
                  <a:srgbClr val="FFFFFF"/>
                </a:highlight>
              </a:rPr>
              <a:t>Most of the web pages that we visit are created by large organizations that have a lot of people working on them. But anyone can create their own personal web page and publish it to the Internet. Today, we're going to create our own web page by telling about our background, using an image, and a link to information about our culture and writing about why it’s important to us.  We will also include a JavaScript sketch of something important to us in our culture.  For example, it could be a flag, a religious symbol, food, etc.</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Quick Check:</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2000">
                <a:solidFill>
                  <a:schemeClr val="dk1"/>
                </a:solidFill>
                <a:latin typeface="Times New Roman"/>
                <a:ea typeface="Times New Roman"/>
                <a:cs typeface="Times New Roman"/>
                <a:sym typeface="Times New Roman"/>
              </a:rPr>
              <a:t>What  are some of the things you could use to create your project?</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242000" y="153325"/>
            <a:ext cx="8520600" cy="999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200">
                <a:latin typeface="Times New Roman"/>
                <a:ea typeface="Times New Roman"/>
                <a:cs typeface="Times New Roman"/>
                <a:sym typeface="Times New Roman"/>
              </a:rPr>
              <a:t>Work period: </a:t>
            </a:r>
            <a:endParaRPr b="1" sz="2200">
              <a:latin typeface="Times New Roman"/>
              <a:ea typeface="Times New Roman"/>
              <a:cs typeface="Times New Roman"/>
              <a:sym typeface="Times New Roman"/>
            </a:endParaRPr>
          </a:p>
          <a:p>
            <a:pPr indent="0" lvl="0" marL="0" rtl="0" algn="l">
              <a:spcBef>
                <a:spcPts val="0"/>
              </a:spcBef>
              <a:spcAft>
                <a:spcPts val="0"/>
              </a:spcAft>
              <a:buNone/>
            </a:pPr>
            <a:r>
              <a:rPr b="1" lang="en" sz="2200">
                <a:latin typeface="Times New Roman"/>
                <a:ea typeface="Times New Roman"/>
                <a:cs typeface="Times New Roman"/>
                <a:sym typeface="Times New Roman"/>
              </a:rPr>
              <a:t>Students will pre-plan their projects in a packet and will also be provided a rubric.</a:t>
            </a:r>
            <a:endParaRPr b="1" sz="2200">
              <a:latin typeface="Times New Roman"/>
              <a:ea typeface="Times New Roman"/>
              <a:cs typeface="Times New Roman"/>
              <a:sym typeface="Times New Roman"/>
            </a:endParaRPr>
          </a:p>
          <a:p>
            <a:pPr indent="0" lvl="0" marL="0" rtl="0" algn="l">
              <a:spcBef>
                <a:spcPts val="0"/>
              </a:spcBef>
              <a:spcAft>
                <a:spcPts val="0"/>
              </a:spcAft>
              <a:buNone/>
            </a:pPr>
            <a:r>
              <a:t/>
            </a:r>
            <a:endParaRPr b="1" sz="1550">
              <a:latin typeface="Times New Roman"/>
              <a:ea typeface="Times New Roman"/>
              <a:cs typeface="Times New Roman"/>
              <a:sym typeface="Times New Roman"/>
            </a:endParaRPr>
          </a:p>
          <a:p>
            <a:pPr indent="0" lvl="0" marL="0" rtl="0" algn="l">
              <a:spcBef>
                <a:spcPts val="0"/>
              </a:spcBef>
              <a:spcAft>
                <a:spcPts val="0"/>
              </a:spcAft>
              <a:buClr>
                <a:schemeClr val="dk1"/>
              </a:buClr>
              <a:buSzPct val="70967"/>
              <a:buFont typeface="Arial"/>
              <a:buNone/>
            </a:pPr>
            <a:r>
              <a:t/>
            </a:r>
            <a:endParaRPr b="1" sz="155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990900"/>
          </a:xfrm>
          <a:prstGeom prst="rect">
            <a:avLst/>
          </a:prstGeom>
        </p:spPr>
        <p:txBody>
          <a:bodyPr anchorCtr="0" anchor="t" bIns="91425" lIns="91425" spcFirstLastPara="1" rIns="91425" wrap="square" tIns="91425">
            <a:normAutofit fontScale="55000" lnSpcReduction="10000"/>
          </a:bodyPr>
          <a:lstStyle/>
          <a:p>
            <a:pPr indent="0" lvl="0" marL="0" rtl="0" algn="l">
              <a:lnSpc>
                <a:spcPct val="100000"/>
              </a:lnSpc>
              <a:spcBef>
                <a:spcPts val="0"/>
              </a:spcBef>
              <a:spcAft>
                <a:spcPts val="0"/>
              </a:spcAft>
              <a:buClr>
                <a:schemeClr val="dk1"/>
              </a:buClr>
              <a:buSzPct val="43137"/>
              <a:buFont typeface="Arial"/>
              <a:buNone/>
            </a:pPr>
            <a:r>
              <a:rPr b="1" lang="en" sz="2550">
                <a:solidFill>
                  <a:schemeClr val="dk1"/>
                </a:solidFill>
                <a:latin typeface="Times New Roman"/>
                <a:ea typeface="Times New Roman"/>
                <a:cs typeface="Times New Roman"/>
                <a:sym typeface="Times New Roman"/>
              </a:rPr>
              <a:t>Use the handout that is provided in Google Classroom entitled Cultural Project Planning Packet.</a:t>
            </a:r>
            <a:endParaRPr b="1" sz="2550">
              <a:solidFill>
                <a:schemeClr val="dk1"/>
              </a:solidFill>
              <a:latin typeface="Times New Roman"/>
              <a:ea typeface="Times New Roman"/>
              <a:cs typeface="Times New Roman"/>
              <a:sym typeface="Times New Roman"/>
            </a:endParaRPr>
          </a:p>
          <a:p>
            <a:pPr indent="-317658" lvl="0" marL="457200" rtl="0" algn="l">
              <a:lnSpc>
                <a:spcPct val="100000"/>
              </a:lnSpc>
              <a:spcBef>
                <a:spcPts val="0"/>
              </a:spcBef>
              <a:spcAft>
                <a:spcPts val="0"/>
              </a:spcAft>
              <a:buClr>
                <a:srgbClr val="333333"/>
              </a:buClr>
              <a:buSzPct val="100000"/>
              <a:buAutoNum type="arabicPeriod"/>
            </a:pPr>
            <a:r>
              <a:rPr b="1" lang="en" sz="2550">
                <a:solidFill>
                  <a:srgbClr val="333333"/>
                </a:solidFill>
              </a:rPr>
              <a:t>You need to answer the questions on what you are planning.</a:t>
            </a:r>
            <a:endParaRPr b="1" sz="2550">
              <a:solidFill>
                <a:srgbClr val="333333"/>
              </a:solidFill>
            </a:endParaRPr>
          </a:p>
          <a:p>
            <a:pPr indent="-317658" lvl="0" marL="457200" rtl="0" algn="l">
              <a:lnSpc>
                <a:spcPct val="100000"/>
              </a:lnSpc>
              <a:spcBef>
                <a:spcPts val="0"/>
              </a:spcBef>
              <a:spcAft>
                <a:spcPts val="0"/>
              </a:spcAft>
              <a:buClr>
                <a:srgbClr val="333333"/>
              </a:buClr>
              <a:buSzPct val="100000"/>
              <a:buAutoNum type="arabicPeriod"/>
            </a:pPr>
            <a:r>
              <a:rPr b="1" lang="en" sz="2550">
                <a:solidFill>
                  <a:srgbClr val="333333"/>
                </a:solidFill>
              </a:rPr>
              <a:t>You will then find images of three different things that you might be able to create in P5 that represent your culture.</a:t>
            </a:r>
            <a:endParaRPr b="1" sz="2550">
              <a:solidFill>
                <a:srgbClr val="333333"/>
              </a:solidFill>
            </a:endParaRPr>
          </a:p>
          <a:p>
            <a:pPr indent="-317658" lvl="0" marL="457200" rtl="0" algn="l">
              <a:lnSpc>
                <a:spcPct val="100000"/>
              </a:lnSpc>
              <a:spcBef>
                <a:spcPts val="0"/>
              </a:spcBef>
              <a:spcAft>
                <a:spcPts val="0"/>
              </a:spcAft>
              <a:buClr>
                <a:srgbClr val="333333"/>
              </a:buClr>
              <a:buSzPct val="100000"/>
              <a:buAutoNum type="arabicPeriod"/>
            </a:pPr>
            <a:r>
              <a:rPr b="1" lang="en" sz="2550">
                <a:solidFill>
                  <a:srgbClr val="333333"/>
                </a:solidFill>
              </a:rPr>
              <a:t>You will then use pseudocode/comments to describe the steps needed to follow in order to create your drawing.</a:t>
            </a:r>
            <a:endParaRPr b="1" sz="2550">
              <a:solidFill>
                <a:srgbClr val="333333"/>
              </a:solidFill>
            </a:endParaRPr>
          </a:p>
          <a:p>
            <a:pPr indent="-317658" lvl="0" marL="457200" rtl="0" algn="l">
              <a:lnSpc>
                <a:spcPct val="100000"/>
              </a:lnSpc>
              <a:spcBef>
                <a:spcPts val="0"/>
              </a:spcBef>
              <a:spcAft>
                <a:spcPts val="0"/>
              </a:spcAft>
              <a:buClr>
                <a:srgbClr val="333333"/>
              </a:buClr>
              <a:buSzPct val="100000"/>
              <a:buAutoNum type="arabicPeriod"/>
            </a:pPr>
            <a:r>
              <a:rPr b="1" lang="en" sz="2550">
                <a:solidFill>
                  <a:srgbClr val="333333"/>
                </a:solidFill>
              </a:rPr>
              <a:t>Finally, you can use the p5 Graph to help plot your shapes.</a:t>
            </a:r>
            <a:endParaRPr b="1" sz="2550">
              <a:solidFill>
                <a:srgbClr val="333333"/>
              </a:solidFill>
            </a:endParaRPr>
          </a:p>
          <a:p>
            <a:pPr indent="-317658" lvl="0" marL="457200" rtl="0" algn="l">
              <a:lnSpc>
                <a:spcPct val="100000"/>
              </a:lnSpc>
              <a:spcBef>
                <a:spcPts val="0"/>
              </a:spcBef>
              <a:spcAft>
                <a:spcPts val="0"/>
              </a:spcAft>
              <a:buClr>
                <a:srgbClr val="333333"/>
              </a:buClr>
              <a:buSzPct val="100000"/>
              <a:buAutoNum type="arabicPeriod"/>
            </a:pPr>
            <a:r>
              <a:rPr b="1" lang="en" sz="2550">
                <a:solidFill>
                  <a:srgbClr val="333333"/>
                </a:solidFill>
              </a:rPr>
              <a:t>Once your plan is complete you will let me know so that I can approve it.</a:t>
            </a:r>
            <a:endParaRPr b="1" sz="2550">
              <a:solidFill>
                <a:srgbClr val="333333"/>
              </a:solidFill>
            </a:endParaRPr>
          </a:p>
          <a:p>
            <a:pPr indent="-317658" lvl="0" marL="457200" rtl="0" algn="l">
              <a:lnSpc>
                <a:spcPct val="100000"/>
              </a:lnSpc>
              <a:spcBef>
                <a:spcPts val="0"/>
              </a:spcBef>
              <a:spcAft>
                <a:spcPts val="0"/>
              </a:spcAft>
              <a:buClr>
                <a:srgbClr val="333333"/>
              </a:buClr>
              <a:buSzPct val="100000"/>
              <a:buAutoNum type="arabicPeriod"/>
            </a:pPr>
            <a:r>
              <a:rPr b="1" lang="en" sz="2550">
                <a:solidFill>
                  <a:srgbClr val="333333"/>
                </a:solidFill>
              </a:rPr>
              <a:t>Once approved, you may begin to code your sketch.</a:t>
            </a:r>
            <a:endParaRPr b="1" sz="2550">
              <a:solidFill>
                <a:srgbClr val="333333"/>
              </a:solidFill>
            </a:endParaRPr>
          </a:p>
          <a:p>
            <a:pPr indent="-317658" lvl="0" marL="457200" rtl="0" algn="l">
              <a:lnSpc>
                <a:spcPct val="100000"/>
              </a:lnSpc>
              <a:spcBef>
                <a:spcPts val="0"/>
              </a:spcBef>
              <a:spcAft>
                <a:spcPts val="0"/>
              </a:spcAft>
              <a:buClr>
                <a:srgbClr val="333333"/>
              </a:buClr>
              <a:buSzPct val="100000"/>
              <a:buAutoNum type="arabicPeriod"/>
            </a:pPr>
            <a:r>
              <a:rPr b="1" lang="en" sz="2550">
                <a:solidFill>
                  <a:srgbClr val="333333"/>
                </a:solidFill>
              </a:rPr>
              <a:t>You will also need to include HTML/CSS and write at least three paragraphs and include either an ordered or unordered list on your page.  You need to use at least two H tags and use p tags for your paragraphs.  </a:t>
            </a:r>
            <a:endParaRPr b="1" sz="2550">
              <a:solidFill>
                <a:srgbClr val="333333"/>
              </a:solidFill>
            </a:endParaRPr>
          </a:p>
          <a:p>
            <a:pPr indent="-317658" lvl="0" marL="457200" rtl="0" algn="l">
              <a:lnSpc>
                <a:spcPct val="100000"/>
              </a:lnSpc>
              <a:spcBef>
                <a:spcPts val="0"/>
              </a:spcBef>
              <a:spcAft>
                <a:spcPts val="0"/>
              </a:spcAft>
              <a:buClr>
                <a:srgbClr val="333333"/>
              </a:buClr>
              <a:buSzPct val="100000"/>
              <a:buAutoNum type="arabicPeriod"/>
            </a:pPr>
            <a:r>
              <a:rPr b="1" lang="en" sz="2550">
                <a:solidFill>
                  <a:srgbClr val="333333"/>
                </a:solidFill>
              </a:rPr>
              <a:t>You will use break tags to separate your paragraphs.</a:t>
            </a:r>
            <a:endParaRPr b="1" sz="2550">
              <a:solidFill>
                <a:srgbClr val="333333"/>
              </a:solidFill>
            </a:endParaRPr>
          </a:p>
          <a:p>
            <a:pPr indent="-317658" lvl="0" marL="457200" rtl="0" algn="l">
              <a:lnSpc>
                <a:spcPct val="100000"/>
              </a:lnSpc>
              <a:spcBef>
                <a:spcPts val="0"/>
              </a:spcBef>
              <a:spcAft>
                <a:spcPts val="0"/>
              </a:spcAft>
              <a:buClr>
                <a:srgbClr val="333333"/>
              </a:buClr>
              <a:buSzPct val="100000"/>
              <a:buAutoNum type="arabicPeriod"/>
            </a:pPr>
            <a:r>
              <a:rPr b="1" lang="en" sz="2550">
                <a:solidFill>
                  <a:srgbClr val="333333"/>
                </a:solidFill>
              </a:rPr>
              <a:t>You need to include a link to a resource that tells about your country/culture</a:t>
            </a:r>
            <a:endParaRPr b="1" sz="2550">
              <a:solidFill>
                <a:srgbClr val="333333"/>
              </a:solidFill>
            </a:endParaRPr>
          </a:p>
          <a:p>
            <a:pPr indent="-317658" lvl="0" marL="457200" rtl="0" algn="l">
              <a:lnSpc>
                <a:spcPct val="100000"/>
              </a:lnSpc>
              <a:spcBef>
                <a:spcPts val="0"/>
              </a:spcBef>
              <a:spcAft>
                <a:spcPts val="0"/>
              </a:spcAft>
              <a:buClr>
                <a:srgbClr val="333333"/>
              </a:buClr>
              <a:buSzPct val="100000"/>
              <a:buAutoNum type="arabicPeriod"/>
            </a:pPr>
            <a:r>
              <a:rPr b="1" lang="en" sz="2550">
                <a:solidFill>
                  <a:srgbClr val="333333"/>
                </a:solidFill>
              </a:rPr>
              <a:t>You need to include an image of your country/cultural project.</a:t>
            </a:r>
            <a:endParaRPr b="1" sz="2550">
              <a:solidFill>
                <a:srgbClr val="333333"/>
              </a:solidFill>
            </a:endParaRPr>
          </a:p>
          <a:p>
            <a:pPr indent="-317658" lvl="0" marL="457200" rtl="0" algn="l">
              <a:lnSpc>
                <a:spcPct val="100000"/>
              </a:lnSpc>
              <a:spcBef>
                <a:spcPts val="0"/>
              </a:spcBef>
              <a:spcAft>
                <a:spcPts val="0"/>
              </a:spcAft>
              <a:buClr>
                <a:srgbClr val="333333"/>
              </a:buClr>
              <a:buSzPct val="100000"/>
              <a:buAutoNum type="arabicPeriod"/>
            </a:pPr>
            <a:r>
              <a:rPr b="1" lang="en" sz="2550">
                <a:solidFill>
                  <a:srgbClr val="333333"/>
                </a:solidFill>
              </a:rPr>
              <a:t>You will also code the CSS page with at least 5 different tags coded.  You may need to use an HTML/CSS Cheat Sheet that I will incude in Google Classroom for you.  You can also use </a:t>
            </a:r>
            <a:r>
              <a:rPr b="1" lang="en" sz="2550" u="sng">
                <a:solidFill>
                  <a:srgbClr val="1155CC"/>
                </a:solidFill>
                <a:hlinkClick r:id="rId3">
                  <a:extLst>
                    <a:ext uri="{A12FA001-AC4F-418D-AE19-62706E023703}">
                      <ahyp:hlinkClr val="tx"/>
                    </a:ext>
                  </a:extLst>
                </a:hlinkClick>
              </a:rPr>
              <a:t>http://w3schools.com</a:t>
            </a:r>
            <a:r>
              <a:rPr b="1" lang="en" sz="2550">
                <a:solidFill>
                  <a:srgbClr val="333333"/>
                </a:solidFill>
              </a:rPr>
              <a:t> for some help by looking for Web development, or you can use </a:t>
            </a:r>
            <a:r>
              <a:rPr b="1" lang="en" sz="2550" u="sng">
                <a:solidFill>
                  <a:srgbClr val="1155CC"/>
                </a:solidFill>
                <a:hlinkClick r:id="rId4">
                  <a:extLst>
                    <a:ext uri="{A12FA001-AC4F-418D-AE19-62706E023703}">
                      <ahyp:hlinkClr val="tx"/>
                    </a:ext>
                  </a:extLst>
                </a:hlinkClick>
              </a:rPr>
              <a:t>http://code.org</a:t>
            </a:r>
            <a:r>
              <a:rPr b="1" lang="en" sz="2550">
                <a:solidFill>
                  <a:srgbClr val="333333"/>
                </a:solidFill>
              </a:rPr>
              <a:t> that we have been using to learn HTML/CSS.</a:t>
            </a:r>
            <a:endParaRPr b="1" sz="2550">
              <a:solidFill>
                <a:srgbClr val="333333"/>
              </a:solidFil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Assessment</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n" sz="2000">
                <a:solidFill>
                  <a:schemeClr val="dk1"/>
                </a:solidFill>
                <a:latin typeface="Times New Roman"/>
                <a:ea typeface="Times New Roman"/>
                <a:cs typeface="Times New Roman"/>
                <a:sym typeface="Times New Roman"/>
              </a:rPr>
              <a:t>What do you think is important to include in a web page?</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000">
                <a:latin typeface="Times New Roman"/>
                <a:ea typeface="Times New Roman"/>
                <a:cs typeface="Times New Roman"/>
                <a:sym typeface="Times New Roman"/>
              </a:rPr>
              <a:t>Closing/Exit Ticket: </a:t>
            </a:r>
            <a:r>
              <a:rPr b="1" lang="en" sz="2000">
                <a:solidFill>
                  <a:srgbClr val="333333"/>
                </a:solidFill>
              </a:rPr>
              <a:t>Question of the Day:</a:t>
            </a:r>
            <a:endParaRPr b="1" sz="2000">
              <a:latin typeface="Times New Roman"/>
              <a:ea typeface="Times New Roman"/>
              <a:cs typeface="Times New Roman"/>
              <a:sym typeface="Times New Roman"/>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Clr>
                <a:schemeClr val="dk1"/>
              </a:buClr>
              <a:buSzPct val="55000"/>
              <a:buFont typeface="Arial"/>
              <a:buNone/>
            </a:pPr>
            <a:r>
              <a:rPr b="1" lang="en" sz="2000">
                <a:solidFill>
                  <a:srgbClr val="333333"/>
                </a:solidFill>
              </a:rPr>
              <a:t>Why do people create web pages?</a:t>
            </a:r>
            <a:endParaRPr b="1" sz="2000">
              <a:solidFill>
                <a:srgbClr val="333333"/>
              </a:solidFill>
            </a:endParaRPr>
          </a:p>
          <a:p>
            <a:pPr indent="0" lvl="0" marL="0" rtl="0" algn="l">
              <a:lnSpc>
                <a:spcPct val="135000"/>
              </a:lnSpc>
              <a:spcBef>
                <a:spcPts val="0"/>
              </a:spcBef>
              <a:spcAft>
                <a:spcPts val="0"/>
              </a:spcAft>
              <a:buClr>
                <a:schemeClr val="dk1"/>
              </a:buClr>
              <a:buSzPct val="55000"/>
              <a:buFont typeface="Arial"/>
              <a:buNone/>
            </a:pPr>
            <a:r>
              <a:rPr b="1" lang="en" sz="2000">
                <a:solidFill>
                  <a:srgbClr val="333333"/>
                </a:solidFill>
              </a:rPr>
              <a:t>Journal 3-2-1:</a:t>
            </a:r>
            <a:endParaRPr b="1" sz="2000">
              <a:solidFill>
                <a:srgbClr val="333333"/>
              </a:solidFill>
            </a:endParaRPr>
          </a:p>
          <a:p>
            <a:pPr indent="0" lvl="0" marL="0" rtl="0" algn="l">
              <a:lnSpc>
                <a:spcPct val="135000"/>
              </a:lnSpc>
              <a:spcBef>
                <a:spcPts val="800"/>
              </a:spcBef>
              <a:spcAft>
                <a:spcPts val="0"/>
              </a:spcAft>
              <a:buClr>
                <a:schemeClr val="dk1"/>
              </a:buClr>
              <a:buSzPct val="55000"/>
              <a:buFont typeface="Arial"/>
              <a:buNone/>
            </a:pPr>
            <a:r>
              <a:rPr b="1" lang="en" sz="2000">
                <a:solidFill>
                  <a:srgbClr val="333333"/>
                </a:solidFill>
              </a:rPr>
              <a:t>3 - What are three topics you might be interested in creating a website about?</a:t>
            </a:r>
            <a:endParaRPr b="1" sz="2000">
              <a:solidFill>
                <a:srgbClr val="333333"/>
              </a:solidFill>
            </a:endParaRPr>
          </a:p>
          <a:p>
            <a:pPr indent="0" lvl="0" marL="0" rtl="0" algn="l">
              <a:lnSpc>
                <a:spcPct val="135000"/>
              </a:lnSpc>
              <a:spcBef>
                <a:spcPts val="800"/>
              </a:spcBef>
              <a:spcAft>
                <a:spcPts val="0"/>
              </a:spcAft>
              <a:buClr>
                <a:schemeClr val="dk1"/>
              </a:buClr>
              <a:buSzPct val="55000"/>
              <a:buFont typeface="Arial"/>
              <a:buNone/>
            </a:pPr>
            <a:r>
              <a:rPr b="1" lang="en" sz="2000">
                <a:solidFill>
                  <a:srgbClr val="333333"/>
                </a:solidFill>
              </a:rPr>
              <a:t>2 - What are two reasons you think someone might visit a website that you create?</a:t>
            </a:r>
            <a:endParaRPr b="1" sz="2000">
              <a:solidFill>
                <a:srgbClr val="333333"/>
              </a:solidFill>
            </a:endParaRPr>
          </a:p>
          <a:p>
            <a:pPr indent="0" lvl="0" marL="0" rtl="0" algn="l">
              <a:lnSpc>
                <a:spcPct val="135000"/>
              </a:lnSpc>
              <a:spcBef>
                <a:spcPts val="800"/>
              </a:spcBef>
              <a:spcAft>
                <a:spcPts val="0"/>
              </a:spcAft>
              <a:buClr>
                <a:schemeClr val="dk1"/>
              </a:buClr>
              <a:buSzPct val="55000"/>
              <a:buFont typeface="Arial"/>
              <a:buNone/>
            </a:pPr>
            <a:r>
              <a:rPr b="1" lang="en" sz="2000">
                <a:solidFill>
                  <a:srgbClr val="333333"/>
                </a:solidFill>
              </a:rPr>
              <a:t>1 - What's one thing you're most interested in learning about creating websites?</a:t>
            </a:r>
            <a:endParaRPr b="1" sz="2000">
              <a:solidFill>
                <a:srgbClr val="333333"/>
              </a:solidFill>
            </a:endParaRPr>
          </a:p>
          <a:p>
            <a:pPr indent="0" lvl="0" marL="0" rtl="0" algn="l">
              <a:spcBef>
                <a:spcPts val="8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