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84d258c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84d258c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f6d7a13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f6d7a13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84d258c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84d258c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7abf83c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7abf83c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4d258c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4d258c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1d001c6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1d001c6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84d258c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84d258c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6d7a11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6d7a11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ebba4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ebba4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6d7a11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6d7a11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6d7a11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6d7a11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6d7a11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6d7a11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6d7a11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6d7a11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4d258c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4d258c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f6d7a11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f6d7a11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ewslit.org/educators/"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am.ac.uk/stories/goviral" TargetMode="External"/><Relationship Id="rId4" Type="http://schemas.openxmlformats.org/officeDocument/2006/relationships/hyperlink" Target="https://www.goviralgame.com/en" TargetMode="External"/><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etbadnews.com/wp-content/uploads/2019/03/Bad-News-Game-info-sheet-for-educators-English.pdf" TargetMode="External"/><Relationship Id="rId4" Type="http://schemas.openxmlformats.org/officeDocument/2006/relationships/hyperlink" Target="https://www.getbadnews.com/#intr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ratch.mit.edu/projects/463002805/" TargetMode="External"/><Relationship Id="rId4" Type="http://schemas.openxmlformats.org/officeDocument/2006/relationships/hyperlink" Target="https://scratch.mit.edu/projects/463002805/" TargetMode="External"/><Relationship Id="rId5" Type="http://schemas.openxmlformats.org/officeDocument/2006/relationships/hyperlink" Target="https://medium.com/datadriveninvestor/using-python-to-detect-fake-news-7895101aebb8" TargetMode="External"/><Relationship Id="rId6" Type="http://schemas.openxmlformats.org/officeDocument/2006/relationships/hyperlink" Target="https://docs.google.com/document/d/13U-SuwU18-uXXGCaPXoVh5NMAl3IDpm-tj74cPuT7f0/edit" TargetMode="External"/><Relationship Id="rId7" Type="http://schemas.openxmlformats.org/officeDocument/2006/relationships/hyperlink" Target="https://snap.berkeley.edu/snap/snap.html#present:Username=msbaerga&amp;ProjectName=fakeNewsCheck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ratch.mit.edu/projects/463002805/" TargetMode="External"/><Relationship Id="rId4" Type="http://schemas.openxmlformats.org/officeDocument/2006/relationships/image" Target="../media/image1.png"/><Relationship Id="rId5" Type="http://schemas.openxmlformats.org/officeDocument/2006/relationships/hyperlink" Target="https://www.youtube.com/watch?v=Wpjr35uNnWE&amp;feature=youtu.be" TargetMode="External"/><Relationship Id="rId6" Type="http://schemas.openxmlformats.org/officeDocument/2006/relationships/hyperlink" Target="https://codlrc.org/sites/default/files/CRAPhandout.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Fake_news#Typ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News" TargetMode="External"/><Relationship Id="rId4" Type="http://schemas.openxmlformats.org/officeDocument/2006/relationships/hyperlink" Target="https://en.wikipedia.org/wiki/Advertising" TargetMode="External"/><Relationship Id="rId5" Type="http://schemas.openxmlformats.org/officeDocument/2006/relationships/hyperlink" Target="https://en.wikipedia.org/wiki/Fake_news#Typ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bc.co.uk/bitesize/articles/zf89vw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i.com/nfl/2017/08/14/adam-schefter-olivier-vernon-signing-pardon-my-take#:~:text=NFL%20Live%20ran%20with%20the,episode%20of%20Pardon%20My%20Tak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ide.mit.edu/sites/default/files/publications/2017%20IDE%20Research%20Brief%20False%20New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ide.mit.edu/sites/default/files/publications/2017%20IDE%20Research%20Brief%20False%20New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nopes.com" TargetMode="External"/><Relationship Id="rId4" Type="http://schemas.openxmlformats.org/officeDocument/2006/relationships/hyperlink" Target="https://factcheck.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Fake News: </a:t>
            </a:r>
            <a:endParaRPr/>
          </a:p>
          <a:p>
            <a:pPr indent="0" lvl="0" marL="0" rtl="0" algn="ctr">
              <a:spcBef>
                <a:spcPts val="0"/>
              </a:spcBef>
              <a:spcAft>
                <a:spcPts val="0"/>
              </a:spcAft>
              <a:buNone/>
            </a:pPr>
            <a:r>
              <a:rPr lang="en"/>
              <a:t>How and why should we talk about it in High School?</a:t>
            </a:r>
            <a:endParaRPr/>
          </a:p>
        </p:txBody>
      </p:sp>
      <p:pic>
        <p:nvPicPr>
          <p:cNvPr id="55" name="Google Shape;55;p13"/>
          <p:cNvPicPr preferRelativeResize="0"/>
          <p:nvPr/>
        </p:nvPicPr>
        <p:blipFill>
          <a:blip r:embed="rId3">
            <a:alphaModFix/>
          </a:blip>
          <a:stretch>
            <a:fillRect/>
          </a:stretch>
        </p:blipFill>
        <p:spPr>
          <a:xfrm>
            <a:off x="3262313" y="2908513"/>
            <a:ext cx="2619375" cy="17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7310600" y="246900"/>
            <a:ext cx="1841975" cy="2702050"/>
          </a:xfrm>
          <a:prstGeom prst="rect">
            <a:avLst/>
          </a:prstGeom>
          <a:noFill/>
          <a:ln>
            <a:noFill/>
          </a:ln>
        </p:spPr>
      </p:pic>
      <p:sp>
        <p:nvSpPr>
          <p:cNvPr id="109" name="Google Shape;109;p22"/>
          <p:cNvSpPr txBox="1"/>
          <p:nvPr>
            <p:ph type="title"/>
          </p:nvPr>
        </p:nvSpPr>
        <p:spPr>
          <a:xfrm>
            <a:off x="311700" y="3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Club</a:t>
            </a:r>
            <a:endParaRPr/>
          </a:p>
        </p:txBody>
      </p:sp>
      <p:sp>
        <p:nvSpPr>
          <p:cNvPr id="110" name="Google Shape;110;p22"/>
          <p:cNvSpPr txBox="1"/>
          <p:nvPr>
            <p:ph idx="1" type="body"/>
          </p:nvPr>
        </p:nvSpPr>
        <p:spPr>
          <a:xfrm>
            <a:off x="407600" y="881050"/>
            <a:ext cx="6903000" cy="3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Calibri"/>
                <a:ea typeface="Calibri"/>
                <a:cs typeface="Calibri"/>
                <a:sym typeface="Calibri"/>
              </a:rPr>
              <a:t>Media scholar Nolan Higdon has offered a more broad definition of fake news as “false or misleading content presented as news and communicated in formats spanning spoken, written, printed, electronic, and digital communication." </a:t>
            </a:r>
            <a:r>
              <a:rPr lang="en">
                <a:solidFill>
                  <a:srgbClr val="202122"/>
                </a:solidFill>
                <a:latin typeface="Calibri"/>
                <a:ea typeface="Calibri"/>
                <a:cs typeface="Calibri"/>
                <a:sym typeface="Calibri"/>
              </a:rPr>
              <a:t>He</a:t>
            </a:r>
            <a:r>
              <a:rPr lang="en">
                <a:solidFill>
                  <a:srgbClr val="202122"/>
                </a:solidFill>
                <a:latin typeface="Calibri"/>
                <a:ea typeface="Calibri"/>
                <a:cs typeface="Calibri"/>
                <a:sym typeface="Calibri"/>
              </a:rPr>
              <a:t> argues that relying on tech-companies to solve the issues with false information will exacerbate the problems associated with fake news, because tech-companies lack an incentive for solving the problem because they benefit from the proliferation of fake news. Higdon cites tech-companies utilization of data collection as one of the strongest forces empowering fake news producers. </a:t>
            </a:r>
            <a:endParaRPr>
              <a:solidFill>
                <a:srgbClr val="202122"/>
              </a:solidFill>
              <a:latin typeface="Calibri"/>
              <a:ea typeface="Calibri"/>
              <a:cs typeface="Calibri"/>
              <a:sym typeface="Calibri"/>
            </a:endParaRPr>
          </a:p>
          <a:p>
            <a:pPr indent="0" lvl="0" marL="0" rtl="0" algn="l">
              <a:spcBef>
                <a:spcPts val="1600"/>
              </a:spcBef>
              <a:spcAft>
                <a:spcPts val="1600"/>
              </a:spcAft>
              <a:buNone/>
            </a:pPr>
            <a:r>
              <a:t/>
            </a:r>
            <a:endParaRPr>
              <a:solidFill>
                <a:srgbClr val="202122"/>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Calls for action in Education</a:t>
            </a:r>
            <a:endParaRPr b="1">
              <a:solidFill>
                <a:srgbClr val="FF0000"/>
              </a:solidFill>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202122"/>
                </a:solidFill>
                <a:latin typeface="Calibri"/>
                <a:ea typeface="Calibri"/>
                <a:cs typeface="Calibri"/>
                <a:sym typeface="Calibri"/>
              </a:rPr>
              <a:t>Rather than government regulation or industry censorship, Higdon argues for the introduction of critical news literacy education to American education.</a:t>
            </a:r>
            <a:endParaRPr sz="2000">
              <a:solidFill>
                <a:srgbClr val="202122"/>
              </a:solidFill>
              <a:latin typeface="Calibri"/>
              <a:ea typeface="Calibri"/>
              <a:cs typeface="Calibri"/>
              <a:sym typeface="Calibri"/>
            </a:endParaRPr>
          </a:p>
          <a:p>
            <a:pPr indent="0" lvl="0" marL="0" rtl="0" algn="l">
              <a:spcBef>
                <a:spcPts val="1600"/>
              </a:spcBef>
              <a:spcAft>
                <a:spcPts val="0"/>
              </a:spcAft>
              <a:buNone/>
            </a:pPr>
            <a:r>
              <a:rPr lang="en" sz="2000">
                <a:solidFill>
                  <a:srgbClr val="000000"/>
                </a:solidFill>
                <a:highlight>
                  <a:srgbClr val="FFFFFF"/>
                </a:highlight>
                <a:latin typeface="Calibri"/>
                <a:ea typeface="Calibri"/>
                <a:cs typeface="Calibri"/>
                <a:sym typeface="Calibri"/>
              </a:rPr>
              <a:t>The News Literacy Project offers several resources and services for educators, including an online learning platform, a free weekly newsletter, professional development opportunities, a variety of classroom materials and more.</a:t>
            </a:r>
            <a:endParaRPr sz="200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https://newslit.org/educators/</a:t>
            </a:r>
            <a:endParaRPr sz="1650">
              <a:solidFill>
                <a:srgbClr val="000000"/>
              </a:solidFill>
              <a:highlight>
                <a:srgbClr val="FFFFFF"/>
              </a:highlight>
              <a:latin typeface="Roboto"/>
              <a:ea typeface="Roboto"/>
              <a:cs typeface="Roboto"/>
              <a:sym typeface="Roboto"/>
            </a:endParaRPr>
          </a:p>
        </p:txBody>
      </p:sp>
      <p:pic>
        <p:nvPicPr>
          <p:cNvPr id="117" name="Google Shape;117;p23"/>
          <p:cNvPicPr preferRelativeResize="0"/>
          <p:nvPr/>
        </p:nvPicPr>
        <p:blipFill>
          <a:blip r:embed="rId4">
            <a:alphaModFix/>
          </a:blip>
          <a:stretch>
            <a:fillRect/>
          </a:stretch>
        </p:blipFill>
        <p:spPr>
          <a:xfrm>
            <a:off x="7578950" y="153551"/>
            <a:ext cx="1323550" cy="115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Cambridge game 'pre-bunks' Covid19 fake news</a:t>
            </a:r>
            <a:endParaRPr/>
          </a:p>
          <a:p>
            <a:pPr indent="0" lvl="0" marL="0" rtl="0" algn="l">
              <a:spcBef>
                <a:spcPts val="1600"/>
              </a:spcBef>
              <a:spcAft>
                <a:spcPts val="1600"/>
              </a:spcAft>
              <a:buNone/>
            </a:pPr>
            <a:r>
              <a:rPr lang="en" u="sng">
                <a:solidFill>
                  <a:schemeClr val="hlink"/>
                </a:solidFill>
                <a:hlinkClick r:id="rId4"/>
              </a:rPr>
              <a:t>Go Viral game</a:t>
            </a:r>
            <a:endParaRPr/>
          </a:p>
        </p:txBody>
      </p:sp>
      <p:pic>
        <p:nvPicPr>
          <p:cNvPr id="123" name="Google Shape;123;p24"/>
          <p:cNvPicPr preferRelativeResize="0"/>
          <p:nvPr/>
        </p:nvPicPr>
        <p:blipFill>
          <a:blip r:embed="rId5">
            <a:alphaModFix/>
          </a:blip>
          <a:stretch>
            <a:fillRect/>
          </a:stretch>
        </p:blipFill>
        <p:spPr>
          <a:xfrm>
            <a:off x="1676149" y="507875"/>
            <a:ext cx="6100800" cy="279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News - Interactive Game</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Bad news game information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u="sng">
                <a:solidFill>
                  <a:schemeClr val="hlink"/>
                </a:solidFill>
                <a:hlinkClick r:id="rId4"/>
              </a:rPr>
              <a:t>Bad News game - Play 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rPr>
              <a:t>Coding activities for students:</a:t>
            </a:r>
            <a:endParaRPr b="1" sz="3500">
              <a:solidFill>
                <a:srgbClr val="FF0000"/>
              </a:solidFill>
            </a:endParaRPr>
          </a:p>
        </p:txBody>
      </p:sp>
      <p:sp>
        <p:nvSpPr>
          <p:cNvPr id="135" name="Google Shape;135;p26">
            <a:hlinkClick r:id="rId4"/>
          </p:cNvPr>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000" u="sng">
                <a:solidFill>
                  <a:srgbClr val="000000"/>
                </a:solidFill>
              </a:rPr>
              <a:t>For Advanced Students</a:t>
            </a:r>
            <a:endParaRPr b="1" i="1" sz="2000" u="sng">
              <a:solidFill>
                <a:srgbClr val="000000"/>
              </a:solidFill>
            </a:endParaRPr>
          </a:p>
          <a:p>
            <a:pPr indent="0" lvl="0" marL="0" rtl="0" algn="l">
              <a:spcBef>
                <a:spcPts val="1600"/>
              </a:spcBef>
              <a:spcAft>
                <a:spcPts val="0"/>
              </a:spcAft>
              <a:buNone/>
            </a:pPr>
            <a:r>
              <a:rPr lang="en" sz="2000" u="sng">
                <a:solidFill>
                  <a:schemeClr val="hlink"/>
                </a:solidFill>
                <a:hlinkClick r:id="rId5"/>
              </a:rPr>
              <a:t>Using Python to Detect Fake News</a:t>
            </a:r>
            <a:endParaRPr sz="2000"/>
          </a:p>
          <a:p>
            <a:pPr indent="0" lvl="0" marL="0" rtl="0" algn="l">
              <a:spcBef>
                <a:spcPts val="1600"/>
              </a:spcBef>
              <a:spcAft>
                <a:spcPts val="1600"/>
              </a:spcAft>
              <a:buNone/>
            </a:pPr>
            <a:r>
              <a:t/>
            </a:r>
            <a:endParaRPr/>
          </a:p>
        </p:txBody>
      </p:sp>
      <p:sp>
        <p:nvSpPr>
          <p:cNvPr id="136" name="Google Shape;136;p26"/>
          <p:cNvSpPr txBox="1"/>
          <p:nvPr/>
        </p:nvSpPr>
        <p:spPr>
          <a:xfrm>
            <a:off x="483725" y="3215575"/>
            <a:ext cx="81264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26"/>
          <p:cNvSpPr txBox="1"/>
          <p:nvPr/>
        </p:nvSpPr>
        <p:spPr>
          <a:xfrm>
            <a:off x="386975" y="2426675"/>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u="sng"/>
              <a:t>For Intermediate</a:t>
            </a:r>
            <a:endParaRPr b="1" i="1" sz="2000" u="sng"/>
          </a:p>
          <a:p>
            <a:pPr indent="0" lvl="0" marL="0" rtl="0" algn="l">
              <a:spcBef>
                <a:spcPts val="0"/>
              </a:spcBef>
              <a:spcAft>
                <a:spcPts val="0"/>
              </a:spcAft>
              <a:buNone/>
            </a:pPr>
            <a:r>
              <a:t/>
            </a:r>
            <a:endParaRPr b="1" i="1" sz="2000" u="sng"/>
          </a:p>
          <a:p>
            <a:pPr indent="0" lvl="0" marL="0" rtl="0" algn="l">
              <a:spcBef>
                <a:spcPts val="0"/>
              </a:spcBef>
              <a:spcAft>
                <a:spcPts val="0"/>
              </a:spcAft>
              <a:buNone/>
            </a:pPr>
            <a:r>
              <a:rPr lang="en" sz="2100" u="sng">
                <a:solidFill>
                  <a:schemeClr val="hlink"/>
                </a:solidFill>
                <a:hlinkClick r:id="rId6"/>
              </a:rPr>
              <a:t>Students Worksheet</a:t>
            </a:r>
            <a:endParaRPr sz="2100"/>
          </a:p>
        </p:txBody>
      </p:sp>
      <p:sp>
        <p:nvSpPr>
          <p:cNvPr id="138" name="Google Shape;138;p26"/>
          <p:cNvSpPr txBox="1"/>
          <p:nvPr/>
        </p:nvSpPr>
        <p:spPr>
          <a:xfrm>
            <a:off x="4541350" y="3013025"/>
            <a:ext cx="26877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7"/>
              </a:rPr>
              <a:t>Example Program Solution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a:hlinkClick r:id="rId3"/>
          </p:cNvPr>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rPr>
              <a:t>Protocols</a:t>
            </a:r>
            <a:r>
              <a:rPr b="1" lang="en" sz="2500">
                <a:solidFill>
                  <a:srgbClr val="FF0000"/>
                </a:solidFill>
              </a:rPr>
              <a:t> for students:</a:t>
            </a:r>
            <a:endParaRPr b="1" sz="3500">
              <a:solidFill>
                <a:srgbClr val="FF0000"/>
              </a:solidFill>
            </a:endParaRPr>
          </a:p>
        </p:txBody>
      </p:sp>
      <p:sp>
        <p:nvSpPr>
          <p:cNvPr id="144" name="Google Shape;144;p27"/>
          <p:cNvSpPr txBox="1"/>
          <p:nvPr/>
        </p:nvSpPr>
        <p:spPr>
          <a:xfrm>
            <a:off x="386975" y="2426675"/>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p:txBody>
      </p:sp>
      <p:pic>
        <p:nvPicPr>
          <p:cNvPr id="145" name="Google Shape;145;p27"/>
          <p:cNvPicPr preferRelativeResize="0"/>
          <p:nvPr/>
        </p:nvPicPr>
        <p:blipFill>
          <a:blip r:embed="rId4">
            <a:alphaModFix/>
          </a:blip>
          <a:stretch>
            <a:fillRect/>
          </a:stretch>
        </p:blipFill>
        <p:spPr>
          <a:xfrm>
            <a:off x="5399495" y="0"/>
            <a:ext cx="3744509" cy="5143500"/>
          </a:xfrm>
          <a:prstGeom prst="rect">
            <a:avLst/>
          </a:prstGeom>
          <a:noFill/>
          <a:ln>
            <a:noFill/>
          </a:ln>
        </p:spPr>
      </p:pic>
      <p:sp>
        <p:nvSpPr>
          <p:cNvPr id="146" name="Google Shape;146;p27"/>
          <p:cNvSpPr txBox="1"/>
          <p:nvPr/>
        </p:nvSpPr>
        <p:spPr>
          <a:xfrm>
            <a:off x="401850" y="1422100"/>
            <a:ext cx="37446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5"/>
              </a:rPr>
              <a:t>Video Explaining Protocol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u="sng">
                <a:solidFill>
                  <a:schemeClr val="hlink"/>
                </a:solidFill>
                <a:hlinkClick r:id="rId6"/>
              </a:rPr>
              <a:t>Protocol Handout of Guiding Quesitons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news or not? This is the best course EVER!</a:t>
            </a:r>
            <a:endParaRPr/>
          </a:p>
        </p:txBody>
      </p:sp>
      <p:pic>
        <p:nvPicPr>
          <p:cNvPr id="152" name="Google Shape;152;p28"/>
          <p:cNvPicPr preferRelativeResize="0"/>
          <p:nvPr/>
        </p:nvPicPr>
        <p:blipFill>
          <a:blip r:embed="rId3">
            <a:alphaModFix/>
          </a:blip>
          <a:stretch>
            <a:fillRect/>
          </a:stretch>
        </p:blipFill>
        <p:spPr>
          <a:xfrm>
            <a:off x="1510924" y="1260863"/>
            <a:ext cx="5840850" cy="319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F0000"/>
                </a:solidFill>
              </a:rPr>
              <a:t>Fake news, what is it?</a:t>
            </a:r>
            <a:endParaRPr b="1" sz="3900">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750">
                <a:solidFill>
                  <a:srgbClr val="202122"/>
                </a:solidFill>
                <a:highlight>
                  <a:srgbClr val="FFFFFF"/>
                </a:highlight>
              </a:rPr>
              <a:t> </a:t>
            </a:r>
            <a:r>
              <a:rPr lang="en" sz="1750">
                <a:solidFill>
                  <a:srgbClr val="202122"/>
                </a:solidFill>
                <a:highlight>
                  <a:schemeClr val="lt1"/>
                </a:highlight>
              </a:rPr>
              <a:t>false or misleading information presented as news, often to damage reputation or make money</a:t>
            </a:r>
            <a:endParaRPr sz="17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t/>
            </a:r>
            <a:endParaRPr sz="1750">
              <a:solidFill>
                <a:srgbClr val="202122"/>
              </a:solidFill>
              <a:highlight>
                <a:srgbClr val="FFFFFF"/>
              </a:highlight>
            </a:endParaRPr>
          </a:p>
          <a:p>
            <a:pPr indent="0" lvl="0" marL="0" rtl="0" algn="l">
              <a:spcBef>
                <a:spcPts val="0"/>
              </a:spcBef>
              <a:spcAft>
                <a:spcPts val="1600"/>
              </a:spcAft>
              <a:buNone/>
            </a:pPr>
            <a:r>
              <a:rPr lang="en" sz="2500" u="sng">
                <a:solidFill>
                  <a:schemeClr val="hlink"/>
                </a:solidFill>
                <a:hlinkClick r:id="rId3"/>
              </a:rPr>
              <a:t>Fake News definition- Wikipedia</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F0000"/>
                </a:solidFill>
              </a:rPr>
              <a:t>Fake news, what is it?</a:t>
            </a:r>
            <a:endParaRPr b="1" sz="3900">
              <a:solidFill>
                <a:srgbClr val="FF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750">
                <a:solidFill>
                  <a:srgbClr val="202122"/>
                </a:solidFill>
                <a:highlight>
                  <a:srgbClr val="FFFFFF"/>
                </a:highlight>
              </a:rPr>
              <a:t>Fake news</a:t>
            </a:r>
            <a:r>
              <a:rPr lang="en" sz="1750">
                <a:solidFill>
                  <a:srgbClr val="202122"/>
                </a:solidFill>
                <a:highlight>
                  <a:srgbClr val="FFFFFF"/>
                </a:highlight>
              </a:rPr>
              <a:t> is false or misleading information presented as </a:t>
            </a:r>
            <a:r>
              <a:rPr lang="en" sz="1750">
                <a:solidFill>
                  <a:srgbClr val="0B0080"/>
                </a:solidFill>
                <a:highlight>
                  <a:srgbClr val="FFFFFF"/>
                </a:highlight>
                <a:uFill>
                  <a:noFill/>
                </a:uFill>
                <a:hlinkClick r:id="rId3">
                  <a:extLst>
                    <a:ext uri="{A12FA001-AC4F-418D-AE19-62706E023703}">
                      <ahyp:hlinkClr val="tx"/>
                    </a:ext>
                  </a:extLst>
                </a:hlinkClick>
              </a:rPr>
              <a:t>news</a:t>
            </a:r>
            <a:r>
              <a:rPr lang="en" sz="1750">
                <a:solidFill>
                  <a:srgbClr val="202122"/>
                </a:solidFill>
                <a:highlight>
                  <a:srgbClr val="FFFFFF"/>
                </a:highlight>
              </a:rPr>
              <a:t>.It often has the aim of damaging the reputation of a person or entity, or making money through </a:t>
            </a:r>
            <a:r>
              <a:rPr lang="en" sz="1750">
                <a:solidFill>
                  <a:srgbClr val="0B0080"/>
                </a:solidFill>
                <a:highlight>
                  <a:srgbClr val="FFFFFF"/>
                </a:highlight>
                <a:uFill>
                  <a:noFill/>
                </a:uFill>
                <a:hlinkClick r:id="rId4">
                  <a:extLst>
                    <a:ext uri="{A12FA001-AC4F-418D-AE19-62706E023703}">
                      <ahyp:hlinkClr val="tx"/>
                    </a:ext>
                  </a:extLst>
                </a:hlinkClick>
              </a:rPr>
              <a:t>advertising</a:t>
            </a:r>
            <a:r>
              <a:rPr lang="en" sz="1750">
                <a:solidFill>
                  <a:srgbClr val="202122"/>
                </a:solidFill>
                <a:highlight>
                  <a:srgbClr val="FFFFFF"/>
                </a:highlight>
              </a:rPr>
              <a:t> revenue.Media scholar Dr. Nolan Higdon has offered a more broad definition of fake news as “false or misleading content presented as news and communicated in formats spanning spoken, written, printed, electronic, and digital communication."</a:t>
            </a:r>
            <a:endParaRPr>
              <a:solidFill>
                <a:schemeClr val="dk1"/>
              </a:solidFill>
            </a:endParaRPr>
          </a:p>
          <a:p>
            <a:pPr indent="0" lvl="0" marL="0" rtl="0" algn="l">
              <a:spcBef>
                <a:spcPts val="0"/>
              </a:spcBef>
              <a:spcAft>
                <a:spcPts val="1600"/>
              </a:spcAft>
              <a:buNone/>
            </a:pPr>
            <a:r>
              <a:rPr lang="en" sz="2500" u="sng">
                <a:solidFill>
                  <a:schemeClr val="hlink"/>
                </a:solidFill>
                <a:hlinkClick r:id="rId5"/>
              </a:rPr>
              <a:t>Fake News definition- Wikipedia</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0000"/>
                </a:solidFill>
              </a:rPr>
              <a:t>Disinformation X Misinformation</a:t>
            </a:r>
            <a:endParaRPr b="1" u="sng">
              <a:solidFill>
                <a:srgbClr val="FF0000"/>
              </a:solidFill>
            </a:endParaRPr>
          </a:p>
        </p:txBody>
      </p:sp>
      <p:sp>
        <p:nvSpPr>
          <p:cNvPr id="73" name="Google Shape;73;p16"/>
          <p:cNvSpPr txBox="1"/>
          <p:nvPr>
            <p:ph idx="1" type="body"/>
          </p:nvPr>
        </p:nvSpPr>
        <p:spPr>
          <a:xfrm>
            <a:off x="311700" y="1152475"/>
            <a:ext cx="5903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50">
                <a:solidFill>
                  <a:srgbClr val="202124"/>
                </a:solidFill>
                <a:highlight>
                  <a:srgbClr val="FFFFFF"/>
                </a:highlight>
                <a:latin typeface="Roboto"/>
                <a:ea typeface="Roboto"/>
                <a:cs typeface="Roboto"/>
                <a:sym typeface="Roboto"/>
              </a:rPr>
              <a:t>Misinformation</a:t>
            </a:r>
            <a:r>
              <a:rPr lang="en" sz="2250">
                <a:solidFill>
                  <a:srgbClr val="202124"/>
                </a:solidFill>
                <a:highlight>
                  <a:srgbClr val="FFFFFF"/>
                </a:highlight>
                <a:latin typeface="Roboto"/>
                <a:ea typeface="Roboto"/>
                <a:cs typeface="Roboto"/>
                <a:sym typeface="Roboto"/>
              </a:rPr>
              <a:t> is false or inaccurate information that is communicated regardless of an intention to deceive. For example, when we repost things without fact checking. </a:t>
            </a:r>
            <a:endParaRPr sz="22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b="1" sz="225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2250">
                <a:solidFill>
                  <a:srgbClr val="202124"/>
                </a:solidFill>
                <a:highlight>
                  <a:srgbClr val="FFFFFF"/>
                </a:highlight>
                <a:latin typeface="Roboto"/>
                <a:ea typeface="Roboto"/>
                <a:cs typeface="Roboto"/>
                <a:sym typeface="Roboto"/>
              </a:rPr>
              <a:t>Disinformation</a:t>
            </a:r>
            <a:r>
              <a:rPr lang="en" sz="2250">
                <a:solidFill>
                  <a:srgbClr val="202124"/>
                </a:solidFill>
                <a:highlight>
                  <a:srgbClr val="FFFFFF"/>
                </a:highlight>
                <a:latin typeface="Roboto"/>
                <a:ea typeface="Roboto"/>
                <a:cs typeface="Roboto"/>
                <a:sym typeface="Roboto"/>
              </a:rPr>
              <a:t> is </a:t>
            </a:r>
            <a:r>
              <a:rPr b="1" lang="en" sz="2250">
                <a:solidFill>
                  <a:srgbClr val="202124"/>
                </a:solidFill>
                <a:highlight>
                  <a:srgbClr val="FFFFFF"/>
                </a:highlight>
                <a:latin typeface="Roboto"/>
                <a:ea typeface="Roboto"/>
                <a:cs typeface="Roboto"/>
                <a:sym typeface="Roboto"/>
              </a:rPr>
              <a:t>misinformation</a:t>
            </a:r>
            <a:r>
              <a:rPr lang="en" sz="2250">
                <a:solidFill>
                  <a:srgbClr val="202124"/>
                </a:solidFill>
                <a:highlight>
                  <a:srgbClr val="FFFFFF"/>
                </a:highlight>
                <a:latin typeface="Roboto"/>
                <a:ea typeface="Roboto"/>
                <a:cs typeface="Roboto"/>
                <a:sym typeface="Roboto"/>
              </a:rPr>
              <a:t> that is deliberately deceptive. For example, malicious hoaxes, computational propaganda, conspiracy theories.</a:t>
            </a:r>
            <a:endParaRPr sz="2000">
              <a:solidFill>
                <a:schemeClr val="dk1"/>
              </a:solidFill>
            </a:endParaRPr>
          </a:p>
          <a:p>
            <a:pPr indent="0" lvl="0" marL="0" rtl="0" algn="l">
              <a:spcBef>
                <a:spcPts val="0"/>
              </a:spcBef>
              <a:spcAft>
                <a:spcPts val="1600"/>
              </a:spcAft>
              <a:buNone/>
            </a:pPr>
            <a:r>
              <a:t/>
            </a:r>
            <a:endParaRPr sz="2700"/>
          </a:p>
        </p:txBody>
      </p:sp>
      <p:pic>
        <p:nvPicPr>
          <p:cNvPr id="74" name="Google Shape;74;p16"/>
          <p:cNvPicPr preferRelativeResize="0"/>
          <p:nvPr/>
        </p:nvPicPr>
        <p:blipFill>
          <a:blip r:embed="rId3">
            <a:alphaModFix/>
          </a:blip>
          <a:stretch>
            <a:fillRect/>
          </a:stretch>
        </p:blipFill>
        <p:spPr>
          <a:xfrm>
            <a:off x="6281400" y="428625"/>
            <a:ext cx="2643175" cy="396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How is Fake News spread?</a:t>
            </a:r>
            <a:endParaRPr b="1">
              <a:solidFill>
                <a:srgbClr val="FF0000"/>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3375" lvl="0" marL="457200" rtl="0" algn="l">
              <a:lnSpc>
                <a:spcPct val="100000"/>
              </a:lnSpc>
              <a:spcBef>
                <a:spcPts val="0"/>
              </a:spcBef>
              <a:spcAft>
                <a:spcPts val="0"/>
              </a:spcAft>
              <a:buClr>
                <a:srgbClr val="202122"/>
              </a:buClr>
              <a:buSzPts val="1650"/>
              <a:buChar char="●"/>
            </a:pPr>
            <a:r>
              <a:rPr lang="en" sz="1650">
                <a:solidFill>
                  <a:srgbClr val="202122"/>
                </a:solidFill>
              </a:rPr>
              <a:t>satire or parody ("no intention to cause harm but has potential to fool")</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false connection ("when headlines, visuals or captions don't support the content")</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misleading content ("misleading use of information to frame an issue or an individual")</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false context ("when genuine content is shared with false contextual information")</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impostor content ("when genuine sources are impersonated" with false, made-up sources)</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manipulated content ("when genuine information or imagery is manipulated to deceive", as with a "doctored" photo)</a:t>
            </a:r>
            <a:endParaRPr sz="1650">
              <a:solidFill>
                <a:srgbClr val="202122"/>
              </a:solidFill>
            </a:endParaRPr>
          </a:p>
          <a:p>
            <a:pPr indent="-333375" lvl="0" marL="457200" rtl="0" algn="l">
              <a:lnSpc>
                <a:spcPct val="100000"/>
              </a:lnSpc>
              <a:spcBef>
                <a:spcPts val="0"/>
              </a:spcBef>
              <a:spcAft>
                <a:spcPts val="0"/>
              </a:spcAft>
              <a:buClr>
                <a:srgbClr val="202122"/>
              </a:buClr>
              <a:buSzPts val="1650"/>
              <a:buChar char="●"/>
            </a:pPr>
            <a:r>
              <a:rPr lang="en" sz="1650">
                <a:solidFill>
                  <a:srgbClr val="202122"/>
                </a:solidFill>
              </a:rPr>
              <a:t>fabricated content ("new content is 100% false, designed to deceive and do harm")</a:t>
            </a:r>
            <a:endParaRPr sz="1650">
              <a:solidFill>
                <a:srgbClr val="202122"/>
              </a:solidFill>
            </a:endParaRPr>
          </a:p>
          <a:p>
            <a:pPr indent="0" lvl="0" marL="457200" rtl="0" algn="l">
              <a:lnSpc>
                <a:spcPct val="100000"/>
              </a:lnSpc>
              <a:spcBef>
                <a:spcPts val="100"/>
              </a:spcBef>
              <a:spcAft>
                <a:spcPts val="0"/>
              </a:spcAft>
              <a:buNone/>
            </a:pPr>
            <a:r>
              <a:t/>
            </a:r>
            <a:endParaRPr sz="1100">
              <a:solidFill>
                <a:schemeClr val="dk1"/>
              </a:solidFill>
            </a:endParaRPr>
          </a:p>
          <a:p>
            <a:pPr indent="0" lvl="0" marL="0" rtl="0" algn="l">
              <a:spcBef>
                <a:spcPts val="0"/>
              </a:spcBef>
              <a:spcAft>
                <a:spcPts val="1600"/>
              </a:spcAft>
              <a:buNone/>
            </a:pPr>
            <a:r>
              <a:rPr lang="en" u="sng">
                <a:solidFill>
                  <a:schemeClr val="hlink"/>
                </a:solidFill>
                <a:hlinkClick r:id="rId3"/>
              </a:rPr>
              <a:t>Fake News Glossary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Example of fake news that created chaos:</a:t>
            </a:r>
            <a:endParaRPr b="1">
              <a:solidFill>
                <a:srgbClr val="FF0000"/>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rgbClr val="0A1529"/>
                </a:solidFill>
                <a:highlight>
                  <a:srgbClr val="FFFFFF"/>
                </a:highlight>
                <a:latin typeface="Calibri"/>
                <a:ea typeface="Calibri"/>
                <a:cs typeface="Calibri"/>
                <a:sym typeface="Calibri"/>
              </a:rPr>
              <a:t>Back in March 2016, ESPN's Adam Schefter appeared on NFL Live to discuss the breaking news of Olivier Vernon signing with the Jacksonville Jaguars on a four-year deal worth $75.5 million. The only problem was that the deal never actually happened.</a:t>
            </a:r>
            <a:endParaRPr sz="1850">
              <a:solidFill>
                <a:srgbClr val="0A1529"/>
              </a:solidFill>
              <a:highlight>
                <a:srgbClr val="FFFFFF"/>
              </a:highlight>
              <a:latin typeface="Calibri"/>
              <a:ea typeface="Calibri"/>
              <a:cs typeface="Calibri"/>
              <a:sym typeface="Calibri"/>
            </a:endParaRPr>
          </a:p>
          <a:p>
            <a:pPr indent="0" lvl="0" marL="0" rtl="0" algn="l">
              <a:spcBef>
                <a:spcPts val="1600"/>
              </a:spcBef>
              <a:spcAft>
                <a:spcPts val="0"/>
              </a:spcAft>
              <a:buNone/>
            </a:pPr>
            <a:r>
              <a:rPr lang="en" sz="1850">
                <a:solidFill>
                  <a:srgbClr val="202124"/>
                </a:solidFill>
                <a:highlight>
                  <a:srgbClr val="FFFFFF"/>
                </a:highlight>
                <a:latin typeface="Calibri"/>
                <a:ea typeface="Calibri"/>
                <a:cs typeface="Calibri"/>
                <a:sym typeface="Calibri"/>
              </a:rPr>
              <a:t>“NFL Live ran with the report and </a:t>
            </a:r>
            <a:r>
              <a:rPr b="1" lang="en" sz="1850">
                <a:solidFill>
                  <a:srgbClr val="202124"/>
                </a:solidFill>
                <a:highlight>
                  <a:srgbClr val="FFFFFF"/>
                </a:highlight>
                <a:latin typeface="Calibri"/>
                <a:ea typeface="Calibri"/>
                <a:cs typeface="Calibri"/>
                <a:sym typeface="Calibri"/>
              </a:rPr>
              <a:t>Schefter</a:t>
            </a:r>
            <a:r>
              <a:rPr lang="en" sz="1850">
                <a:solidFill>
                  <a:srgbClr val="202124"/>
                </a:solidFill>
                <a:highlight>
                  <a:srgbClr val="FFFFFF"/>
                </a:highlight>
                <a:latin typeface="Calibri"/>
                <a:ea typeface="Calibri"/>
                <a:cs typeface="Calibri"/>
                <a:sym typeface="Calibri"/>
              </a:rPr>
              <a:t> started analyzing the </a:t>
            </a:r>
            <a:r>
              <a:rPr b="1" lang="en" sz="1850">
                <a:solidFill>
                  <a:srgbClr val="202124"/>
                </a:solidFill>
                <a:highlight>
                  <a:srgbClr val="FFFFFF"/>
                </a:highlight>
                <a:latin typeface="Calibri"/>
                <a:ea typeface="Calibri"/>
                <a:cs typeface="Calibri"/>
                <a:sym typeface="Calibri"/>
              </a:rPr>
              <a:t>fake</a:t>
            </a:r>
            <a:r>
              <a:rPr lang="en" sz="1850">
                <a:solidFill>
                  <a:srgbClr val="202124"/>
                </a:solidFill>
                <a:highlight>
                  <a:srgbClr val="FFFFFF"/>
                </a:highlight>
                <a:latin typeface="Calibri"/>
                <a:ea typeface="Calibri"/>
                <a:cs typeface="Calibri"/>
                <a:sym typeface="Calibri"/>
              </a:rPr>
              <a:t> deal. </a:t>
            </a:r>
            <a:r>
              <a:rPr b="1" lang="en" sz="1850">
                <a:solidFill>
                  <a:srgbClr val="202124"/>
                </a:solidFill>
                <a:highlight>
                  <a:srgbClr val="FFFFFF"/>
                </a:highlight>
                <a:latin typeface="Calibri"/>
                <a:ea typeface="Calibri"/>
                <a:cs typeface="Calibri"/>
                <a:sym typeface="Calibri"/>
              </a:rPr>
              <a:t>Vernon</a:t>
            </a:r>
            <a:r>
              <a:rPr lang="en" sz="1850">
                <a:solidFill>
                  <a:srgbClr val="202124"/>
                </a:solidFill>
                <a:highlight>
                  <a:srgbClr val="FFFFFF"/>
                </a:highlight>
                <a:latin typeface="Calibri"/>
                <a:ea typeface="Calibri"/>
                <a:cs typeface="Calibri"/>
                <a:sym typeface="Calibri"/>
              </a:rPr>
              <a:t> went on to </a:t>
            </a:r>
            <a:r>
              <a:rPr b="1" lang="en" sz="1850">
                <a:solidFill>
                  <a:srgbClr val="202124"/>
                </a:solidFill>
                <a:highlight>
                  <a:srgbClr val="FFFFFF"/>
                </a:highlight>
                <a:latin typeface="Calibri"/>
                <a:ea typeface="Calibri"/>
                <a:cs typeface="Calibri"/>
                <a:sym typeface="Calibri"/>
              </a:rPr>
              <a:t>sign</a:t>
            </a:r>
            <a:r>
              <a:rPr lang="en" sz="1850">
                <a:solidFill>
                  <a:srgbClr val="202124"/>
                </a:solidFill>
                <a:highlight>
                  <a:srgbClr val="FFFFFF"/>
                </a:highlight>
                <a:latin typeface="Calibri"/>
                <a:ea typeface="Calibri"/>
                <a:cs typeface="Calibri"/>
                <a:sym typeface="Calibri"/>
              </a:rPr>
              <a:t> an $85 million deal with the New York Giants. </a:t>
            </a:r>
            <a:r>
              <a:rPr b="1" lang="en" sz="1850">
                <a:solidFill>
                  <a:srgbClr val="202124"/>
                </a:solidFill>
                <a:highlight>
                  <a:srgbClr val="FFFFFF"/>
                </a:highlight>
                <a:latin typeface="Calibri"/>
                <a:ea typeface="Calibri"/>
                <a:cs typeface="Calibri"/>
                <a:sym typeface="Calibri"/>
              </a:rPr>
              <a:t>Schefter</a:t>
            </a:r>
            <a:r>
              <a:rPr lang="en" sz="1850">
                <a:solidFill>
                  <a:srgbClr val="202124"/>
                </a:solidFill>
                <a:highlight>
                  <a:srgbClr val="FFFFFF"/>
                </a:highlight>
                <a:latin typeface="Calibri"/>
                <a:ea typeface="Calibri"/>
                <a:cs typeface="Calibri"/>
                <a:sym typeface="Calibri"/>
              </a:rPr>
              <a:t> apologized on the air shortly after the segment ran.</a:t>
            </a:r>
            <a:r>
              <a:rPr lang="en" sz="1850">
                <a:solidFill>
                  <a:srgbClr val="202124"/>
                </a:solidFill>
                <a:highlight>
                  <a:srgbClr val="FFFFFF"/>
                </a:highlight>
                <a:latin typeface="Roboto"/>
                <a:ea typeface="Roboto"/>
                <a:cs typeface="Roboto"/>
                <a:sym typeface="Roboto"/>
              </a:rPr>
              <a:t>” </a:t>
            </a:r>
            <a:endParaRPr sz="1850">
              <a:solidFill>
                <a:srgbClr val="202124"/>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850" u="sng">
                <a:solidFill>
                  <a:schemeClr val="hlink"/>
                </a:solidFill>
                <a:highlight>
                  <a:srgbClr val="FFFFFF"/>
                </a:highlight>
                <a:latin typeface="Roboto"/>
                <a:ea typeface="Roboto"/>
                <a:cs typeface="Roboto"/>
                <a:sym typeface="Roboto"/>
                <a:hlinkClick r:id="rId3"/>
              </a:rPr>
              <a:t>ESPN wastes 1 hour commenting on fake news</a:t>
            </a:r>
            <a:endParaRPr sz="1850">
              <a:solidFill>
                <a:srgbClr val="202124"/>
              </a:solidFill>
              <a:highlight>
                <a:srgbClr val="FFFFFF"/>
              </a:highlight>
              <a:latin typeface="Roboto"/>
              <a:ea typeface="Roboto"/>
              <a:cs typeface="Roboto"/>
              <a:sym typeface="Roboto"/>
            </a:endParaRPr>
          </a:p>
        </p:txBody>
      </p:sp>
      <p:pic>
        <p:nvPicPr>
          <p:cNvPr id="87" name="Google Shape;87;p18"/>
          <p:cNvPicPr preferRelativeResize="0"/>
          <p:nvPr/>
        </p:nvPicPr>
        <p:blipFill>
          <a:blip r:embed="rId4">
            <a:alphaModFix/>
          </a:blip>
          <a:stretch>
            <a:fillRect/>
          </a:stretch>
        </p:blipFill>
        <p:spPr>
          <a:xfrm>
            <a:off x="5755713" y="3171150"/>
            <a:ext cx="3076575" cy="106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60225"/>
            <a:ext cx="8520600" cy="43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50">
                <a:solidFill>
                  <a:srgbClr val="FF0000"/>
                </a:solidFill>
                <a:highlight>
                  <a:srgbClr val="FFFFFF"/>
                </a:highlight>
              </a:rPr>
              <a:t>Data and Our part in it:</a:t>
            </a:r>
            <a:endParaRPr b="1" sz="2350">
              <a:solidFill>
                <a:srgbClr val="FF0000"/>
              </a:solidFill>
              <a:highlight>
                <a:srgbClr val="FFFFFF"/>
              </a:highlight>
            </a:endParaRPr>
          </a:p>
          <a:p>
            <a:pPr indent="-346075" lvl="0" marL="457200" rtl="0" algn="l">
              <a:spcBef>
                <a:spcPts val="1600"/>
              </a:spcBef>
              <a:spcAft>
                <a:spcPts val="0"/>
              </a:spcAft>
              <a:buClr>
                <a:srgbClr val="202122"/>
              </a:buClr>
              <a:buSzPts val="1850"/>
              <a:buChar char="●"/>
            </a:pPr>
            <a:r>
              <a:rPr lang="en" sz="1850">
                <a:solidFill>
                  <a:srgbClr val="202122"/>
                </a:solidFill>
                <a:highlight>
                  <a:srgbClr val="FFFFFF"/>
                </a:highlight>
              </a:rPr>
              <a:t>Research has found that false political information tends to spread "3 times" faster than other false news.</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False news have 70% higher chance of being retweeted than truthful news. </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More so, it is humans who are responsible in disseminating false news and information as opposed to bots and click-farms. </a:t>
            </a:r>
            <a:endParaRPr sz="1850">
              <a:solidFill>
                <a:srgbClr val="202122"/>
              </a:solidFill>
              <a:highlight>
                <a:srgbClr val="FFFFFF"/>
              </a:highlight>
            </a:endParaRPr>
          </a:p>
          <a:p>
            <a:pPr indent="-346075" lvl="0" marL="457200" rtl="0" algn="l">
              <a:spcBef>
                <a:spcPts val="0"/>
              </a:spcBef>
              <a:spcAft>
                <a:spcPts val="0"/>
              </a:spcAft>
              <a:buClr>
                <a:srgbClr val="202122"/>
              </a:buClr>
              <a:buSzPts val="1850"/>
              <a:buChar char="●"/>
            </a:pPr>
            <a:r>
              <a:rPr lang="en" sz="1850">
                <a:solidFill>
                  <a:srgbClr val="202122"/>
                </a:solidFill>
                <a:highlight>
                  <a:srgbClr val="FFFFFF"/>
                </a:highlight>
              </a:rPr>
              <a:t>There are enormous potential ramifications to these results. False news can drive the misallocation of resources during terror attacks and natural disasters, the misalignment of business investments, and can misinform elections. </a:t>
            </a:r>
            <a:endParaRPr sz="1850">
              <a:solidFill>
                <a:srgbClr val="202122"/>
              </a:solidFill>
              <a:highlight>
                <a:srgbClr val="FFFFFF"/>
              </a:highlight>
            </a:endParaRPr>
          </a:p>
          <a:p>
            <a:pPr indent="0" lvl="0" marL="0" rtl="0" algn="l">
              <a:spcBef>
                <a:spcPts val="1600"/>
              </a:spcBef>
              <a:spcAft>
                <a:spcPts val="1600"/>
              </a:spcAft>
              <a:buNone/>
            </a:pPr>
            <a:r>
              <a:rPr lang="en" sz="1850" u="sng">
                <a:solidFill>
                  <a:schemeClr val="hlink"/>
                </a:solidFill>
                <a:highlight>
                  <a:srgbClr val="FFFFFF"/>
                </a:highlight>
                <a:hlinkClick r:id="rId3"/>
              </a:rPr>
              <a:t>article source</a:t>
            </a:r>
            <a:endParaRPr sz="1850">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60225"/>
            <a:ext cx="8520600" cy="43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50">
                <a:solidFill>
                  <a:srgbClr val="FF0000"/>
                </a:solidFill>
                <a:highlight>
                  <a:srgbClr val="FFFFFF"/>
                </a:highlight>
              </a:rPr>
              <a:t>Data and our part in it:</a:t>
            </a:r>
            <a:endParaRPr b="1" sz="2650">
              <a:solidFill>
                <a:srgbClr val="FF0000"/>
              </a:solidFill>
              <a:highlight>
                <a:srgbClr val="FFFFFF"/>
              </a:highlight>
            </a:endParaRPr>
          </a:p>
          <a:p>
            <a:pPr indent="-346075" lvl="0" marL="457200" rtl="0" algn="l">
              <a:spcBef>
                <a:spcPts val="1600"/>
              </a:spcBef>
              <a:spcAft>
                <a:spcPts val="0"/>
              </a:spcAft>
              <a:buClr>
                <a:srgbClr val="202122"/>
              </a:buClr>
              <a:buSzPts val="1850"/>
              <a:buChar char="●"/>
            </a:pPr>
            <a:r>
              <a:rPr lang="en" sz="1850">
                <a:solidFill>
                  <a:srgbClr val="202122"/>
                </a:solidFill>
                <a:highlight>
                  <a:srgbClr val="FFFFFF"/>
                </a:highlight>
              </a:rPr>
              <a:t>The tendency for humans to spread false information has to do with human behavior; according to research, humans are attracted to events and information that are surprising and new, and, as a result, causes high-arousal in the brain.</a:t>
            </a:r>
            <a:endParaRPr sz="1850">
              <a:solidFill>
                <a:srgbClr val="202122"/>
              </a:solidFill>
              <a:highlight>
                <a:srgbClr val="FFFFFF"/>
              </a:highlight>
            </a:endParaRPr>
          </a:p>
          <a:p>
            <a:pPr indent="0" lvl="0" marL="0" rtl="0" algn="l">
              <a:spcBef>
                <a:spcPts val="1600"/>
              </a:spcBef>
              <a:spcAft>
                <a:spcPts val="1600"/>
              </a:spcAft>
              <a:buNone/>
            </a:pPr>
            <a:r>
              <a:rPr lang="en" sz="1850" u="sng">
                <a:solidFill>
                  <a:schemeClr val="hlink"/>
                </a:solidFill>
                <a:highlight>
                  <a:srgbClr val="FFFFFF"/>
                </a:highlight>
                <a:hlinkClick r:id="rId3"/>
              </a:rPr>
              <a:t>article source</a:t>
            </a:r>
            <a:endParaRPr sz="1850">
              <a:solidFill>
                <a:srgbClr val="2021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3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Calls for action</a:t>
            </a:r>
            <a:endParaRPr b="1">
              <a:solidFill>
                <a:srgbClr val="FF0000"/>
              </a:solidFill>
            </a:endParaRPr>
          </a:p>
        </p:txBody>
      </p:sp>
      <p:sp>
        <p:nvSpPr>
          <p:cNvPr id="103" name="Google Shape;103;p21"/>
          <p:cNvSpPr txBox="1"/>
          <p:nvPr>
            <p:ph idx="1" type="body"/>
          </p:nvPr>
        </p:nvSpPr>
        <p:spPr>
          <a:xfrm>
            <a:off x="311700" y="846050"/>
            <a:ext cx="8520600" cy="37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550">
                <a:solidFill>
                  <a:srgbClr val="202122"/>
                </a:solidFill>
                <a:highlight>
                  <a:srgbClr val="FFFFFF"/>
                </a:highlight>
              </a:rPr>
              <a:t>I</a:t>
            </a:r>
            <a:r>
              <a:rPr lang="en" sz="1750">
                <a:solidFill>
                  <a:srgbClr val="202122"/>
                </a:solidFill>
                <a:highlight>
                  <a:srgbClr val="FFFFFF"/>
                </a:highlight>
              </a:rPr>
              <a:t>n an effort to reduce the effects of fake news, fact-checking websites, including </a:t>
            </a:r>
            <a:r>
              <a:rPr lang="en" sz="1750">
                <a:solidFill>
                  <a:srgbClr val="0B0080"/>
                </a:solidFill>
                <a:highlight>
                  <a:srgbClr val="FFFFFF"/>
                </a:highlight>
                <a:uFill>
                  <a:noFill/>
                </a:uFill>
                <a:hlinkClick r:id="rId3">
                  <a:extLst>
                    <a:ext uri="{A12FA001-AC4F-418D-AE19-62706E023703}">
                      <ahyp:hlinkClr val="tx"/>
                    </a:ext>
                  </a:extLst>
                </a:hlinkClick>
              </a:rPr>
              <a:t>Snopes.com</a:t>
            </a:r>
            <a:r>
              <a:rPr lang="en" sz="1750">
                <a:solidFill>
                  <a:srgbClr val="202122"/>
                </a:solidFill>
                <a:highlight>
                  <a:srgbClr val="FFFFFF"/>
                </a:highlight>
              </a:rPr>
              <a:t> and </a:t>
            </a:r>
            <a:r>
              <a:rPr lang="en" sz="1750">
                <a:solidFill>
                  <a:srgbClr val="0B0080"/>
                </a:solidFill>
                <a:highlight>
                  <a:srgbClr val="FFFFFF"/>
                </a:highlight>
                <a:uFill>
                  <a:noFill/>
                </a:uFill>
                <a:hlinkClick r:id="rId4">
                  <a:extLst>
                    <a:ext uri="{A12FA001-AC4F-418D-AE19-62706E023703}">
                      <ahyp:hlinkClr val="tx"/>
                    </a:ext>
                  </a:extLst>
                </a:hlinkClick>
              </a:rPr>
              <a:t>FactCheck.org</a:t>
            </a:r>
            <a:r>
              <a:rPr lang="en" sz="1750">
                <a:solidFill>
                  <a:srgbClr val="202122"/>
                </a:solidFill>
                <a:highlight>
                  <a:srgbClr val="FFFFFF"/>
                </a:highlight>
              </a:rPr>
              <a:t>, have posted guides to spotting and avoiding fake news websites.</a:t>
            </a:r>
            <a:endParaRPr sz="1750">
              <a:solidFill>
                <a:srgbClr val="202122"/>
              </a:solidFill>
              <a:highlight>
                <a:srgbClr val="FFFFFF"/>
              </a:highlight>
            </a:endParaRPr>
          </a:p>
          <a:p>
            <a:pPr indent="0" lvl="0" marL="457200" rtl="0" algn="l">
              <a:spcBef>
                <a:spcPts val="1600"/>
              </a:spcBef>
              <a:spcAft>
                <a:spcPts val="0"/>
              </a:spcAft>
              <a:buNone/>
            </a:pPr>
            <a:r>
              <a:t/>
            </a:r>
            <a:endParaRPr sz="1750">
              <a:solidFill>
                <a:srgbClr val="202122"/>
              </a:solidFill>
              <a:highlight>
                <a:srgbClr val="FFFFFF"/>
              </a:highlight>
            </a:endParaRPr>
          </a:p>
          <a:p>
            <a:pPr indent="-339725" lvl="0" marL="457200" rtl="0" algn="l">
              <a:spcBef>
                <a:spcPts val="1600"/>
              </a:spcBef>
              <a:spcAft>
                <a:spcPts val="0"/>
              </a:spcAft>
              <a:buClr>
                <a:srgbClr val="202122"/>
              </a:buClr>
              <a:buSzPts val="1750"/>
              <a:buChar char="●"/>
            </a:pPr>
            <a:r>
              <a:rPr lang="en" sz="1750">
                <a:solidFill>
                  <a:srgbClr val="202122"/>
                </a:solidFill>
                <a:highlight>
                  <a:srgbClr val="FFFFFF"/>
                </a:highlight>
              </a:rPr>
              <a:t>Social media sites and search engines, such as Facebook and Google, received criticism for facilitating the spread of fake news. Both of these corporations have taken measures to explicitly prevent the spread of fake news; critics, however, believe more action is needed.</a:t>
            </a:r>
            <a:endParaRPr sz="1750">
              <a:solidFill>
                <a:srgbClr val="202122"/>
              </a:solidFill>
              <a:highlight>
                <a:srgbClr val="FFFFFF"/>
              </a:highlight>
            </a:endParaRPr>
          </a:p>
          <a:p>
            <a:pPr indent="0" lvl="0" marL="0" rtl="0" algn="l">
              <a:spcBef>
                <a:spcPts val="1600"/>
              </a:spcBef>
              <a:spcAft>
                <a:spcPts val="1600"/>
              </a:spcAft>
              <a:buNone/>
            </a:pPr>
            <a:r>
              <a:t/>
            </a:r>
            <a:endParaRPr sz="1450">
              <a:solidFill>
                <a:srgbClr val="2021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