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257" r:id="rId5"/>
    <p:sldId id="279" r:id="rId6"/>
    <p:sldId id="268" r:id="rId7"/>
    <p:sldId id="392" r:id="rId8"/>
    <p:sldId id="393" r:id="rId9"/>
    <p:sldId id="270" r:id="rId10"/>
    <p:sldId id="281" r:id="rId11"/>
    <p:sldId id="394" r:id="rId12"/>
    <p:sldId id="395" r:id="rId13"/>
    <p:sldId id="396" r:id="rId14"/>
    <p:sldId id="3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p:scale>
          <a:sx n="67" d="100"/>
          <a:sy n="67" d="100"/>
        </p:scale>
        <p:origin x="644" y="4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12/18/2022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71789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726327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404304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ideo" Target="https://www.youtube.com/embed/iHv6Q9ychnA?start=1&amp;feature=oembe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video" Target="https://www.youtube.com/embed/H153u186OGE?feature=oembed" TargetMode="Externa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Deepfakes Technology</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Parmanand Mohanlall</a:t>
            </a:r>
          </a:p>
          <a:p>
            <a:r>
              <a:rPr lang="en-US" dirty="0"/>
              <a:t>Erwin Lara</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2670C6D7-A543-437E-8D0B-DBD952C27AFD}"/>
              </a:ext>
            </a:extLst>
          </p:cNvPr>
          <p:cNvSpPr txBox="1"/>
          <p:nvPr/>
        </p:nvSpPr>
        <p:spPr>
          <a:xfrm>
            <a:off x="209550" y="468928"/>
            <a:ext cx="11315700" cy="1569660"/>
          </a:xfrm>
          <a:prstGeom prst="rect">
            <a:avLst/>
          </a:prstGeom>
          <a:noFill/>
        </p:spPr>
        <p:txBody>
          <a:bodyPr wrap="square">
            <a:spAutoFit/>
          </a:bodyPr>
          <a:lstStyle/>
          <a:p>
            <a:pPr algn="l"/>
            <a:r>
              <a:rPr lang="en-US" sz="2400" b="0" i="0" dirty="0">
                <a:effectLst/>
                <a:latin typeface="RalewayMedium"/>
              </a:rPr>
              <a:t>Conclusion</a:t>
            </a:r>
          </a:p>
          <a:p>
            <a:pPr marL="342900" indent="-342900" algn="l">
              <a:buFont typeface="Arial" panose="020B0604020202020204" pitchFamily="34" charset="0"/>
              <a:buChar char="•"/>
            </a:pPr>
            <a:r>
              <a:rPr lang="en-US" sz="2400" b="0" i="0" dirty="0">
                <a:effectLst/>
                <a:latin typeface="RalewayMedium"/>
              </a:rPr>
              <a:t>It seems we're only on the cusp of what deep fake technology could lead to our future in the coming decade. While Deep fakes on their own seems harmless, when put in the wrong hands it can cause serious controversy.</a:t>
            </a:r>
          </a:p>
        </p:txBody>
      </p:sp>
      <p:pic>
        <p:nvPicPr>
          <p:cNvPr id="2050" name="Picture 2" descr="What Are Deepfakes and How Are They Created? - IEEE Spectrum">
            <a:extLst>
              <a:ext uri="{FF2B5EF4-FFF2-40B4-BE49-F238E27FC236}">
                <a16:creationId xmlns:a16="http://schemas.microsoft.com/office/drawing/2014/main" id="{C4BD3CD4-C973-41D3-88C9-77D06D057E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992" y="2598360"/>
            <a:ext cx="6459908"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390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-Parmanand Mohanlall</a:t>
            </a:r>
          </a:p>
          <a:p>
            <a:r>
              <a:rPr lang="en-US" dirty="0"/>
              <a:t>-Erwin Lara</a:t>
            </a:r>
          </a:p>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280125" y="482116"/>
            <a:ext cx="5293345" cy="2351087"/>
          </a:xfrm>
        </p:spPr>
        <p:txBody>
          <a:bodyPr>
            <a:normAutofit/>
          </a:bodyPr>
          <a:lstStyle/>
          <a:p>
            <a:pPr algn="l"/>
            <a:r>
              <a:rPr lang="en-US" sz="3300" b="1" i="0" dirty="0">
                <a:solidFill>
                  <a:srgbClr val="00B050"/>
                </a:solidFill>
                <a:effectLst/>
                <a:latin typeface="RalewayBold"/>
              </a:rPr>
              <a:t>Deep Fakes, New Technology or National Threat?</a:t>
            </a:r>
            <a:br>
              <a:rPr lang="en-US" sz="3300" b="1" i="0" dirty="0">
                <a:solidFill>
                  <a:srgbClr val="00B050"/>
                </a:solidFill>
                <a:effectLst/>
                <a:latin typeface="RalewayBold"/>
              </a:rPr>
            </a:br>
            <a:r>
              <a:rPr lang="en-US" sz="3300" b="1" i="0" dirty="0">
                <a:solidFill>
                  <a:srgbClr val="00B050"/>
                </a:solidFill>
                <a:effectLst/>
                <a:latin typeface="RalewayBold"/>
              </a:rPr>
              <a:t>Introduction</a:t>
            </a:r>
            <a:br>
              <a:rPr lang="en-US" sz="3300" b="1" i="0" dirty="0">
                <a:solidFill>
                  <a:srgbClr val="00B050"/>
                </a:solidFill>
                <a:effectLst/>
                <a:latin typeface="RalewayBold"/>
              </a:rPr>
            </a:br>
            <a:endParaRPr lang="en-US" sz="3300" b="1" i="0" dirty="0">
              <a:solidFill>
                <a:srgbClr val="00B050"/>
              </a:solidFill>
              <a:effectLst/>
              <a:latin typeface="RalewayMedium"/>
            </a:endParaRP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280125" y="2675490"/>
            <a:ext cx="6158050" cy="2351087"/>
          </a:xfrm>
          <a:noFill/>
          <a:ln>
            <a:solidFill>
              <a:schemeClr val="accent1">
                <a:lumMod val="75000"/>
              </a:schemeClr>
            </a:solidFill>
          </a:ln>
        </p:spPr>
        <p:style>
          <a:lnRef idx="2">
            <a:schemeClr val="dk1">
              <a:shade val="50000"/>
            </a:schemeClr>
          </a:lnRef>
          <a:fillRef idx="1">
            <a:schemeClr val="dk1"/>
          </a:fillRef>
          <a:effectRef idx="0">
            <a:schemeClr val="dk1"/>
          </a:effectRef>
          <a:fontRef idx="minor">
            <a:schemeClr val="lt1"/>
          </a:fontRef>
        </p:style>
        <p:txBody>
          <a:bodyPr/>
          <a:lstStyle/>
          <a:p>
            <a:pPr marL="342900" indent="-342900">
              <a:buFont typeface="Arial" panose="020B0604020202020204" pitchFamily="34" charset="0"/>
              <a:buChar char="•"/>
            </a:pPr>
            <a:r>
              <a:rPr lang="en-US" dirty="0"/>
              <a:t>Deep Fakes are videos or images that replace someone's likeness with someone else.</a:t>
            </a:r>
          </a:p>
          <a:p>
            <a:pPr marL="342900" indent="-342900">
              <a:buFont typeface="Arial" panose="020B0604020202020204" pitchFamily="34" charset="0"/>
              <a:buChar char="•"/>
            </a:pPr>
            <a:r>
              <a:rPr lang="en-US" dirty="0"/>
              <a:t> Created using digital software, machine learning and face swapping. </a:t>
            </a:r>
          </a:p>
          <a:p>
            <a:endParaRPr lang="en-US" dirty="0"/>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4" name="Online Media 3" title="Steve Buscemi + Jennifer Lawrence MASHUP - Amazing Technology">
            <a:hlinkClick r:id="" action="ppaction://media"/>
            <a:extLst>
              <a:ext uri="{FF2B5EF4-FFF2-40B4-BE49-F238E27FC236}">
                <a16:creationId xmlns:a16="http://schemas.microsoft.com/office/drawing/2014/main" id="{E52BA75D-5479-4C04-A3AC-A3582066FA49}"/>
              </a:ext>
            </a:extLst>
          </p:cNvPr>
          <p:cNvPicPr>
            <a:picLocks noRot="1" noChangeAspect="1"/>
          </p:cNvPicPr>
          <p:nvPr>
            <a:videoFile r:link="rId1"/>
          </p:nvPr>
        </p:nvPicPr>
        <p:blipFill>
          <a:blip r:embed="rId3"/>
          <a:stretch>
            <a:fillRect/>
          </a:stretch>
        </p:blipFill>
        <p:spPr>
          <a:xfrm>
            <a:off x="6865558" y="758359"/>
            <a:ext cx="5044846" cy="2850338"/>
          </a:xfrm>
          <a:prstGeom prst="rect">
            <a:avLst/>
          </a:prstGeom>
        </p:spPr>
      </p:pic>
      <p:sp>
        <p:nvSpPr>
          <p:cNvPr id="5" name="Rectangle 4">
            <a:extLst>
              <a:ext uri="{FF2B5EF4-FFF2-40B4-BE49-F238E27FC236}">
                <a16:creationId xmlns:a16="http://schemas.microsoft.com/office/drawing/2014/main" id="{157E2922-1053-4EBD-B170-2D76A2433BB2}"/>
              </a:ext>
            </a:extLst>
          </p:cNvPr>
          <p:cNvSpPr/>
          <p:nvPr/>
        </p:nvSpPr>
        <p:spPr>
          <a:xfrm>
            <a:off x="6788644" y="3608697"/>
            <a:ext cx="5044847" cy="1661993"/>
          </a:xfrm>
          <a:prstGeom prst="rect">
            <a:avLst/>
          </a:prstGeom>
          <a:noFill/>
        </p:spPr>
        <p:txBody>
          <a:bodyPr wrap="square" lIns="91440" tIns="45720" rIns="91440" bIns="45720">
            <a:spAutoFit/>
          </a:bodyPr>
          <a:lstStyle/>
          <a:p>
            <a:r>
              <a:rPr lang="en-US" sz="3400" b="0" cap="none" spc="0" dirty="0">
                <a:ln w="0"/>
                <a:solidFill>
                  <a:schemeClr val="accent1"/>
                </a:solidFill>
                <a:effectLst>
                  <a:outerShdw blurRad="38100" dist="25400" dir="5400000" algn="ctr" rotWithShape="0">
                    <a:srgbClr val="6E747A">
                      <a:alpha val="43000"/>
                    </a:srgbClr>
                  </a:outerShdw>
                </a:effectLst>
              </a:rPr>
              <a:t>Video Exa</a:t>
            </a:r>
            <a:r>
              <a:rPr lang="en-US" sz="3400" dirty="0">
                <a:ln w="0"/>
                <a:solidFill>
                  <a:schemeClr val="accent1"/>
                </a:solidFill>
                <a:effectLst>
                  <a:outerShdw blurRad="38100" dist="25400" dir="5400000" algn="ctr" rotWithShape="0">
                    <a:srgbClr val="6E747A">
                      <a:alpha val="43000"/>
                    </a:srgbClr>
                  </a:outerShdw>
                </a:effectLst>
              </a:rPr>
              <a:t>mple:  </a:t>
            </a:r>
          </a:p>
          <a:p>
            <a:r>
              <a:rPr lang="en-US" sz="3400" dirty="0">
                <a:ln w="0"/>
                <a:solidFill>
                  <a:schemeClr val="accent1"/>
                </a:solidFill>
                <a:effectLst>
                  <a:outerShdw blurRad="38100" dist="25400" dir="5400000" algn="ctr" rotWithShape="0">
                    <a:srgbClr val="6E747A">
                      <a:alpha val="43000"/>
                    </a:srgbClr>
                  </a:outerShdw>
                </a:effectLst>
              </a:rPr>
              <a:t>Steve Buscemi + Jennifer Lawrence</a:t>
            </a:r>
            <a:endParaRPr lang="en-US" sz="3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9551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6" name="Freeform: Shape 5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Oval 5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eform: Shape 5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61" name="Rectangle 6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itle 13">
            <a:extLst>
              <a:ext uri="{FF2B5EF4-FFF2-40B4-BE49-F238E27FC236}">
                <a16:creationId xmlns:a16="http://schemas.microsoft.com/office/drawing/2014/main" id="{4DCE824D-3F1D-4BCD-8D54-39FDFB43A5F4}"/>
              </a:ext>
            </a:extLst>
          </p:cNvPr>
          <p:cNvSpPr txBox="1">
            <a:spLocks/>
          </p:cNvSpPr>
          <p:nvPr/>
        </p:nvSpPr>
        <p:spPr>
          <a:xfrm>
            <a:off x="165418" y="3889148"/>
            <a:ext cx="3401377" cy="1562959"/>
          </a:xfrm>
          <a:prstGeom prst="rect">
            <a:avLst/>
          </a:prstGeom>
        </p:spPr>
        <p:txBody>
          <a:bodyPr vert="horz" wrap="square" lIns="0" tIns="0" rIns="0" bIns="0" rtlCol="0" anchor="t"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spcAft>
                <a:spcPts val="600"/>
              </a:spcAft>
            </a:pPr>
            <a:r>
              <a:rPr lang="en-US" sz="3300" b="1" kern="1200" dirty="0">
                <a:solidFill>
                  <a:schemeClr val="tx1"/>
                </a:solidFill>
                <a:latin typeface="+mj-lt"/>
                <a:ea typeface="+mj-ea"/>
                <a:cs typeface="+mj-cs"/>
              </a:rPr>
              <a:t>Deep Fakes: How it works.</a:t>
            </a:r>
            <a:br>
              <a:rPr lang="en-US" sz="3300" b="1" kern="1200" dirty="0">
                <a:solidFill>
                  <a:schemeClr val="tx1"/>
                </a:solidFill>
                <a:latin typeface="+mj-lt"/>
                <a:ea typeface="+mj-ea"/>
                <a:cs typeface="+mj-cs"/>
              </a:rPr>
            </a:br>
            <a:endParaRPr lang="en-US" sz="3300" b="1" kern="1200" dirty="0">
              <a:solidFill>
                <a:schemeClr val="tx1"/>
              </a:solidFill>
              <a:latin typeface="+mj-lt"/>
              <a:ea typeface="+mj-ea"/>
              <a:cs typeface="+mj-cs"/>
            </a:endParaRPr>
          </a:p>
        </p:txBody>
      </p:sp>
      <p:pic>
        <p:nvPicPr>
          <p:cNvPr id="50" name="Picture 2" descr="Deepfake Technology | Secure Identity | Cyber Security Blog">
            <a:extLst>
              <a:ext uri="{FF2B5EF4-FFF2-40B4-BE49-F238E27FC236}">
                <a16:creationId xmlns:a16="http://schemas.microsoft.com/office/drawing/2014/main" id="{21F20F25-7815-4313-A915-802B57C07E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769" b="18269"/>
          <a:stretch/>
        </p:blipFill>
        <p:spPr bwMode="auto">
          <a:xfrm>
            <a:off x="20" y="1"/>
            <a:ext cx="12191980" cy="3602835"/>
          </a:xfrm>
          <a:custGeom>
            <a:avLst/>
            <a:gdLst/>
            <a:ahLst/>
            <a:cxnLst/>
            <a:rect l="l" t="t" r="r" b="b"/>
            <a:pathLst>
              <a:path w="12192000" h="3777175">
                <a:moveTo>
                  <a:pt x="0" y="0"/>
                </a:moveTo>
                <a:lnTo>
                  <a:pt x="12192000" y="0"/>
                </a:lnTo>
                <a:lnTo>
                  <a:pt x="12192000" y="3777175"/>
                </a:lnTo>
                <a:lnTo>
                  <a:pt x="0" y="3777175"/>
                </a:lnTo>
                <a:close/>
              </a:path>
            </a:pathLst>
          </a:custGeom>
          <a:noFill/>
          <a:extLst>
            <a:ext uri="{909E8E84-426E-40DD-AFC4-6F175D3DCCD1}">
              <a14:hiddenFill xmlns:a14="http://schemas.microsoft.com/office/drawing/2010/main">
                <a:solidFill>
                  <a:srgbClr val="FFFFFF"/>
                </a:solidFill>
              </a14:hiddenFill>
            </a:ext>
          </a:extLst>
        </p:spPr>
      </p:pic>
      <p:sp>
        <p:nvSpPr>
          <p:cNvPr id="63" name="Oval 62">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13" y="360283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TextBox 47">
            <a:extLst>
              <a:ext uri="{FF2B5EF4-FFF2-40B4-BE49-F238E27FC236}">
                <a16:creationId xmlns:a16="http://schemas.microsoft.com/office/drawing/2014/main" id="{7AE6A774-06E9-43EE-A0FD-6E1F55FF1029}"/>
              </a:ext>
            </a:extLst>
          </p:cNvPr>
          <p:cNvSpPr txBox="1"/>
          <p:nvPr/>
        </p:nvSpPr>
        <p:spPr>
          <a:xfrm>
            <a:off x="3518160" y="3838874"/>
            <a:ext cx="8309951" cy="2684754"/>
          </a:xfrm>
          <a:prstGeom prst="rect">
            <a:avLst/>
          </a:prstGeom>
        </p:spPr>
        <p:txBody>
          <a:bodyPr vert="horz" wrap="square" lIns="0" tIns="0" rIns="0" bIns="0" rtlCol="0" anchor="t">
            <a:noAutofit/>
          </a:bodyPr>
          <a:lstStyle/>
          <a:p>
            <a:pPr marL="342900" indent="-228600">
              <a:spcAft>
                <a:spcPts val="800"/>
              </a:spcAft>
              <a:buFont typeface="Arial" panose="020B0604020202020204" pitchFamily="34" charset="0"/>
              <a:buChar char="•"/>
            </a:pPr>
            <a:r>
              <a:rPr lang="en-US" sz="2500" b="0" i="0" dirty="0">
                <a:solidFill>
                  <a:schemeClr val="tx1">
                    <a:alpha val="60000"/>
                  </a:schemeClr>
                </a:solidFill>
                <a:effectLst/>
              </a:rPr>
              <a:t>Deep fakes are created by AI machine learning processes called Deep Learning. – This is a subset of machine learning where artificial neural networks, algorithms inspired by the human brain, learn from large amounts of data.</a:t>
            </a:r>
          </a:p>
          <a:p>
            <a:pPr marL="342900" indent="-228600">
              <a:spcAft>
                <a:spcPts val="800"/>
              </a:spcAft>
              <a:buFont typeface="Arial" panose="020B0604020202020204" pitchFamily="34" charset="0"/>
              <a:buChar char="•"/>
            </a:pPr>
            <a:endParaRPr lang="en-US" sz="2500" dirty="0">
              <a:solidFill>
                <a:schemeClr val="tx1">
                  <a:alpha val="60000"/>
                </a:schemeClr>
              </a:solidFill>
            </a:endParaRPr>
          </a:p>
          <a:p>
            <a:pPr marL="342900" indent="-228600">
              <a:spcAft>
                <a:spcPts val="800"/>
              </a:spcAft>
              <a:buFont typeface="Arial" panose="020B0604020202020204" pitchFamily="34" charset="0"/>
              <a:buChar char="•"/>
            </a:pPr>
            <a:r>
              <a:rPr lang="en-US" sz="2500" b="0" i="0" dirty="0">
                <a:solidFill>
                  <a:schemeClr val="tx1">
                    <a:alpha val="60000"/>
                  </a:schemeClr>
                </a:solidFill>
                <a:effectLst/>
              </a:rPr>
              <a:t>The basic concept - facial recognition</a:t>
            </a:r>
            <a:endParaRPr lang="en-US" sz="2500" dirty="0">
              <a:solidFill>
                <a:schemeClr val="tx1">
                  <a:alpha val="60000"/>
                </a:schemeClr>
              </a:solidFill>
            </a:endParaRPr>
          </a:p>
        </p:txBody>
      </p:sp>
    </p:spTree>
    <p:extLst>
      <p:ext uri="{BB962C8B-B14F-4D97-AF65-F5344CB8AC3E}">
        <p14:creationId xmlns:p14="http://schemas.microsoft.com/office/powerpoint/2010/main" val="2979876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3">
            <a:extLst>
              <a:ext uri="{FF2B5EF4-FFF2-40B4-BE49-F238E27FC236}">
                <a16:creationId xmlns:a16="http://schemas.microsoft.com/office/drawing/2014/main" id="{4DCE824D-3F1D-4BCD-8D54-39FDFB43A5F4}"/>
              </a:ext>
            </a:extLst>
          </p:cNvPr>
          <p:cNvSpPr txBox="1">
            <a:spLocks/>
          </p:cNvSpPr>
          <p:nvPr/>
        </p:nvSpPr>
        <p:spPr>
          <a:xfrm>
            <a:off x="280125" y="332913"/>
            <a:ext cx="10235475" cy="2351087"/>
          </a:xfrm>
          <a:prstGeom prst="rect">
            <a:avLst/>
          </a:prstGeom>
        </p:spPr>
        <p:txBody>
          <a:bodyPr vert="horz" wrap="square" lIns="0" tIns="0" rIns="0" bIns="0" rtlCol="0" anchor="t"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sz="3300" b="1" dirty="0">
                <a:solidFill>
                  <a:srgbClr val="00B050"/>
                </a:solidFill>
                <a:latin typeface="RalewayBold"/>
              </a:rPr>
              <a:t>Deep Fakes: How it works.</a:t>
            </a:r>
            <a:br>
              <a:rPr lang="en-US" sz="3300" b="1" dirty="0">
                <a:solidFill>
                  <a:srgbClr val="00B050"/>
                </a:solidFill>
                <a:latin typeface="RalewayBold"/>
              </a:rPr>
            </a:br>
            <a:endParaRPr lang="en-US" sz="3300" b="1" dirty="0">
              <a:solidFill>
                <a:srgbClr val="00B050"/>
              </a:solidFill>
              <a:latin typeface="RalewayMedium"/>
            </a:endParaRPr>
          </a:p>
        </p:txBody>
      </p:sp>
      <p:sp>
        <p:nvSpPr>
          <p:cNvPr id="7" name="TextBox 6">
            <a:extLst>
              <a:ext uri="{FF2B5EF4-FFF2-40B4-BE49-F238E27FC236}">
                <a16:creationId xmlns:a16="http://schemas.microsoft.com/office/drawing/2014/main" id="{E0C62943-5F64-4CC1-BFD6-75DED065D354}"/>
              </a:ext>
            </a:extLst>
          </p:cNvPr>
          <p:cNvSpPr txBox="1"/>
          <p:nvPr/>
        </p:nvSpPr>
        <p:spPr>
          <a:xfrm>
            <a:off x="447675" y="988189"/>
            <a:ext cx="10706100" cy="3939540"/>
          </a:xfrm>
          <a:prstGeom prst="rect">
            <a:avLst/>
          </a:prstGeom>
          <a:noFill/>
        </p:spPr>
        <p:txBody>
          <a:bodyPr wrap="square">
            <a:spAutoFit/>
          </a:bodyPr>
          <a:lstStyle/>
          <a:p>
            <a:pPr marL="285750" indent="-285750">
              <a:buFont typeface="Arial" panose="020B0604020202020204" pitchFamily="34" charset="0"/>
              <a:buChar char="•"/>
            </a:pPr>
            <a:r>
              <a:rPr lang="en-US" sz="2500" b="0" i="0" dirty="0">
                <a:effectLst/>
                <a:latin typeface="Open Sans" panose="020B0606030504020204" pitchFamily="34" charset="0"/>
              </a:rPr>
              <a:t> Users of Snapchat will be familiar with the face swap or filters functions which apply transformations or augment your facial features. Deep Fakes are similar but much more realistic. </a:t>
            </a:r>
          </a:p>
          <a:p>
            <a:pPr marL="285750" indent="-285750">
              <a:buFont typeface="Arial" panose="020B0604020202020204" pitchFamily="34" charset="0"/>
              <a:buChar char="•"/>
            </a:pPr>
            <a:endParaRPr lang="en-US" sz="2500" dirty="0">
              <a:latin typeface="Open Sans" panose="020B0606030504020204" pitchFamily="34" charset="0"/>
            </a:endParaRPr>
          </a:p>
          <a:p>
            <a:pPr marL="285750" indent="-285750">
              <a:buFont typeface="Arial" panose="020B0604020202020204" pitchFamily="34" charset="0"/>
              <a:buChar char="•"/>
            </a:pPr>
            <a:r>
              <a:rPr lang="en-US" sz="2500" b="1" i="0" dirty="0">
                <a:effectLst/>
                <a:latin typeface="Open Sans" panose="020B0606030504020204" pitchFamily="34" charset="0"/>
              </a:rPr>
              <a:t>Fake videos can be created using a machine learning technique called a “generative adversarial network” or GAN.</a:t>
            </a:r>
            <a:r>
              <a:rPr lang="en-US" sz="2500" b="0" i="0" dirty="0">
                <a:effectLst/>
                <a:latin typeface="Open Sans" panose="020B0606030504020204" pitchFamily="34" charset="0"/>
              </a:rPr>
              <a:t> </a:t>
            </a:r>
          </a:p>
          <a:p>
            <a:pPr marL="285750" indent="-285750">
              <a:buFont typeface="Arial" panose="020B0604020202020204" pitchFamily="34" charset="0"/>
              <a:buChar char="•"/>
            </a:pPr>
            <a:endParaRPr lang="en-US" sz="2500" dirty="0">
              <a:latin typeface="Open Sans" panose="020B0606030504020204" pitchFamily="34" charset="0"/>
            </a:endParaRPr>
          </a:p>
          <a:p>
            <a:pPr marL="285750" indent="-285750">
              <a:buFont typeface="Arial" panose="020B0604020202020204" pitchFamily="34" charset="0"/>
              <a:buChar char="•"/>
            </a:pPr>
            <a:r>
              <a:rPr lang="en-US" sz="2500" b="0" i="0" dirty="0">
                <a:effectLst/>
                <a:latin typeface="Open Sans" panose="020B0606030504020204" pitchFamily="34" charset="0"/>
              </a:rPr>
              <a:t>For example a GAN can look at thousands of photos of Beyonce and produce a new image that approximates those photos without being an exact copy of any one of the photos. </a:t>
            </a:r>
            <a:endParaRPr lang="en-US" sz="2500" dirty="0"/>
          </a:p>
        </p:txBody>
      </p:sp>
    </p:spTree>
    <p:extLst>
      <p:ext uri="{BB962C8B-B14F-4D97-AF65-F5344CB8AC3E}">
        <p14:creationId xmlns:p14="http://schemas.microsoft.com/office/powerpoint/2010/main" val="3139981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3">
            <a:extLst>
              <a:ext uri="{FF2B5EF4-FFF2-40B4-BE49-F238E27FC236}">
                <a16:creationId xmlns:a16="http://schemas.microsoft.com/office/drawing/2014/main" id="{4DCE824D-3F1D-4BCD-8D54-39FDFB43A5F4}"/>
              </a:ext>
            </a:extLst>
          </p:cNvPr>
          <p:cNvSpPr txBox="1">
            <a:spLocks/>
          </p:cNvSpPr>
          <p:nvPr/>
        </p:nvSpPr>
        <p:spPr>
          <a:xfrm>
            <a:off x="280125" y="332913"/>
            <a:ext cx="10235475" cy="2351087"/>
          </a:xfrm>
          <a:prstGeom prst="rect">
            <a:avLst/>
          </a:prstGeom>
        </p:spPr>
        <p:txBody>
          <a:bodyPr vert="horz" wrap="square" lIns="0" tIns="0" rIns="0" bIns="0" rtlCol="0" anchor="t"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sz="3300" b="1" dirty="0">
                <a:solidFill>
                  <a:srgbClr val="00B050"/>
                </a:solidFill>
                <a:latin typeface="RalewayMedium"/>
              </a:rPr>
              <a:t>Some History</a:t>
            </a:r>
          </a:p>
        </p:txBody>
      </p:sp>
      <p:sp>
        <p:nvSpPr>
          <p:cNvPr id="7" name="TextBox 6">
            <a:extLst>
              <a:ext uri="{FF2B5EF4-FFF2-40B4-BE49-F238E27FC236}">
                <a16:creationId xmlns:a16="http://schemas.microsoft.com/office/drawing/2014/main" id="{E0C62943-5F64-4CC1-BFD6-75DED065D354}"/>
              </a:ext>
            </a:extLst>
          </p:cNvPr>
          <p:cNvSpPr txBox="1"/>
          <p:nvPr/>
        </p:nvSpPr>
        <p:spPr>
          <a:xfrm>
            <a:off x="447675" y="988189"/>
            <a:ext cx="10706100" cy="3170099"/>
          </a:xfrm>
          <a:prstGeom prst="rect">
            <a:avLst/>
          </a:prstGeom>
          <a:noFill/>
        </p:spPr>
        <p:txBody>
          <a:bodyPr wrap="square">
            <a:spAutoFit/>
          </a:bodyPr>
          <a:lstStyle/>
          <a:p>
            <a:pPr marL="285750" indent="-285750">
              <a:buFont typeface="Arial" panose="020B0604020202020204" pitchFamily="34" charset="0"/>
              <a:buChar char="•"/>
            </a:pPr>
            <a:r>
              <a:rPr lang="en-US" sz="2500" dirty="0"/>
              <a:t>Photo manipulation has been commonplace since the 19th century and has been applied to physical film as well. When photos and videos became digital, the technology to manipulate audio and video was rapidly evolving.</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a:t>However, the deepfakes technology initiated with the Video Rewrite program, created in 1997 by Christoph </a:t>
            </a:r>
            <a:r>
              <a:rPr lang="en-US" sz="2500" dirty="0" err="1"/>
              <a:t>Bregler</a:t>
            </a:r>
            <a:r>
              <a:rPr lang="en-US" sz="2500" dirty="0"/>
              <a:t>, Michele Covell, and Malcolm Slaney. The program altered existing video footage to create new content of someone mouthing words they didn't speak in the original version.</a:t>
            </a:r>
          </a:p>
        </p:txBody>
      </p:sp>
    </p:spTree>
    <p:extLst>
      <p:ext uri="{BB962C8B-B14F-4D97-AF65-F5344CB8AC3E}">
        <p14:creationId xmlns:p14="http://schemas.microsoft.com/office/powerpoint/2010/main" val="2146176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Online Media 19" title="Researchers are putting words in Obama's mouth">
            <a:hlinkClick r:id="" action="ppaction://media"/>
            <a:extLst>
              <a:ext uri="{FF2B5EF4-FFF2-40B4-BE49-F238E27FC236}">
                <a16:creationId xmlns:a16="http://schemas.microsoft.com/office/drawing/2014/main" id="{57D89D78-C507-4DC5-AE01-11DE7DF31C3C}"/>
              </a:ext>
            </a:extLst>
          </p:cNvPr>
          <p:cNvPicPr>
            <a:picLocks noRot="1" noChangeAspect="1"/>
          </p:cNvPicPr>
          <p:nvPr>
            <a:videoFile r:link="rId1"/>
          </p:nvPr>
        </p:nvPicPr>
        <p:blipFill>
          <a:blip r:embed="rId4"/>
          <a:stretch>
            <a:fillRect/>
          </a:stretch>
        </p:blipFill>
        <p:spPr>
          <a:xfrm>
            <a:off x="5135437" y="2816225"/>
            <a:ext cx="6361238" cy="3594100"/>
          </a:xfrm>
          <a:prstGeom prst="rect">
            <a:avLst/>
          </a:prstGeom>
        </p:spPr>
      </p:pic>
      <p:sp>
        <p:nvSpPr>
          <p:cNvPr id="29" name="TextBox 28">
            <a:extLst>
              <a:ext uri="{FF2B5EF4-FFF2-40B4-BE49-F238E27FC236}">
                <a16:creationId xmlns:a16="http://schemas.microsoft.com/office/drawing/2014/main" id="{C76CA94C-A3FD-47F8-9903-6B335B1793A5}"/>
              </a:ext>
            </a:extLst>
          </p:cNvPr>
          <p:cNvSpPr txBox="1"/>
          <p:nvPr/>
        </p:nvSpPr>
        <p:spPr>
          <a:xfrm>
            <a:off x="533400" y="528160"/>
            <a:ext cx="10572750" cy="2015936"/>
          </a:xfrm>
          <a:prstGeom prst="rect">
            <a:avLst/>
          </a:prstGeom>
          <a:noFill/>
        </p:spPr>
        <p:txBody>
          <a:bodyPr wrap="square">
            <a:spAutoFit/>
          </a:bodyPr>
          <a:lstStyle/>
          <a:p>
            <a:pPr algn="l"/>
            <a:r>
              <a:rPr lang="en-US" sz="2500" b="0" i="0" dirty="0">
                <a:effectLst/>
                <a:latin typeface="RalewayBold"/>
              </a:rPr>
              <a:t>Synthesizing a speech by the President: Barack Obama</a:t>
            </a:r>
          </a:p>
          <a:p>
            <a:pPr algn="l"/>
            <a:endParaRPr lang="en-US" sz="2500" b="0" i="0" dirty="0">
              <a:effectLst/>
              <a:latin typeface="RalewayMedium"/>
            </a:endParaRPr>
          </a:p>
          <a:p>
            <a:pPr algn="l"/>
            <a:r>
              <a:rPr lang="en-US" sz="2500" b="0" i="0" dirty="0">
                <a:effectLst/>
                <a:latin typeface="RalewayMedium"/>
              </a:rPr>
              <a:t>One of the first mainstream Deep fakes was a program known as "Synthesizing Obama." Which depicts Obama mouthing words to audio from a separate audio track.</a:t>
            </a:r>
          </a:p>
        </p:txBody>
      </p:sp>
    </p:spTree>
    <p:extLst>
      <p:ext uri="{BB962C8B-B14F-4D97-AF65-F5344CB8AC3E}">
        <p14:creationId xmlns:p14="http://schemas.microsoft.com/office/powerpoint/2010/main" val="389134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0"/>
                </p:tgtEl>
              </p:cMediaNode>
            </p:video>
            <p:seq concurrent="1" nextAc="seek">
              <p:cTn id="8" restart="whenNotActive" fill="hold" evtFilter="cancelBubble" nodeType="interactiveSeq">
                <p:stCondLst>
                  <p:cond evt="onClick" delay="0">
                    <p:tgtEl>
                      <p:spTgt spid="2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0"/>
                                        </p:tgtEl>
                                      </p:cBhvr>
                                    </p:cmd>
                                  </p:childTnLst>
                                </p:cTn>
                              </p:par>
                            </p:childTnLst>
                          </p:cTn>
                        </p:par>
                      </p:childTnLst>
                    </p:cTn>
                  </p:par>
                </p:childTnLst>
              </p:cTn>
              <p:nextCondLst>
                <p:cond evt="onClick" delay="0">
                  <p:tgtEl>
                    <p:spTgt spid="20"/>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2670C6D7-A543-437E-8D0B-DBD952C27AFD}"/>
              </a:ext>
            </a:extLst>
          </p:cNvPr>
          <p:cNvSpPr txBox="1"/>
          <p:nvPr/>
        </p:nvSpPr>
        <p:spPr>
          <a:xfrm>
            <a:off x="209550" y="335578"/>
            <a:ext cx="6267450" cy="3785652"/>
          </a:xfrm>
          <a:prstGeom prst="rect">
            <a:avLst/>
          </a:prstGeom>
          <a:noFill/>
        </p:spPr>
        <p:txBody>
          <a:bodyPr wrap="square">
            <a:spAutoFit/>
          </a:bodyPr>
          <a:lstStyle/>
          <a:p>
            <a:pPr algn="l"/>
            <a:r>
              <a:rPr lang="en-US" sz="2400" b="0" i="0" dirty="0">
                <a:effectLst/>
                <a:latin typeface="RalewayBold"/>
              </a:rPr>
              <a:t>Legal Problems /Issues</a:t>
            </a:r>
          </a:p>
          <a:p>
            <a:pPr marL="342900" indent="-342900" algn="l">
              <a:buFont typeface="Arial" panose="020B0604020202020204" pitchFamily="34" charset="0"/>
              <a:buChar char="•"/>
            </a:pPr>
            <a:endParaRPr lang="en-US" sz="2400" b="0" i="0" dirty="0">
              <a:effectLst/>
              <a:latin typeface="RalewayMedium"/>
            </a:endParaRPr>
          </a:p>
          <a:p>
            <a:pPr marL="342900" indent="-342900" algn="l">
              <a:buFont typeface="Arial" panose="020B0604020202020204" pitchFamily="34" charset="0"/>
              <a:buChar char="•"/>
            </a:pPr>
            <a:r>
              <a:rPr lang="en-US" sz="2400" b="0" i="0" dirty="0">
                <a:effectLst/>
                <a:latin typeface="RalewayMedium"/>
              </a:rPr>
              <a:t>It goes without saying that the power to recreate any person digitally and make them say anything can be a very dangerous power in the wrong hands. </a:t>
            </a:r>
          </a:p>
          <a:p>
            <a:pPr marL="342900" indent="-342900" algn="l">
              <a:buFont typeface="Arial" panose="020B0604020202020204" pitchFamily="34" charset="0"/>
              <a:buChar char="•"/>
            </a:pPr>
            <a:endParaRPr lang="en-US" sz="2400" dirty="0">
              <a:latin typeface="RalewayMedium"/>
            </a:endParaRPr>
          </a:p>
          <a:p>
            <a:pPr marL="342900" indent="-342900" algn="l">
              <a:buFont typeface="Arial" panose="020B0604020202020204" pitchFamily="34" charset="0"/>
              <a:buChar char="•"/>
            </a:pPr>
            <a:r>
              <a:rPr lang="en-US" sz="2400" b="0" i="0" dirty="0">
                <a:effectLst/>
                <a:latin typeface="RalewayMedium"/>
              </a:rPr>
              <a:t>A few topics include celebrity pornographic videos, revenge porn, fake news, hoaxes, and financial fraud.</a:t>
            </a:r>
          </a:p>
        </p:txBody>
      </p:sp>
      <p:pic>
        <p:nvPicPr>
          <p:cNvPr id="29" name="Picture 28">
            <a:extLst>
              <a:ext uri="{FF2B5EF4-FFF2-40B4-BE49-F238E27FC236}">
                <a16:creationId xmlns:a16="http://schemas.microsoft.com/office/drawing/2014/main" id="{CC62ECA7-AB91-4699-BBB0-2C9F167E0E12}"/>
              </a:ext>
            </a:extLst>
          </p:cNvPr>
          <p:cNvPicPr>
            <a:picLocks noChangeAspect="1"/>
          </p:cNvPicPr>
          <p:nvPr/>
        </p:nvPicPr>
        <p:blipFill>
          <a:blip r:embed="rId2"/>
          <a:stretch>
            <a:fillRect/>
          </a:stretch>
        </p:blipFill>
        <p:spPr>
          <a:xfrm>
            <a:off x="6435738" y="396062"/>
            <a:ext cx="5546712" cy="5776912"/>
          </a:xfrm>
          <a:prstGeom prst="rect">
            <a:avLst/>
          </a:prstGeom>
        </p:spPr>
      </p:pic>
    </p:spTree>
    <p:extLst>
      <p:ext uri="{BB962C8B-B14F-4D97-AF65-F5344CB8AC3E}">
        <p14:creationId xmlns:p14="http://schemas.microsoft.com/office/powerpoint/2010/main" val="142054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2670C6D7-A543-437E-8D0B-DBD952C27AFD}"/>
              </a:ext>
            </a:extLst>
          </p:cNvPr>
          <p:cNvSpPr txBox="1"/>
          <p:nvPr/>
        </p:nvSpPr>
        <p:spPr>
          <a:xfrm>
            <a:off x="209550" y="468928"/>
            <a:ext cx="11315700" cy="5632311"/>
          </a:xfrm>
          <a:prstGeom prst="rect">
            <a:avLst/>
          </a:prstGeom>
          <a:noFill/>
        </p:spPr>
        <p:txBody>
          <a:bodyPr wrap="square">
            <a:spAutoFit/>
          </a:bodyPr>
          <a:lstStyle/>
          <a:p>
            <a:pPr algn="l"/>
            <a:r>
              <a:rPr lang="en-US" sz="2400" b="0" i="0" dirty="0">
                <a:effectLst/>
                <a:latin typeface="RalewayBold"/>
              </a:rPr>
              <a:t>Politics</a:t>
            </a:r>
          </a:p>
          <a:p>
            <a:pPr marL="342900" indent="-342900" algn="l">
              <a:buFont typeface="Arial" panose="020B0604020202020204" pitchFamily="34" charset="0"/>
              <a:buChar char="•"/>
            </a:pPr>
            <a:r>
              <a:rPr lang="en-US" sz="2400" b="0" i="0" dirty="0">
                <a:effectLst/>
                <a:latin typeface="RalewayMedium"/>
              </a:rPr>
              <a:t>There are numerous misleading videos of highly convincing videos of political figures talking over separate audio, saying things they have never said. Many have used this to spread personal agendas or fake news.</a:t>
            </a:r>
          </a:p>
          <a:p>
            <a:pPr marL="342900" indent="-342900" algn="l">
              <a:buFont typeface="Arial" panose="020B0604020202020204" pitchFamily="34" charset="0"/>
              <a:buChar char="•"/>
            </a:pPr>
            <a:endParaRPr lang="en-US" sz="2400" b="0" i="0" dirty="0">
              <a:effectLst/>
              <a:latin typeface="RalewayBold"/>
            </a:endParaRPr>
          </a:p>
          <a:p>
            <a:pPr algn="l"/>
            <a:r>
              <a:rPr lang="en-US" sz="2400" b="0" i="0" dirty="0">
                <a:effectLst/>
                <a:latin typeface="RalewayBold"/>
              </a:rPr>
              <a:t>Medical Fraud</a:t>
            </a:r>
          </a:p>
          <a:p>
            <a:pPr marL="342900" indent="-342900" algn="l">
              <a:buFont typeface="Arial" panose="020B0604020202020204" pitchFamily="34" charset="0"/>
              <a:buChar char="•"/>
            </a:pPr>
            <a:r>
              <a:rPr lang="en-US" sz="2400" b="0" i="0" dirty="0">
                <a:effectLst/>
                <a:latin typeface="RalewayMedium"/>
              </a:rPr>
              <a:t>Deep fake technology has been able to successfully mislead the state-of-the-art cancer detection AI and three radiologists, giving false positive reading to doctored photos.</a:t>
            </a:r>
          </a:p>
          <a:p>
            <a:pPr algn="l"/>
            <a:endParaRPr lang="en-US" sz="2400" b="0" i="0" dirty="0">
              <a:effectLst/>
              <a:latin typeface="RalewayBold"/>
            </a:endParaRPr>
          </a:p>
          <a:p>
            <a:pPr algn="l"/>
            <a:endParaRPr lang="en-US" sz="2400" dirty="0">
              <a:latin typeface="RalewayBold"/>
            </a:endParaRPr>
          </a:p>
          <a:p>
            <a:pPr algn="l"/>
            <a:r>
              <a:rPr lang="en-US" sz="2400" b="0" i="0" dirty="0">
                <a:effectLst/>
                <a:latin typeface="RalewayBold"/>
              </a:rPr>
              <a:t>Legal Action</a:t>
            </a:r>
          </a:p>
          <a:p>
            <a:pPr marL="342900" indent="-342900" algn="l">
              <a:buFont typeface="Arial" panose="020B0604020202020204" pitchFamily="34" charset="0"/>
              <a:buChar char="•"/>
            </a:pPr>
            <a:r>
              <a:rPr lang="en-US" sz="2400" b="0" i="0" dirty="0">
                <a:effectLst/>
                <a:latin typeface="RalewayMedium"/>
              </a:rPr>
              <a:t>Several countries have puts laws and practices against, or outright banned all deep fakes.</a:t>
            </a:r>
          </a:p>
          <a:p>
            <a:pPr algn="l"/>
            <a:endParaRPr lang="en-US" sz="2400" b="0" i="0" dirty="0">
              <a:effectLst/>
              <a:latin typeface="RalewayMedium"/>
            </a:endParaRPr>
          </a:p>
        </p:txBody>
      </p:sp>
    </p:spTree>
    <p:extLst>
      <p:ext uri="{BB962C8B-B14F-4D97-AF65-F5344CB8AC3E}">
        <p14:creationId xmlns:p14="http://schemas.microsoft.com/office/powerpoint/2010/main" val="3649927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2670C6D7-A543-437E-8D0B-DBD952C27AFD}"/>
              </a:ext>
            </a:extLst>
          </p:cNvPr>
          <p:cNvSpPr txBox="1"/>
          <p:nvPr/>
        </p:nvSpPr>
        <p:spPr>
          <a:xfrm>
            <a:off x="209550" y="468928"/>
            <a:ext cx="11315700" cy="4524315"/>
          </a:xfrm>
          <a:prstGeom prst="rect">
            <a:avLst/>
          </a:prstGeom>
          <a:noFill/>
        </p:spPr>
        <p:txBody>
          <a:bodyPr wrap="square">
            <a:spAutoFit/>
          </a:bodyPr>
          <a:lstStyle/>
          <a:p>
            <a:pPr algn="l"/>
            <a:r>
              <a:rPr lang="en-US" sz="2400" b="0" i="0" dirty="0">
                <a:effectLst/>
                <a:latin typeface="RalewayBold"/>
              </a:rPr>
              <a:t>USA Practices</a:t>
            </a:r>
          </a:p>
          <a:p>
            <a:pPr marL="342900" indent="-342900" algn="l">
              <a:buFont typeface="Arial" panose="020B0604020202020204" pitchFamily="34" charset="0"/>
              <a:buChar char="•"/>
            </a:pPr>
            <a:r>
              <a:rPr lang="en-US" sz="2400" b="0" i="0" dirty="0">
                <a:effectLst/>
                <a:latin typeface="RalewayMedium"/>
              </a:rPr>
              <a:t>In 2018, the Malicious Deep Fake Prohibition Act was introduced to the US Senate, and in 2019 the DEEPFAKES Accountability Act was introduced in the House of Representatives, saying that any creation of pornographic deep fake visual media without consent of the content creator is </a:t>
            </a:r>
            <a:r>
              <a:rPr lang="en-US" sz="2400" b="0" i="1" u="sng" dirty="0">
                <a:effectLst/>
                <a:latin typeface="RalewayMedium"/>
              </a:rPr>
              <a:t>illegal</a:t>
            </a:r>
            <a:r>
              <a:rPr lang="en-US" sz="2400" b="0" i="0" dirty="0">
                <a:effectLst/>
                <a:latin typeface="RalewayMedium"/>
              </a:rPr>
              <a:t>.</a:t>
            </a:r>
          </a:p>
          <a:p>
            <a:pPr algn="l"/>
            <a:endParaRPr lang="en-US" sz="2400" b="0" i="0" dirty="0">
              <a:effectLst/>
              <a:latin typeface="RalewayBold"/>
            </a:endParaRPr>
          </a:p>
          <a:p>
            <a:pPr algn="l"/>
            <a:r>
              <a:rPr lang="en-US" sz="2400" b="0" i="0" dirty="0">
                <a:effectLst/>
                <a:latin typeface="RalewayBold"/>
              </a:rPr>
              <a:t>Chinese Practices</a:t>
            </a:r>
          </a:p>
          <a:p>
            <a:pPr marL="342900" indent="-342900" algn="l">
              <a:buFont typeface="Arial" panose="020B0604020202020204" pitchFamily="34" charset="0"/>
              <a:buChar char="•"/>
            </a:pPr>
            <a:r>
              <a:rPr lang="en-US" sz="2400" b="0" i="0" dirty="0">
                <a:effectLst/>
                <a:latin typeface="RalewayMedium"/>
              </a:rPr>
              <a:t>China has stated in 2019 that all deep fake videos should note that they are fake, failure to comply is considered a crime according to the Cyberspace Administration of China. </a:t>
            </a:r>
          </a:p>
          <a:p>
            <a:pPr marL="342900" indent="-342900" algn="l">
              <a:buFont typeface="Arial" panose="020B0604020202020204" pitchFamily="34" charset="0"/>
              <a:buChar char="•"/>
            </a:pPr>
            <a:r>
              <a:rPr lang="en-US" sz="2400" b="0" i="0" dirty="0">
                <a:effectLst/>
                <a:latin typeface="RalewayMedium"/>
              </a:rPr>
              <a:t>China has seemed to reserve the right to prosecute the offenders.</a:t>
            </a:r>
          </a:p>
          <a:p>
            <a:pPr algn="l"/>
            <a:endParaRPr lang="en-US" sz="2400" b="0" i="0" dirty="0">
              <a:effectLst/>
              <a:latin typeface="RalewayMedium"/>
            </a:endParaRPr>
          </a:p>
        </p:txBody>
      </p:sp>
    </p:spTree>
    <p:extLst>
      <p:ext uri="{BB962C8B-B14F-4D97-AF65-F5344CB8AC3E}">
        <p14:creationId xmlns:p14="http://schemas.microsoft.com/office/powerpoint/2010/main" val="184109282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{8182BD0B-6C0E-4EA6-AE53-9B2CF8E182EE}tf33713516_win32</Template>
  <TotalTime>66</TotalTime>
  <Words>625</Words>
  <Application>Microsoft Office PowerPoint</Application>
  <PresentationFormat>Widescreen</PresentationFormat>
  <Paragraphs>59</Paragraphs>
  <Slides>11</Slides>
  <Notes>5</Notes>
  <HiddenSlides>0</HiddenSlides>
  <MMClips>2</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Gill Sans MT</vt:lpstr>
      <vt:lpstr>Open Sans</vt:lpstr>
      <vt:lpstr>RalewayBold</vt:lpstr>
      <vt:lpstr>RalewayMedium</vt:lpstr>
      <vt:lpstr>Walbaum Display</vt:lpstr>
      <vt:lpstr>3DFloatVTI</vt:lpstr>
      <vt:lpstr>Deepfakes Technology</vt:lpstr>
      <vt:lpstr>Deep Fakes, New Technology or National Threat? 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Deepfakes Technology</dc:title>
  <dc:creator>Mohanlall Parmanand</dc:creator>
  <cp:lastModifiedBy>Mohanlall Parmanand</cp:lastModifiedBy>
  <cp:revision>2</cp:revision>
  <dcterms:created xsi:type="dcterms:W3CDTF">2022-12-18T23:39:57Z</dcterms:created>
  <dcterms:modified xsi:type="dcterms:W3CDTF">2022-12-19T00:46:28Z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