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usinessinsider.com/jpmorgan-chase-employees-describe-fear-mass-workplace-data-surveillance-wadu-2022-5" TargetMode="External"/><Relationship Id="rId3" Type="http://schemas.openxmlformats.org/officeDocument/2006/relationships/hyperlink" Target="https://www.thecity.nyc/work/2022/7/27/23281777/ups-drivers-trucks-heat-wave-hell" TargetMode="External"/><Relationship Id="rId4" Type="http://schemas.openxmlformats.org/officeDocument/2006/relationships/hyperlink" Target="https://www.nytimes.com/interactive/2021/06/15/us/amazon-workers.html"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5a3ca6b34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5a3ca6b34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0E101A"/>
                </a:solidFill>
                <a:highlight>
                  <a:srgbClr val="FFFFFF"/>
                </a:highlight>
                <a:latin typeface="Times New Roman"/>
                <a:ea typeface="Times New Roman"/>
                <a:cs typeface="Times New Roman"/>
                <a:sym typeface="Times New Roman"/>
              </a:rPr>
              <a:t>Eight of the 10 largest private U.S. employers track the productivity metrics of individual workers, many in real time". For instance, </a:t>
            </a:r>
            <a:r>
              <a:rPr lang="en" sz="1200" u="sng">
                <a:solidFill>
                  <a:srgbClr val="1155CC"/>
                </a:solidFill>
                <a:highlight>
                  <a:srgbClr val="FFFFFF"/>
                </a:highlight>
                <a:latin typeface="Times New Roman"/>
                <a:ea typeface="Times New Roman"/>
                <a:cs typeface="Times New Roman"/>
                <a:sym typeface="Times New Roman"/>
                <a:hlinkClick r:id="rId2">
                  <a:extLst>
                    <a:ext uri="{A12FA001-AC4F-418D-AE19-62706E023703}">
                      <ahyp:hlinkClr val="tx"/>
                    </a:ext>
                  </a:extLst>
                </a:hlinkClick>
              </a:rPr>
              <a:t>J.P. Morgan tracks their employees' activities</a:t>
            </a:r>
            <a:r>
              <a:rPr lang="en" sz="1200">
                <a:solidFill>
                  <a:srgbClr val="0E101A"/>
                </a:solidFill>
                <a:highlight>
                  <a:srgbClr val="FFFFFF"/>
                </a:highlight>
                <a:latin typeface="Times New Roman"/>
                <a:ea typeface="Times New Roman"/>
                <a:cs typeface="Times New Roman"/>
                <a:sym typeface="Times New Roman"/>
              </a:rPr>
              <a:t>, from making phone calls to composing emails, and </a:t>
            </a:r>
            <a:r>
              <a:rPr lang="en" sz="1200" u="sng">
                <a:solidFill>
                  <a:srgbClr val="1155CC"/>
                </a:solidFill>
                <a:highlight>
                  <a:srgbClr val="FFFFFF"/>
                </a:highlight>
                <a:latin typeface="Times New Roman"/>
                <a:ea typeface="Times New Roman"/>
                <a:cs typeface="Times New Roman"/>
                <a:sym typeface="Times New Roman"/>
                <a:hlinkClick r:id="rId3">
                  <a:extLst>
                    <a:ext uri="{A12FA001-AC4F-418D-AE19-62706E023703}">
                      <ahyp:hlinkClr val="tx"/>
                    </a:ext>
                  </a:extLst>
                </a:hlinkClick>
              </a:rPr>
              <a:t>UPS</a:t>
            </a:r>
            <a:r>
              <a:rPr lang="en" sz="1200">
                <a:solidFill>
                  <a:srgbClr val="0E101A"/>
                </a:solidFill>
                <a:highlight>
                  <a:srgbClr val="FFFFFF"/>
                </a:highlight>
                <a:latin typeface="Times New Roman"/>
                <a:ea typeface="Times New Roman"/>
                <a:cs typeface="Times New Roman"/>
                <a:sym typeface="Times New Roman"/>
              </a:rPr>
              <a:t> and </a:t>
            </a:r>
            <a:r>
              <a:rPr lang="en" sz="1200" u="sng">
                <a:solidFill>
                  <a:srgbClr val="1155CC"/>
                </a:solidFill>
                <a:highlight>
                  <a:srgbClr val="FFFFFF"/>
                </a:highlight>
                <a:latin typeface="Times New Roman"/>
                <a:ea typeface="Times New Roman"/>
                <a:cs typeface="Times New Roman"/>
                <a:sym typeface="Times New Roman"/>
                <a:hlinkClick r:id="rId4">
                  <a:extLst>
                    <a:ext uri="{A12FA001-AC4F-418D-AE19-62706E023703}">
                      <ahyp:hlinkClr val="tx"/>
                    </a:ext>
                  </a:extLst>
                </a:hlinkClick>
              </a:rPr>
              <a:t>Amazon</a:t>
            </a:r>
            <a:r>
              <a:rPr lang="en" sz="1200">
                <a:solidFill>
                  <a:srgbClr val="0E101A"/>
                </a:solidFill>
                <a:highlight>
                  <a:srgbClr val="FFFFFF"/>
                </a:highlight>
                <a:latin typeface="Times New Roman"/>
                <a:ea typeface="Times New Roman"/>
                <a:cs typeface="Times New Roman"/>
                <a:sym typeface="Times New Roman"/>
              </a:rPr>
              <a:t> track their employees at all times. This tracking may include may include taking photographs of workers’ faces and screens and measuring idle time, clicks, and keystrokes, and has been used to determine hours worked for employee compensation.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5a3ca6b34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5a3ca6b34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5a3ca6b34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5a3ca6b34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5bdeb35f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5bdeb35f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5bdeb35f8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5bdeb35f8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5500"/>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Weekly Ethicacy: Electronic Surveillance in the Workplace</a:t>
            </a:r>
            <a:endParaRPr/>
          </a:p>
        </p:txBody>
      </p:sp>
      <p:sp>
        <p:nvSpPr>
          <p:cNvPr id="55" name="Google Shape;55;p13"/>
          <p:cNvSpPr txBox="1"/>
          <p:nvPr>
            <p:ph idx="1" type="subTitle"/>
          </p:nvPr>
        </p:nvSpPr>
        <p:spPr>
          <a:xfrm>
            <a:off x="311700" y="2072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Marieke Thomas and Jessica Novillo Argudo</a:t>
            </a:r>
            <a:endParaRPr/>
          </a:p>
        </p:txBody>
      </p:sp>
      <p:pic>
        <p:nvPicPr>
          <p:cNvPr id="56" name="Google Shape;56;p13"/>
          <p:cNvPicPr preferRelativeResize="0"/>
          <p:nvPr/>
        </p:nvPicPr>
        <p:blipFill>
          <a:blip r:embed="rId3">
            <a:alphaModFix/>
          </a:blip>
          <a:stretch>
            <a:fillRect/>
          </a:stretch>
        </p:blipFill>
        <p:spPr>
          <a:xfrm>
            <a:off x="1888413" y="2447913"/>
            <a:ext cx="5857875" cy="2695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6476150" y="445025"/>
            <a:ext cx="2356200" cy="440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electronic surveillance in the workplace?</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3" name="Google Shape;63;p14"/>
          <p:cNvPicPr preferRelativeResize="0"/>
          <p:nvPr/>
        </p:nvPicPr>
        <p:blipFill>
          <a:blip r:embed="rId3">
            <a:alphaModFix/>
          </a:blip>
          <a:stretch>
            <a:fillRect/>
          </a:stretch>
        </p:blipFill>
        <p:spPr>
          <a:xfrm>
            <a:off x="8" y="0"/>
            <a:ext cx="6476142"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0" name="Google Shape;70;p15"/>
          <p:cNvPicPr preferRelativeResize="0"/>
          <p:nvPr/>
        </p:nvPicPr>
        <p:blipFill>
          <a:blip r:embed="rId3">
            <a:alphaModFix/>
          </a:blip>
          <a:stretch>
            <a:fillRect/>
          </a:stretch>
        </p:blipFill>
        <p:spPr>
          <a:xfrm>
            <a:off x="571500" y="185738"/>
            <a:ext cx="8001000" cy="4772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Pros</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en" sz="2500"/>
              <a:t>Saves money</a:t>
            </a:r>
            <a:endParaRPr sz="2500"/>
          </a:p>
          <a:p>
            <a:pPr indent="-387350" lvl="0" marL="457200" rtl="0" algn="l">
              <a:spcBef>
                <a:spcPts val="0"/>
              </a:spcBef>
              <a:spcAft>
                <a:spcPts val="0"/>
              </a:spcAft>
              <a:buSzPts val="2500"/>
              <a:buChar char="●"/>
            </a:pPr>
            <a:r>
              <a:rPr lang="en" sz="2500"/>
              <a:t>WFH</a:t>
            </a:r>
            <a:endParaRPr sz="2500"/>
          </a:p>
          <a:p>
            <a:pPr indent="-387350" lvl="0" marL="457200" rtl="0" algn="l">
              <a:spcBef>
                <a:spcPts val="0"/>
              </a:spcBef>
              <a:spcAft>
                <a:spcPts val="0"/>
              </a:spcAft>
              <a:buSzPts val="2500"/>
              <a:buChar char="●"/>
            </a:pPr>
            <a:r>
              <a:rPr lang="en" sz="2500"/>
              <a:t>More objective</a:t>
            </a:r>
            <a:endParaRPr sz="2500"/>
          </a:p>
          <a:p>
            <a:pPr indent="-387350" lvl="0" marL="457200" rtl="0" algn="l">
              <a:spcBef>
                <a:spcPts val="0"/>
              </a:spcBef>
              <a:spcAft>
                <a:spcPts val="0"/>
              </a:spcAft>
              <a:buSzPts val="2500"/>
              <a:buChar char="●"/>
            </a:pPr>
            <a:r>
              <a:rPr lang="en" sz="2500"/>
              <a:t>Ensures team members </a:t>
            </a:r>
            <a:r>
              <a:rPr lang="en" sz="2500"/>
              <a:t>contribute their fair share</a:t>
            </a:r>
            <a:endParaRPr sz="2500"/>
          </a:p>
          <a:p>
            <a:pPr indent="-387350" lvl="0" marL="457200" rtl="0" algn="l">
              <a:spcBef>
                <a:spcPts val="0"/>
              </a:spcBef>
              <a:spcAft>
                <a:spcPts val="0"/>
              </a:spcAft>
              <a:buSzPts val="2500"/>
              <a:buChar char="●"/>
            </a:pPr>
            <a:r>
              <a:rPr lang="en" sz="2500"/>
              <a:t>Solidarity</a:t>
            </a:r>
            <a:endParaRPr sz="2500"/>
          </a:p>
          <a:p>
            <a:pPr indent="-387350" lvl="0" marL="457200" rtl="0" algn="l">
              <a:spcBef>
                <a:spcPts val="0"/>
              </a:spcBef>
              <a:spcAft>
                <a:spcPts val="0"/>
              </a:spcAft>
              <a:buSzPts val="2500"/>
              <a:buChar char="●"/>
            </a:pPr>
            <a:r>
              <a:rPr lang="en" sz="2500"/>
              <a:t>Can be implemented without logging keystrokes</a:t>
            </a:r>
            <a:endParaRPr sz="2500"/>
          </a:p>
        </p:txBody>
      </p:sp>
      <p:pic>
        <p:nvPicPr>
          <p:cNvPr id="77" name="Google Shape;77;p16"/>
          <p:cNvPicPr preferRelativeResize="0"/>
          <p:nvPr/>
        </p:nvPicPr>
        <p:blipFill rotWithShape="1">
          <a:blip r:embed="rId3">
            <a:alphaModFix/>
          </a:blip>
          <a:srcRect b="0" l="0" r="50000" t="0"/>
          <a:stretch/>
        </p:blipFill>
        <p:spPr>
          <a:xfrm>
            <a:off x="6330175" y="0"/>
            <a:ext cx="2509025" cy="2457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0" st="0"/>
                                            </p:txEl>
                                          </p:spTgt>
                                        </p:tgtEl>
                                        <p:attrNameLst>
                                          <p:attrName>style.visibility</p:attrName>
                                        </p:attrNameLst>
                                      </p:cBhvr>
                                      <p:to>
                                        <p:strVal val="visible"/>
                                      </p:to>
                                    </p:set>
                                    <p:animEffect filter="fade" transition="in">
                                      <p:cBhvr>
                                        <p:cTn dur="400"/>
                                        <p:tgtEl>
                                          <p:spTgt spid="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1" st="1"/>
                                            </p:txEl>
                                          </p:spTgt>
                                        </p:tgtEl>
                                        <p:attrNameLst>
                                          <p:attrName>style.visibility</p:attrName>
                                        </p:attrNameLst>
                                      </p:cBhvr>
                                      <p:to>
                                        <p:strVal val="visible"/>
                                      </p:to>
                                    </p:set>
                                    <p:animEffect filter="fade" transition="in">
                                      <p:cBhvr>
                                        <p:cTn dur="400"/>
                                        <p:tgtEl>
                                          <p:spTgt spid="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2" st="2"/>
                                            </p:txEl>
                                          </p:spTgt>
                                        </p:tgtEl>
                                        <p:attrNameLst>
                                          <p:attrName>style.visibility</p:attrName>
                                        </p:attrNameLst>
                                      </p:cBhvr>
                                      <p:to>
                                        <p:strVal val="visible"/>
                                      </p:to>
                                    </p:set>
                                    <p:animEffect filter="fade" transition="in">
                                      <p:cBhvr>
                                        <p:cTn dur="400"/>
                                        <p:tgtEl>
                                          <p:spTgt spid="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3" st="3"/>
                                            </p:txEl>
                                          </p:spTgt>
                                        </p:tgtEl>
                                        <p:attrNameLst>
                                          <p:attrName>style.visibility</p:attrName>
                                        </p:attrNameLst>
                                      </p:cBhvr>
                                      <p:to>
                                        <p:strVal val="visible"/>
                                      </p:to>
                                    </p:set>
                                    <p:animEffect filter="fade" transition="in">
                                      <p:cBhvr>
                                        <p:cTn dur="400"/>
                                        <p:tgtEl>
                                          <p:spTgt spid="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4" st="4"/>
                                            </p:txEl>
                                          </p:spTgt>
                                        </p:tgtEl>
                                        <p:attrNameLst>
                                          <p:attrName>style.visibility</p:attrName>
                                        </p:attrNameLst>
                                      </p:cBhvr>
                                      <p:to>
                                        <p:strVal val="visible"/>
                                      </p:to>
                                    </p:set>
                                    <p:animEffect filter="fade" transition="in">
                                      <p:cBhvr>
                                        <p:cTn dur="400"/>
                                        <p:tgtEl>
                                          <p:spTgt spid="7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5" st="5"/>
                                            </p:txEl>
                                          </p:spTgt>
                                        </p:tgtEl>
                                        <p:attrNameLst>
                                          <p:attrName>style.visibility</p:attrName>
                                        </p:attrNameLst>
                                      </p:cBhvr>
                                      <p:to>
                                        <p:strVal val="visible"/>
                                      </p:to>
                                    </p:set>
                                    <p:animEffect filter="fade" transition="in">
                                      <p:cBhvr>
                                        <p:cTn dur="400"/>
                                        <p:tgtEl>
                                          <p:spTgt spid="7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idx="1" type="body"/>
          </p:nvPr>
        </p:nvSpPr>
        <p:spPr>
          <a:xfrm>
            <a:off x="6900" y="843550"/>
            <a:ext cx="7459200" cy="4011600"/>
          </a:xfrm>
          <a:prstGeom prst="rect">
            <a:avLst/>
          </a:prstGeom>
        </p:spPr>
        <p:txBody>
          <a:bodyPr anchorCtr="0" anchor="t" bIns="91425" lIns="91425" spcFirstLastPara="1" rIns="91425" wrap="square" tIns="91425">
            <a:normAutofit fontScale="77500" lnSpcReduction="10000"/>
          </a:bodyPr>
          <a:lstStyle/>
          <a:p>
            <a:pPr indent="-287655" lvl="0" marL="457200" rtl="0" algn="l">
              <a:spcBef>
                <a:spcPts val="0"/>
              </a:spcBef>
              <a:spcAft>
                <a:spcPts val="0"/>
              </a:spcAft>
              <a:buClr>
                <a:srgbClr val="0E101A"/>
              </a:buClr>
              <a:buSzPct val="48000"/>
              <a:buFont typeface="Times New Roman"/>
              <a:buChar char="●"/>
            </a:pPr>
            <a:r>
              <a:rPr lang="en" sz="2500"/>
              <a:t>Employee's privacy is violated</a:t>
            </a:r>
            <a:endParaRPr sz="2500"/>
          </a:p>
          <a:p>
            <a:pPr indent="-287655" lvl="1" marL="914400" rtl="0" algn="l">
              <a:spcBef>
                <a:spcPts val="0"/>
              </a:spcBef>
              <a:spcAft>
                <a:spcPts val="0"/>
              </a:spcAft>
              <a:buSzPct val="48000"/>
              <a:buFont typeface="Times New Roman"/>
              <a:buChar char="○"/>
            </a:pPr>
            <a:r>
              <a:rPr lang="en" sz="2500"/>
              <a:t>Keylogger programs track sensitive information</a:t>
            </a:r>
            <a:endParaRPr sz="2500"/>
          </a:p>
          <a:p>
            <a:pPr indent="-287655" lvl="1" marL="914400" rtl="0" algn="l">
              <a:spcBef>
                <a:spcPts val="0"/>
              </a:spcBef>
              <a:spcAft>
                <a:spcPts val="0"/>
              </a:spcAft>
              <a:buSzPct val="48000"/>
              <a:buFont typeface="Times New Roman"/>
              <a:buChar char="○"/>
            </a:pPr>
            <a:r>
              <a:rPr lang="en" sz="2500"/>
              <a:t>Record private conversations</a:t>
            </a:r>
            <a:endParaRPr sz="2500"/>
          </a:p>
          <a:p>
            <a:pPr indent="-287655" lvl="1" marL="914400" rtl="0" algn="l">
              <a:spcBef>
                <a:spcPts val="0"/>
              </a:spcBef>
              <a:spcAft>
                <a:spcPts val="0"/>
              </a:spcAft>
              <a:buSzPct val="48000"/>
              <a:buFont typeface="Times New Roman"/>
              <a:buChar char="○"/>
            </a:pPr>
            <a:r>
              <a:rPr lang="en" sz="2500"/>
              <a:t>Collect health data</a:t>
            </a:r>
            <a:endParaRPr sz="2500"/>
          </a:p>
          <a:p>
            <a:pPr indent="-287655" lvl="0" marL="457200" rtl="0" algn="l">
              <a:spcBef>
                <a:spcPts val="0"/>
              </a:spcBef>
              <a:spcAft>
                <a:spcPts val="0"/>
              </a:spcAft>
              <a:buClr>
                <a:srgbClr val="0E101A"/>
              </a:buClr>
              <a:buSzPct val="48000"/>
              <a:buFont typeface="Times New Roman"/>
              <a:buChar char="●"/>
            </a:pPr>
            <a:r>
              <a:rPr lang="en" sz="2500"/>
              <a:t>Employees are paid based on their "active work."</a:t>
            </a:r>
            <a:endParaRPr sz="2500"/>
          </a:p>
          <a:p>
            <a:pPr indent="-287655" lvl="0" marL="457200" rtl="0" algn="l">
              <a:spcBef>
                <a:spcPts val="0"/>
              </a:spcBef>
              <a:spcAft>
                <a:spcPts val="0"/>
              </a:spcAft>
              <a:buClr>
                <a:srgbClr val="0E101A"/>
              </a:buClr>
              <a:buSzPct val="48000"/>
              <a:buFont typeface="Times New Roman"/>
              <a:buChar char="●"/>
            </a:pPr>
            <a:r>
              <a:rPr lang="en" sz="2500"/>
              <a:t>Prolonged "idle time" = penalties (lost pay to lost jobs)</a:t>
            </a:r>
            <a:endParaRPr sz="2500"/>
          </a:p>
          <a:p>
            <a:pPr indent="-287655" lvl="0" marL="457200" rtl="0" algn="l">
              <a:spcBef>
                <a:spcPts val="0"/>
              </a:spcBef>
              <a:spcAft>
                <a:spcPts val="0"/>
              </a:spcAft>
              <a:buClr>
                <a:srgbClr val="0E101A"/>
              </a:buClr>
              <a:buSzPct val="48000"/>
              <a:buFont typeface="Times New Roman"/>
              <a:buChar char="●"/>
            </a:pPr>
            <a:r>
              <a:rPr lang="en" sz="2500"/>
              <a:t>Generates a false idea about employees' work performance</a:t>
            </a:r>
            <a:endParaRPr sz="2500"/>
          </a:p>
          <a:p>
            <a:pPr indent="-287655" lvl="0" marL="457200" rtl="0" algn="l">
              <a:spcBef>
                <a:spcPts val="0"/>
              </a:spcBef>
              <a:spcAft>
                <a:spcPts val="0"/>
              </a:spcAft>
              <a:buClr>
                <a:srgbClr val="0E101A"/>
              </a:buClr>
              <a:buSzPct val="48000"/>
              <a:buFont typeface="Times New Roman"/>
              <a:buChar char="●"/>
            </a:pPr>
            <a:r>
              <a:rPr lang="en" sz="2500"/>
              <a:t>Electronic trackers cannot judge humans’ work</a:t>
            </a:r>
            <a:endParaRPr sz="2500"/>
          </a:p>
          <a:p>
            <a:pPr indent="-287655" lvl="0" marL="457200" rtl="0" algn="l">
              <a:spcBef>
                <a:spcPts val="0"/>
              </a:spcBef>
              <a:spcAft>
                <a:spcPts val="0"/>
              </a:spcAft>
              <a:buClr>
                <a:srgbClr val="0E101A"/>
              </a:buClr>
              <a:buSzPct val="48000"/>
              <a:buFont typeface="Times New Roman"/>
              <a:buChar char="●"/>
            </a:pPr>
            <a:r>
              <a:rPr lang="en" sz="2500"/>
              <a:t>Employees could cheat (mouse jiggler)</a:t>
            </a:r>
            <a:endParaRPr sz="2500"/>
          </a:p>
          <a:p>
            <a:pPr indent="-287655" lvl="0" marL="457200" rtl="0" algn="l">
              <a:spcBef>
                <a:spcPts val="0"/>
              </a:spcBef>
              <a:spcAft>
                <a:spcPts val="0"/>
              </a:spcAft>
              <a:buClr>
                <a:srgbClr val="0E101A"/>
              </a:buClr>
              <a:buSzPct val="48000"/>
              <a:buFont typeface="Times New Roman"/>
              <a:buChar char="●"/>
            </a:pPr>
            <a:r>
              <a:rPr lang="en" sz="2500"/>
              <a:t>Decreases productivity</a:t>
            </a:r>
            <a:endParaRPr sz="2500"/>
          </a:p>
          <a:p>
            <a:pPr indent="0" lvl="0" marL="457200" rtl="0" algn="l">
              <a:spcBef>
                <a:spcPts val="0"/>
              </a:spcBef>
              <a:spcAft>
                <a:spcPts val="0"/>
              </a:spcAft>
              <a:buNone/>
            </a:pPr>
            <a:r>
              <a:rPr lang="en" sz="2500"/>
              <a:t>Employees feel pressure = poor work performance</a:t>
            </a:r>
            <a:endParaRPr sz="2500"/>
          </a:p>
          <a:p>
            <a:pPr indent="0" lvl="0" marL="457200" rtl="0" algn="l">
              <a:spcBef>
                <a:spcPts val="0"/>
              </a:spcBef>
              <a:spcAft>
                <a:spcPts val="0"/>
              </a:spcAft>
              <a:buNone/>
            </a:pPr>
            <a:r>
              <a:t/>
            </a:r>
            <a:endParaRPr/>
          </a:p>
        </p:txBody>
      </p:sp>
      <p:pic>
        <p:nvPicPr>
          <p:cNvPr id="83" name="Google Shape;83;p17"/>
          <p:cNvPicPr preferRelativeResize="0"/>
          <p:nvPr/>
        </p:nvPicPr>
        <p:blipFill rotWithShape="1">
          <a:blip r:embed="rId3">
            <a:alphaModFix/>
          </a:blip>
          <a:srcRect b="-9146" l="-6480" r="6480" t="0"/>
          <a:stretch/>
        </p:blipFill>
        <p:spPr>
          <a:xfrm>
            <a:off x="6610663" y="183438"/>
            <a:ext cx="2352675" cy="2238375"/>
          </a:xfrm>
          <a:prstGeom prst="rect">
            <a:avLst/>
          </a:prstGeom>
          <a:noFill/>
          <a:ln>
            <a:noFill/>
          </a:ln>
        </p:spPr>
      </p:pic>
      <p:sp>
        <p:nvSpPr>
          <p:cNvPr id="84" name="Google Shape;84;p17"/>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8"/>
          <p:cNvPicPr preferRelativeResize="0"/>
          <p:nvPr/>
        </p:nvPicPr>
        <p:blipFill>
          <a:blip r:embed="rId3">
            <a:alphaModFix/>
          </a:blip>
          <a:stretch>
            <a:fillRect/>
          </a:stretch>
        </p:blipFill>
        <p:spPr>
          <a:xfrm>
            <a:off x="3135650" y="269700"/>
            <a:ext cx="3610725" cy="2605775"/>
          </a:xfrm>
          <a:prstGeom prst="rect">
            <a:avLst/>
          </a:prstGeom>
          <a:noFill/>
          <a:ln>
            <a:noFill/>
          </a:ln>
        </p:spPr>
      </p:pic>
      <p:sp>
        <p:nvSpPr>
          <p:cNvPr id="90" name="Google Shape;90;p18"/>
          <p:cNvSpPr/>
          <p:nvPr/>
        </p:nvSpPr>
        <p:spPr>
          <a:xfrm>
            <a:off x="6670175" y="1780375"/>
            <a:ext cx="2412600" cy="1356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900">
                <a:solidFill>
                  <a:srgbClr val="0E101A"/>
                </a:solidFill>
                <a:latin typeface="Times New Roman"/>
                <a:ea typeface="Times New Roman"/>
                <a:cs typeface="Times New Roman"/>
                <a:sym typeface="Times New Roman"/>
              </a:rPr>
              <a:t>We are humans not robots</a:t>
            </a:r>
            <a:endParaRPr/>
          </a:p>
        </p:txBody>
      </p:sp>
      <p:sp>
        <p:nvSpPr>
          <p:cNvPr id="91" name="Google Shape;91;p18"/>
          <p:cNvSpPr/>
          <p:nvPr/>
        </p:nvSpPr>
        <p:spPr>
          <a:xfrm>
            <a:off x="206525" y="1571575"/>
            <a:ext cx="3040200" cy="1356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900">
                <a:solidFill>
                  <a:srgbClr val="0E101A"/>
                </a:solidFill>
                <a:latin typeface="Times New Roman"/>
                <a:ea typeface="Times New Roman"/>
                <a:cs typeface="Times New Roman"/>
                <a:sym typeface="Times New Roman"/>
              </a:rPr>
              <a:t>Employers should trust their employees</a:t>
            </a:r>
            <a:endParaRPr/>
          </a:p>
        </p:txBody>
      </p:sp>
      <p:sp>
        <p:nvSpPr>
          <p:cNvPr id="92" name="Google Shape;92;p18"/>
          <p:cNvSpPr/>
          <p:nvPr/>
        </p:nvSpPr>
        <p:spPr>
          <a:xfrm>
            <a:off x="2706100" y="3000925"/>
            <a:ext cx="4023300" cy="1946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900">
                <a:solidFill>
                  <a:srgbClr val="0E101A"/>
                </a:solidFill>
                <a:latin typeface="Times New Roman"/>
                <a:ea typeface="Times New Roman"/>
                <a:cs typeface="Times New Roman"/>
                <a:sym typeface="Times New Roman"/>
              </a:rPr>
              <a:t>Pause from work is needed to clear minds and make work more efficient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