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c327eaa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c327eaa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d6304d41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d6304d41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d6304d41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d6304d41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d6304d41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d6304d41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d6304d41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d6304d41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c327eaa9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c327eaa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d6304d41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d6304d41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d6304d41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d6304d41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327eaa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c327eaa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c327eaa9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c327eaa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pythontutor.com/java.html#mode=edit"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500"/>
              <a:t>For loops</a:t>
            </a:r>
            <a:endParaRPr sz="55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 to 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5286375" y="4743300"/>
            <a:ext cx="382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3"/>
              </a:rPr>
              <a:t>https://pythontutor.com/java.html#mode=edit</a:t>
            </a:r>
            <a:r>
              <a:rPr lang="en">
                <a:latin typeface="Average"/>
                <a:ea typeface="Average"/>
                <a:cs typeface="Average"/>
                <a:sym typeface="Average"/>
              </a:rPr>
              <a:t> </a:t>
            </a:r>
            <a:endParaRPr>
              <a:latin typeface="Average"/>
              <a:ea typeface="Average"/>
              <a:cs typeface="Average"/>
              <a:sym typeface="Average"/>
            </a:endParaRPr>
          </a:p>
        </p:txBody>
      </p:sp>
      <p:pic>
        <p:nvPicPr>
          <p:cNvPr id="127" name="Google Shape;127;p22"/>
          <p:cNvPicPr preferRelativeResize="0"/>
          <p:nvPr/>
        </p:nvPicPr>
        <p:blipFill>
          <a:blip r:embed="rId4">
            <a:alphaModFix/>
          </a:blip>
          <a:stretch>
            <a:fillRect/>
          </a:stretch>
        </p:blipFill>
        <p:spPr>
          <a:xfrm>
            <a:off x="738400" y="723350"/>
            <a:ext cx="7667199" cy="4108726"/>
          </a:xfrm>
          <a:prstGeom prst="rect">
            <a:avLst/>
          </a:prstGeom>
          <a:noFill/>
          <a:ln>
            <a:noFill/>
          </a:ln>
        </p:spPr>
      </p:pic>
      <p:sp>
        <p:nvSpPr>
          <p:cNvPr id="128" name="Google Shape;128;p22"/>
          <p:cNvSpPr txBox="1"/>
          <p:nvPr/>
        </p:nvSpPr>
        <p:spPr>
          <a:xfrm>
            <a:off x="1089900" y="202950"/>
            <a:ext cx="45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A cool resource that shows a visualization of code online!</a:t>
            </a:r>
            <a:endParaRPr>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 Programming</a:t>
            </a:r>
            <a:endParaRPr/>
          </a:p>
        </p:txBody>
      </p:sp>
      <p:sp>
        <p:nvSpPr>
          <p:cNvPr id="134" name="Google Shape;134;p23"/>
          <p:cNvSpPr txBox="1"/>
          <p:nvPr>
            <p:ph idx="4294967295" type="body"/>
          </p:nvPr>
        </p:nvSpPr>
        <p:spPr>
          <a:xfrm>
            <a:off x="299550" y="988125"/>
            <a:ext cx="8544900" cy="398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en"/>
            </a:br>
            <a:r>
              <a:rPr lang="en"/>
              <a:t>Work with the person sitting next to you! </a:t>
            </a:r>
            <a:br>
              <a:rPr lang="en"/>
            </a:br>
            <a:r>
              <a:rPr lang="en"/>
              <a:t>One person will be the navigator and the other will be the driver.</a:t>
            </a:r>
            <a:br>
              <a:rPr lang="en"/>
            </a:br>
            <a:br>
              <a:rPr lang="en"/>
            </a:br>
            <a:r>
              <a:rPr lang="en"/>
              <a:t>When you finish writing the code for the first part, switch!</a:t>
            </a:r>
            <a:br>
              <a:rPr lang="en"/>
            </a:br>
            <a:r>
              <a:rPr lang="en"/>
              <a:t>You can comment out question 1 and then uncomment the starter code for question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62600" y="66225"/>
            <a:ext cx="8874900" cy="11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t>Aim: What is a for loop, and how can we use it in computer programming?  </a:t>
            </a:r>
            <a:endParaRPr sz="3400"/>
          </a:p>
        </p:txBody>
      </p:sp>
      <p:sp>
        <p:nvSpPr>
          <p:cNvPr id="66" name="Google Shape;66;p14"/>
          <p:cNvSpPr txBox="1"/>
          <p:nvPr>
            <p:ph idx="1" type="body"/>
          </p:nvPr>
        </p:nvSpPr>
        <p:spPr>
          <a:xfrm>
            <a:off x="239525" y="1597925"/>
            <a:ext cx="8633700" cy="34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Now: </a:t>
            </a:r>
            <a:endParaRPr/>
          </a:p>
          <a:p>
            <a:pPr indent="0" lvl="0" marL="0" rtl="0" algn="l">
              <a:spcBef>
                <a:spcPts val="1200"/>
              </a:spcBef>
              <a:spcAft>
                <a:spcPts val="1200"/>
              </a:spcAft>
              <a:buNone/>
            </a:pPr>
            <a:r>
              <a:rPr lang="en"/>
              <a:t>	</a:t>
            </a:r>
            <a:r>
              <a:rPr lang="en" sz="1700"/>
              <a:t>Mecha Mr. Zeng makes peanut butter &amp; jelly sandwiches for Mr. Zeng during his free periods. Mr. Zeng wants to improve the mecha’s peanut butter spreading efficiency, but first he needs to measure how long it takes for the mecha to spread the peanut butter.</a:t>
            </a:r>
            <a:br>
              <a:rPr lang="en"/>
            </a:br>
            <a:br>
              <a:rPr lang="en"/>
            </a:br>
            <a:r>
              <a:rPr lang="en"/>
              <a:t>	</a:t>
            </a:r>
            <a:r>
              <a:rPr lang="en" sz="2200"/>
              <a:t>In pseudo-code, write a while loop that will help keep track of the number of times mecha Mr. Zeng spreads peanut butter with it’s knife, until the side of a piece of bread is fully covered in peanut butter.</a:t>
            </a:r>
            <a:endParaRPr sz="2200"/>
          </a:p>
        </p:txBody>
      </p:sp>
      <p:pic>
        <p:nvPicPr>
          <p:cNvPr descr="Premium Vector | Black robot chef in hat holding serving cloche modern  robotic character cooking in kitchen artificial intelligence technology" id="67" name="Google Shape;67;p14"/>
          <p:cNvPicPr preferRelativeResize="0"/>
          <p:nvPr/>
        </p:nvPicPr>
        <p:blipFill>
          <a:blip r:embed="rId3">
            <a:alphaModFix/>
          </a:blip>
          <a:stretch>
            <a:fillRect/>
          </a:stretch>
        </p:blipFill>
        <p:spPr>
          <a:xfrm>
            <a:off x="7383750" y="694250"/>
            <a:ext cx="1344228" cy="1409700"/>
          </a:xfrm>
          <a:prstGeom prst="rect">
            <a:avLst/>
          </a:prstGeom>
          <a:noFill/>
          <a:ln>
            <a:noFill/>
          </a:ln>
        </p:spPr>
      </p:pic>
      <p:pic>
        <p:nvPicPr>
          <p:cNvPr id="68" name="Google Shape;68;p14"/>
          <p:cNvPicPr preferRelativeResize="0"/>
          <p:nvPr/>
        </p:nvPicPr>
        <p:blipFill>
          <a:blip r:embed="rId4">
            <a:alphaModFix/>
          </a:blip>
          <a:stretch>
            <a:fillRect/>
          </a:stretch>
        </p:blipFill>
        <p:spPr>
          <a:xfrm>
            <a:off x="5766950" y="1018936"/>
            <a:ext cx="1344226" cy="760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2571750"/>
            <a:ext cx="8520600" cy="240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We use a while loop to make sure mecha Mr. Zeng finishes the job of spreading the peanut butter. </a:t>
            </a:r>
            <a:br>
              <a:rPr lang="en"/>
            </a:br>
            <a:br>
              <a:rPr lang="en"/>
            </a:br>
            <a:r>
              <a:rPr lang="en"/>
              <a:t>	By creating an iterator “numberOfSpreads”, we can count every single time mecha Mr. Zeng performs the action “spread peanut butter with knife”.</a:t>
            </a:r>
            <a:br>
              <a:rPr lang="en"/>
            </a:br>
            <a:br>
              <a:rPr lang="en"/>
            </a:br>
            <a:r>
              <a:rPr lang="en"/>
              <a:t>	Now Mr. Zeng can work on improving mecha Mr. Zeng!</a:t>
            </a:r>
            <a:endParaRPr/>
          </a:p>
        </p:txBody>
      </p:sp>
      <p:sp>
        <p:nvSpPr>
          <p:cNvPr id="74" name="Google Shape;74;p15"/>
          <p:cNvSpPr txBox="1"/>
          <p:nvPr/>
        </p:nvSpPr>
        <p:spPr>
          <a:xfrm>
            <a:off x="2115775" y="418150"/>
            <a:ext cx="5303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      int numberOfSpreads = 0; </a:t>
            </a:r>
            <a:br>
              <a:rPr lang="en" sz="1800">
                <a:solidFill>
                  <a:schemeClr val="accent3"/>
                </a:solidFill>
                <a:latin typeface="Average"/>
                <a:ea typeface="Average"/>
                <a:cs typeface="Average"/>
                <a:sym typeface="Average"/>
              </a:rPr>
            </a:b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while (bread != fully spread)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spread peanut butter with knife;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numberOfSpreads += 1;</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75" name="Google Shape;75;p15"/>
          <p:cNvPicPr preferRelativeResize="0"/>
          <p:nvPr/>
        </p:nvPicPr>
        <p:blipFill>
          <a:blip r:embed="rId3">
            <a:alphaModFix/>
          </a:blip>
          <a:stretch>
            <a:fillRect/>
          </a:stretch>
        </p:blipFill>
        <p:spPr>
          <a:xfrm>
            <a:off x="6222775" y="268050"/>
            <a:ext cx="2759000" cy="184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For Loops</a:t>
            </a:r>
            <a:endParaRPr/>
          </a:p>
        </p:txBody>
      </p:sp>
      <p:sp>
        <p:nvSpPr>
          <p:cNvPr id="81" name="Google Shape;81;p16"/>
          <p:cNvSpPr txBox="1"/>
          <p:nvPr>
            <p:ph idx="1" type="body"/>
          </p:nvPr>
        </p:nvSpPr>
        <p:spPr>
          <a:xfrm>
            <a:off x="187400" y="1134725"/>
            <a:ext cx="8832300" cy="382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2000"/>
              <a:t>For loops are a loop, just like while loops. </a:t>
            </a:r>
            <a:br>
              <a:rPr lang="en"/>
            </a:br>
            <a:br>
              <a:rPr lang="en"/>
            </a:br>
            <a:endParaRPr/>
          </a:p>
          <a:p>
            <a:pPr indent="-342900" lvl="0" marL="457200" rtl="0" algn="l">
              <a:lnSpc>
                <a:spcPct val="150000"/>
              </a:lnSpc>
              <a:spcBef>
                <a:spcPts val="0"/>
              </a:spcBef>
              <a:spcAft>
                <a:spcPts val="0"/>
              </a:spcAft>
              <a:buSzPts val="1800"/>
              <a:buChar char="-"/>
            </a:pPr>
            <a:r>
              <a:rPr lang="en"/>
              <a:t>Any loop </a:t>
            </a:r>
            <a:r>
              <a:rPr lang="en"/>
              <a:t>that you write using a while loop can be written using a for loop, and vice versa. Functionally, they are the same: execute code as long as a condition is true.</a:t>
            </a:r>
            <a:br>
              <a:rPr lang="en"/>
            </a:br>
            <a:endParaRPr/>
          </a:p>
          <a:p>
            <a:pPr indent="-342900" lvl="0" marL="457200" rtl="0" algn="l">
              <a:lnSpc>
                <a:spcPct val="150000"/>
              </a:lnSpc>
              <a:spcBef>
                <a:spcPts val="0"/>
              </a:spcBef>
              <a:spcAft>
                <a:spcPts val="0"/>
              </a:spcAft>
              <a:buSzPts val="1800"/>
              <a:buChar char="-"/>
            </a:pPr>
            <a:r>
              <a:rPr lang="en"/>
              <a:t>You can view for loops as a more concise way to write while loops with iterators.</a:t>
            </a:r>
            <a:br>
              <a:rPr lang="en"/>
            </a:br>
            <a:r>
              <a:rPr lang="en"/>
              <a:t>The three components of a for loop are the initializer of an iterator, the condition and the increment/decrement of the iterator. </a:t>
            </a:r>
            <a:endParaRPr/>
          </a:p>
        </p:txBody>
      </p:sp>
      <p:pic>
        <p:nvPicPr>
          <p:cNvPr id="82" name="Google Shape;82;p16"/>
          <p:cNvPicPr preferRelativeResize="0"/>
          <p:nvPr/>
        </p:nvPicPr>
        <p:blipFill>
          <a:blip r:embed="rId3">
            <a:alphaModFix/>
          </a:blip>
          <a:stretch>
            <a:fillRect/>
          </a:stretch>
        </p:blipFill>
        <p:spPr>
          <a:xfrm>
            <a:off x="5949300" y="26925"/>
            <a:ext cx="2930350" cy="232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 - cont.</a:t>
            </a:r>
            <a:endParaRPr/>
          </a:p>
        </p:txBody>
      </p:sp>
      <p:sp>
        <p:nvSpPr>
          <p:cNvPr id="88" name="Google Shape;88;p17"/>
          <p:cNvSpPr txBox="1"/>
          <p:nvPr>
            <p:ph idx="1" type="body"/>
          </p:nvPr>
        </p:nvSpPr>
        <p:spPr>
          <a:xfrm>
            <a:off x="311700" y="3067675"/>
            <a:ext cx="8520600" cy="1941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As you can see, for loops are “cleaner” as put all the function of iteration in a single line of code.</a:t>
            </a:r>
            <a:endParaRPr/>
          </a:p>
          <a:p>
            <a:pPr indent="-342900" lvl="0" marL="457200" rtl="0" algn="l">
              <a:lnSpc>
                <a:spcPct val="150000"/>
              </a:lnSpc>
              <a:spcBef>
                <a:spcPts val="0"/>
              </a:spcBef>
              <a:spcAft>
                <a:spcPts val="0"/>
              </a:spcAft>
              <a:buSzPts val="1800"/>
              <a:buChar char="-"/>
            </a:pPr>
            <a:r>
              <a:rPr lang="en"/>
              <a:t>For loops are very, very commonly used to traverse through arrays in computer programming, but you’ll learn more about what an array is later.</a:t>
            </a:r>
            <a:endParaRPr/>
          </a:p>
        </p:txBody>
      </p:sp>
      <p:pic>
        <p:nvPicPr>
          <p:cNvPr id="89" name="Google Shape;89;p17"/>
          <p:cNvPicPr preferRelativeResize="0"/>
          <p:nvPr/>
        </p:nvPicPr>
        <p:blipFill>
          <a:blip r:embed="rId3">
            <a:alphaModFix/>
          </a:blip>
          <a:stretch>
            <a:fillRect/>
          </a:stretch>
        </p:blipFill>
        <p:spPr>
          <a:xfrm>
            <a:off x="3233700" y="110600"/>
            <a:ext cx="5828925" cy="2837225"/>
          </a:xfrm>
          <a:prstGeom prst="rect">
            <a:avLst/>
          </a:prstGeom>
          <a:noFill/>
          <a:ln>
            <a:noFill/>
          </a:ln>
        </p:spPr>
      </p:pic>
      <p:sp>
        <p:nvSpPr>
          <p:cNvPr id="90" name="Google Shape;90;p17"/>
          <p:cNvSpPr txBox="1"/>
          <p:nvPr/>
        </p:nvSpPr>
        <p:spPr>
          <a:xfrm>
            <a:off x="82850" y="1528750"/>
            <a:ext cx="29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Note: in this case, the loop control variable, “i”, stays INSIDE the loop!</a:t>
            </a:r>
            <a:endParaRPr i="1">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1490625" y="937225"/>
            <a:ext cx="6162753" cy="378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6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look at the for loop version of a while loop from last class…</a:t>
            </a:r>
            <a:endParaRPr/>
          </a:p>
        </p:txBody>
      </p:sp>
      <p:sp>
        <p:nvSpPr>
          <p:cNvPr id="101" name="Google Shape;101;p19"/>
          <p:cNvSpPr txBox="1"/>
          <p:nvPr>
            <p:ph idx="1" type="body"/>
          </p:nvPr>
        </p:nvSpPr>
        <p:spPr>
          <a:xfrm>
            <a:off x="357450" y="2221275"/>
            <a:ext cx="8429100" cy="1974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We know this program runs a line of code exactly 5 times, and we also already know what it’s going to output. A lot of the work is already done since we have the while loop, which even had an iterator!</a:t>
            </a:r>
            <a:br>
              <a:rPr lang="en"/>
            </a:br>
            <a:endParaRPr/>
          </a:p>
          <a:p>
            <a:pPr indent="457200" lvl="0" marL="0" rtl="0" algn="l">
              <a:spcBef>
                <a:spcPts val="1200"/>
              </a:spcBef>
              <a:spcAft>
                <a:spcPts val="1200"/>
              </a:spcAft>
              <a:buNone/>
            </a:pPr>
            <a:r>
              <a:rPr lang="en"/>
              <a:t>Take a minute to write out the for loop version of this program.</a:t>
            </a:r>
            <a:endParaRPr/>
          </a:p>
        </p:txBody>
      </p:sp>
      <p:sp>
        <p:nvSpPr>
          <p:cNvPr id="102" name="Google Shape;102;p19"/>
          <p:cNvSpPr txBox="1"/>
          <p:nvPr/>
        </p:nvSpPr>
        <p:spPr>
          <a:xfrm>
            <a:off x="3536400" y="633000"/>
            <a:ext cx="207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rPr>
              <a:t>int i = 1;</a:t>
            </a:r>
            <a:endParaRPr>
              <a:solidFill>
                <a:schemeClr val="accent3"/>
              </a:solidFill>
            </a:endParaRPr>
          </a:p>
          <a:p>
            <a:pPr indent="0" lvl="0" marL="0" rtl="0" algn="l">
              <a:spcBef>
                <a:spcPts val="0"/>
              </a:spcBef>
              <a:spcAft>
                <a:spcPts val="0"/>
              </a:spcAft>
              <a:buNone/>
            </a:pPr>
            <a:r>
              <a:rPr lang="en">
                <a:solidFill>
                  <a:schemeClr val="accent3"/>
                </a:solidFill>
              </a:rPr>
              <a:t>while (i &lt;= 5) {</a:t>
            </a:r>
            <a:endParaRPr>
              <a:solidFill>
                <a:schemeClr val="accent3"/>
              </a:solidFill>
            </a:endParaRPr>
          </a:p>
          <a:p>
            <a:pPr indent="0" lvl="0" marL="0" rtl="0" algn="l">
              <a:spcBef>
                <a:spcPts val="0"/>
              </a:spcBef>
              <a:spcAft>
                <a:spcPts val="0"/>
              </a:spcAft>
              <a:buNone/>
            </a:pPr>
            <a:r>
              <a:rPr lang="en">
                <a:solidFill>
                  <a:schemeClr val="accent3"/>
                </a:solidFill>
              </a:rPr>
              <a:t>    System.out.println(i);</a:t>
            </a:r>
            <a:endParaRPr>
              <a:solidFill>
                <a:schemeClr val="accent3"/>
              </a:solidFill>
            </a:endParaRPr>
          </a:p>
          <a:p>
            <a:pPr indent="0" lvl="0" marL="0" rtl="0" algn="l">
              <a:spcBef>
                <a:spcPts val="0"/>
              </a:spcBef>
              <a:spcAft>
                <a:spcPts val="0"/>
              </a:spcAft>
              <a:buNone/>
            </a:pPr>
            <a:r>
              <a:rPr lang="en">
                <a:solidFill>
                  <a:schemeClr val="accent3"/>
                </a:solidFill>
              </a:rPr>
              <a:t>    i++;       </a:t>
            </a:r>
            <a:endParaRPr>
              <a:solidFill>
                <a:schemeClr val="accent3"/>
              </a:solidFill>
            </a:endParaRPr>
          </a:p>
          <a:p>
            <a:pPr indent="0" lvl="0" marL="0" rtl="0" algn="l">
              <a:spcBef>
                <a:spcPts val="0"/>
              </a:spcBef>
              <a:spcAft>
                <a:spcPts val="0"/>
              </a:spcAft>
              <a:buNone/>
            </a:pPr>
            <a:r>
              <a:rPr lang="en">
                <a:solidFill>
                  <a:schemeClr val="accent3"/>
                </a:solidFill>
              </a:rPr>
              <a:t>}</a:t>
            </a:r>
            <a:endParaRPr>
              <a:solidFill>
                <a:schemeClr val="accent3"/>
              </a:solidFill>
            </a:endParaRPr>
          </a:p>
        </p:txBody>
      </p:sp>
      <p:sp>
        <p:nvSpPr>
          <p:cNvPr id="103" name="Google Shape;103;p19"/>
          <p:cNvSpPr txBox="1"/>
          <p:nvPr/>
        </p:nvSpPr>
        <p:spPr>
          <a:xfrm>
            <a:off x="6564875" y="633000"/>
            <a:ext cx="2221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program prints out:</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1</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2</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3</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4</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5</a:t>
            </a:r>
            <a:endParaRPr>
              <a:solidFill>
                <a:schemeClr val="accent3"/>
              </a:solidFill>
              <a:latin typeface="Average"/>
              <a:ea typeface="Average"/>
              <a:cs typeface="Average"/>
              <a:sym typeface="Average"/>
            </a:endParaRPr>
          </a:p>
        </p:txBody>
      </p:sp>
      <p:sp>
        <p:nvSpPr>
          <p:cNvPr id="104" name="Google Shape;104;p19"/>
          <p:cNvSpPr txBox="1"/>
          <p:nvPr/>
        </p:nvSpPr>
        <p:spPr>
          <a:xfrm>
            <a:off x="0" y="1416600"/>
            <a:ext cx="307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For loop template:</a:t>
            </a:r>
            <a:br>
              <a:rPr lang="en" sz="1000">
                <a:solidFill>
                  <a:schemeClr val="accent3"/>
                </a:solidFill>
                <a:latin typeface="Average"/>
                <a:ea typeface="Average"/>
                <a:cs typeface="Average"/>
                <a:sym typeface="Average"/>
              </a:rPr>
            </a:br>
            <a:br>
              <a:rPr lang="en" sz="1000">
                <a:solidFill>
                  <a:schemeClr val="accent3"/>
                </a:solidFill>
                <a:latin typeface="Average"/>
                <a:ea typeface="Average"/>
                <a:cs typeface="Average"/>
                <a:sym typeface="Average"/>
              </a:rPr>
            </a:br>
            <a:r>
              <a:rPr lang="en" sz="1000">
                <a:solidFill>
                  <a:schemeClr val="accent3"/>
                </a:solidFill>
                <a:latin typeface="Average"/>
                <a:ea typeface="Average"/>
                <a:cs typeface="Average"/>
                <a:sym typeface="Average"/>
              </a:rPr>
              <a:t>for (the initializer;  the condition ;  the update)</a:t>
            </a:r>
            <a:endParaRPr sz="1000">
              <a:solidFill>
                <a:schemeClr val="accent3"/>
              </a:solidFill>
              <a:latin typeface="Average"/>
              <a:ea typeface="Average"/>
              <a:cs typeface="Average"/>
              <a:sym typeface="Average"/>
            </a:endParaRPr>
          </a:p>
        </p:txBody>
      </p:sp>
      <p:sp>
        <p:nvSpPr>
          <p:cNvPr id="105" name="Google Shape;105;p19"/>
          <p:cNvSpPr txBox="1"/>
          <p:nvPr/>
        </p:nvSpPr>
        <p:spPr>
          <a:xfrm>
            <a:off x="1788325" y="4196175"/>
            <a:ext cx="3409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Answer:</a:t>
            </a:r>
            <a:endParaRPr sz="1600">
              <a:solidFill>
                <a:schemeClr val="accent3"/>
              </a:solidFill>
              <a:latin typeface="Average"/>
              <a:ea typeface="Average"/>
              <a:cs typeface="Average"/>
              <a:sym typeface="Average"/>
            </a:endParaRPr>
          </a:p>
        </p:txBody>
      </p:sp>
      <p:sp>
        <p:nvSpPr>
          <p:cNvPr id="106" name="Google Shape;106;p19"/>
          <p:cNvSpPr txBox="1"/>
          <p:nvPr/>
        </p:nvSpPr>
        <p:spPr>
          <a:xfrm>
            <a:off x="3339100" y="4211625"/>
            <a:ext cx="269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 for (int i = 1; i &lt;=5; i++){</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	System.out.println(i);</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	}</a:t>
            </a:r>
            <a:endParaRPr>
              <a:solidFill>
                <a:schemeClr val="accent3"/>
              </a:solidFill>
              <a:latin typeface="Average"/>
              <a:ea typeface="Average"/>
              <a:cs typeface="Average"/>
              <a:sym typeface="Average"/>
            </a:endParaRPr>
          </a:p>
        </p:txBody>
      </p:sp>
      <p:sp>
        <p:nvSpPr>
          <p:cNvPr id="107" name="Google Shape;107;p19"/>
          <p:cNvSpPr/>
          <p:nvPr/>
        </p:nvSpPr>
        <p:spPr>
          <a:xfrm>
            <a:off x="3826050" y="4148250"/>
            <a:ext cx="2409000" cy="8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500"/>
              <a:t>d</a:t>
            </a:r>
            <a:r>
              <a:rPr lang="en" sz="500"/>
              <a:t>rag me!</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 Diagrams</a:t>
            </a:r>
            <a:endParaRPr/>
          </a:p>
        </p:txBody>
      </p:sp>
      <p:sp>
        <p:nvSpPr>
          <p:cNvPr id="113" name="Google Shape;113;p20"/>
          <p:cNvSpPr txBox="1"/>
          <p:nvPr/>
        </p:nvSpPr>
        <p:spPr>
          <a:xfrm>
            <a:off x="2463075" y="783850"/>
            <a:ext cx="5303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      int number = 5; </a:t>
            </a:r>
            <a:br>
              <a:rPr lang="en">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        for (int i = 1; i &lt;= 10; i++)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            int result = number * i;</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            System.out.println(number + " x " + i + " = " + result);</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114" name="Google Shape;114;p20"/>
          <p:cNvSpPr txBox="1"/>
          <p:nvPr>
            <p:ph idx="4294967295" type="body"/>
          </p:nvPr>
        </p:nvSpPr>
        <p:spPr>
          <a:xfrm>
            <a:off x="299550" y="2440250"/>
            <a:ext cx="8544900" cy="25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Trace through this program on a piece of paper. Make sure to keep track of where the computer is during each step of the program, as well as keep track of what the value of i and result are during each step.</a:t>
            </a:r>
            <a:endParaRPr/>
          </a:p>
        </p:txBody>
      </p:sp>
      <p:sp>
        <p:nvSpPr>
          <p:cNvPr id="115" name="Google Shape;115;p20"/>
          <p:cNvSpPr txBox="1"/>
          <p:nvPr/>
        </p:nvSpPr>
        <p:spPr>
          <a:xfrm>
            <a:off x="5641525" y="4517825"/>
            <a:ext cx="27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Similar to this!</a:t>
            </a:r>
            <a:endParaRPr>
              <a:solidFill>
                <a:schemeClr val="accent3"/>
              </a:solidFill>
              <a:latin typeface="Average"/>
              <a:ea typeface="Average"/>
              <a:cs typeface="Average"/>
              <a:sym typeface="Average"/>
            </a:endParaRPr>
          </a:p>
        </p:txBody>
      </p:sp>
      <p:pic>
        <p:nvPicPr>
          <p:cNvPr id="116" name="Google Shape;116;p20"/>
          <p:cNvPicPr preferRelativeResize="0"/>
          <p:nvPr/>
        </p:nvPicPr>
        <p:blipFill>
          <a:blip r:embed="rId3">
            <a:alphaModFix/>
          </a:blip>
          <a:stretch>
            <a:fillRect/>
          </a:stretch>
        </p:blipFill>
        <p:spPr>
          <a:xfrm>
            <a:off x="6894000" y="3667875"/>
            <a:ext cx="1250601" cy="111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52362" y="516625"/>
            <a:ext cx="9039275" cy="419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