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22" Type="http://schemas.openxmlformats.org/officeDocument/2006/relationships/font" Target="fonts/MavenPro-regular.fntdata"/><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aven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5b90f8758f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5b90f8758f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5b90f8758f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5b90f8758f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5b90f8758f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5b90f8758f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5b90f8758f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5b90f8758f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5b90f8758f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5b90f8758f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5b90f8758f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5b90f8758f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5b90f8758f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5b90f8758f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5b90f8758f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5b90f8758f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5b90f8758f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5b90f8758f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5b90f8758f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5b90f8758f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5b90f8758f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5b90f8758f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Loops!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 to 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Practice in your groups – Code Tracing</a:t>
            </a:r>
            <a:endParaRPr/>
          </a:p>
        </p:txBody>
      </p:sp>
      <p:sp>
        <p:nvSpPr>
          <p:cNvPr id="342" name="Google Shape;342;p22"/>
          <p:cNvSpPr txBox="1"/>
          <p:nvPr>
            <p:ph idx="1" type="body"/>
          </p:nvPr>
        </p:nvSpPr>
        <p:spPr>
          <a:xfrm>
            <a:off x="1303800" y="1286100"/>
            <a:ext cx="7030500" cy="325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do #1 together!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We’ll be reviewing  1, 2, 6, and 7 together.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Live code!</a:t>
            </a:r>
            <a:endParaRPr/>
          </a:p>
        </p:txBody>
      </p:sp>
      <p:sp>
        <p:nvSpPr>
          <p:cNvPr id="348" name="Google Shape;348;p23"/>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Follow along – you can code alongside me or you can just pay attention and take notes.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4"/>
          <p:cNvSpPr txBox="1"/>
          <p:nvPr>
            <p:ph type="title"/>
          </p:nvPr>
        </p:nvSpPr>
        <p:spPr>
          <a:xfrm>
            <a:off x="1303800" y="598575"/>
            <a:ext cx="7030500" cy="59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Exit Ticket</a:t>
            </a:r>
            <a:endParaRPr/>
          </a:p>
        </p:txBody>
      </p:sp>
      <p:sp>
        <p:nvSpPr>
          <p:cNvPr id="354" name="Google Shape;354;p24"/>
          <p:cNvSpPr txBox="1"/>
          <p:nvPr>
            <p:ph idx="1" type="body"/>
          </p:nvPr>
        </p:nvSpPr>
        <p:spPr>
          <a:xfrm>
            <a:off x="1220125" y="1197375"/>
            <a:ext cx="7641300" cy="3829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940">
                <a:latin typeface="Maven Pro"/>
                <a:ea typeface="Maven Pro"/>
                <a:cs typeface="Maven Pro"/>
                <a:sym typeface="Maven Pro"/>
              </a:rPr>
              <a:t>Here is the piece of code from your Do Now today.</a:t>
            </a:r>
            <a:endParaRPr sz="1940">
              <a:latin typeface="Maven Pro"/>
              <a:ea typeface="Maven Pro"/>
              <a:cs typeface="Maven Pro"/>
              <a:sym typeface="Maven Pro"/>
            </a:endParaRPr>
          </a:p>
          <a:p>
            <a:pPr indent="0" lvl="0" marL="0" rtl="0" algn="l">
              <a:lnSpc>
                <a:spcPct val="100000"/>
              </a:lnSpc>
              <a:spcBef>
                <a:spcPts val="0"/>
              </a:spcBef>
              <a:spcAft>
                <a:spcPts val="0"/>
              </a:spcAft>
              <a:buNone/>
            </a:pPr>
            <a:r>
              <a:t/>
            </a:r>
            <a:endParaRPr sz="1940">
              <a:latin typeface="Maven Pro"/>
              <a:ea typeface="Maven Pro"/>
              <a:cs typeface="Maven Pro"/>
              <a:sym typeface="Maven Pro"/>
            </a:endParaRPr>
          </a:p>
          <a:p>
            <a:pPr indent="0" lvl="0" marL="0" rtl="0" algn="l">
              <a:lnSpc>
                <a:spcPct val="100000"/>
              </a:lnSpc>
              <a:spcBef>
                <a:spcPts val="0"/>
              </a:spcBef>
              <a:spcAft>
                <a:spcPts val="0"/>
              </a:spcAft>
              <a:buNone/>
            </a:pPr>
            <a:r>
              <a:rPr lang="en" sz="1740">
                <a:latin typeface="Maven Pro"/>
                <a:ea typeface="Maven Pro"/>
                <a:cs typeface="Maven Pro"/>
                <a:sym typeface="Maven Pro"/>
              </a:rPr>
              <a:t>int x = 10</a:t>
            </a:r>
            <a:br>
              <a:rPr lang="en" sz="1740">
                <a:latin typeface="Maven Pro"/>
                <a:ea typeface="Maven Pro"/>
                <a:cs typeface="Maven Pro"/>
                <a:sym typeface="Maven Pro"/>
              </a:rPr>
            </a:br>
            <a:r>
              <a:rPr lang="en" sz="1740">
                <a:latin typeface="Maven Pro"/>
                <a:ea typeface="Maven Pro"/>
                <a:cs typeface="Maven Pro"/>
                <a:sym typeface="Maven Pro"/>
              </a:rPr>
              <a:t>If (x = 10){</a:t>
            </a:r>
            <a:br>
              <a:rPr lang="en" sz="1740">
                <a:latin typeface="Maven Pro"/>
                <a:ea typeface="Maven Pro"/>
                <a:cs typeface="Maven Pro"/>
                <a:sym typeface="Maven Pro"/>
              </a:rPr>
            </a:br>
            <a:r>
              <a:rPr lang="en" sz="1740">
                <a:latin typeface="Maven Pro"/>
                <a:ea typeface="Maven Pro"/>
                <a:cs typeface="Maven Pro"/>
                <a:sym typeface="Maven Pro"/>
              </a:rPr>
              <a:t>	System.out.println(“My name is Jeff”);</a:t>
            </a:r>
            <a:br>
              <a:rPr lang="en" sz="1740">
                <a:latin typeface="Maven Pro"/>
                <a:ea typeface="Maven Pro"/>
                <a:cs typeface="Maven Pro"/>
                <a:sym typeface="Maven Pro"/>
              </a:rPr>
            </a:br>
            <a:r>
              <a:rPr lang="en" sz="1740">
                <a:latin typeface="Maven Pro"/>
                <a:ea typeface="Maven Pro"/>
                <a:cs typeface="Maven Pro"/>
                <a:sym typeface="Maven Pro"/>
              </a:rPr>
              <a:t>	}</a:t>
            </a:r>
            <a:br>
              <a:rPr lang="en" sz="1840">
                <a:latin typeface="Maven Pro"/>
                <a:ea typeface="Maven Pro"/>
                <a:cs typeface="Maven Pro"/>
                <a:sym typeface="Maven Pro"/>
              </a:rPr>
            </a:br>
            <a:endParaRPr sz="1940">
              <a:latin typeface="Maven Pro"/>
              <a:ea typeface="Maven Pro"/>
              <a:cs typeface="Maven Pro"/>
              <a:sym typeface="Maven Pro"/>
            </a:endParaRPr>
          </a:p>
          <a:p>
            <a:pPr indent="0" lvl="0" marL="0" rtl="0" algn="l">
              <a:lnSpc>
                <a:spcPct val="100000"/>
              </a:lnSpc>
              <a:spcBef>
                <a:spcPts val="0"/>
              </a:spcBef>
              <a:spcAft>
                <a:spcPts val="0"/>
              </a:spcAft>
              <a:buNone/>
            </a:pPr>
            <a:r>
              <a:t/>
            </a:r>
            <a:endParaRPr sz="1840">
              <a:latin typeface="Maven Pro"/>
              <a:ea typeface="Maven Pro"/>
              <a:cs typeface="Maven Pro"/>
              <a:sym typeface="Maven Pro"/>
            </a:endParaRPr>
          </a:p>
          <a:p>
            <a:pPr indent="0" lvl="0" marL="0" rtl="0" algn="l">
              <a:lnSpc>
                <a:spcPct val="100000"/>
              </a:lnSpc>
              <a:spcBef>
                <a:spcPts val="0"/>
              </a:spcBef>
              <a:spcAft>
                <a:spcPts val="0"/>
              </a:spcAft>
              <a:buClr>
                <a:srgbClr val="000000"/>
              </a:buClr>
              <a:buSzPts val="990"/>
              <a:buFont typeface="Arial"/>
              <a:buNone/>
            </a:pPr>
            <a:r>
              <a:rPr lang="en" sz="1840">
                <a:latin typeface="Maven Pro"/>
                <a:ea typeface="Maven Pro"/>
                <a:cs typeface="Maven Pro"/>
                <a:sym typeface="Maven Pro"/>
              </a:rPr>
              <a:t>Write a while loop that prints “My name is Jeff” 100 times!</a:t>
            </a:r>
            <a:endParaRPr sz="184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952675" y="125475"/>
            <a:ext cx="8276400" cy="123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040"/>
              <a:t>Aim:</a:t>
            </a:r>
            <a:r>
              <a:rPr lang="en" sz="2440"/>
              <a:t> </a:t>
            </a:r>
            <a:br>
              <a:rPr lang="en" sz="2440"/>
            </a:br>
            <a:r>
              <a:rPr lang="en" sz="2440"/>
              <a:t>What is a loop in computer programming?</a:t>
            </a:r>
            <a:br>
              <a:rPr lang="en" sz="2440"/>
            </a:br>
            <a:r>
              <a:rPr lang="en" sz="2440"/>
              <a:t>How can we use the “while” statement to make loops?</a:t>
            </a:r>
            <a:endParaRPr sz="2440"/>
          </a:p>
        </p:txBody>
      </p:sp>
      <p:sp>
        <p:nvSpPr>
          <p:cNvPr id="284" name="Google Shape;284;p14"/>
          <p:cNvSpPr txBox="1"/>
          <p:nvPr>
            <p:ph type="title"/>
          </p:nvPr>
        </p:nvSpPr>
        <p:spPr>
          <a:xfrm>
            <a:off x="227175" y="1401975"/>
            <a:ext cx="8462700" cy="36912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SzPts val="990"/>
              <a:buNone/>
            </a:pPr>
            <a:r>
              <a:rPr lang="en" sz="1840" u="sng"/>
              <a:t>Do Now</a:t>
            </a:r>
            <a:r>
              <a:rPr lang="en" sz="1840"/>
              <a:t>:</a:t>
            </a:r>
            <a:br>
              <a:rPr lang="en" sz="1940"/>
            </a:br>
            <a:br>
              <a:rPr lang="en" sz="1940"/>
            </a:br>
            <a:r>
              <a:rPr b="0" lang="en" sz="1840"/>
              <a:t>int x = 10</a:t>
            </a:r>
            <a:br>
              <a:rPr b="0" lang="en" sz="1840"/>
            </a:br>
            <a:r>
              <a:rPr b="0" lang="en" sz="1840"/>
              <a:t>If (x = 10){</a:t>
            </a:r>
            <a:br>
              <a:rPr b="0" lang="en" sz="1840"/>
            </a:br>
            <a:r>
              <a:rPr b="0" lang="en" sz="1840"/>
              <a:t>System.out.println(“My name is Jeff”);</a:t>
            </a:r>
            <a:br>
              <a:rPr b="0" lang="en" sz="1840"/>
            </a:br>
            <a:r>
              <a:rPr b="0" lang="en" sz="1840"/>
              <a:t>}</a:t>
            </a:r>
            <a:br>
              <a:rPr lang="en" sz="1940"/>
            </a:br>
            <a:endParaRPr sz="1940"/>
          </a:p>
          <a:p>
            <a:pPr indent="0" lvl="0" marL="0" rtl="0" algn="l">
              <a:spcBef>
                <a:spcPts val="0"/>
              </a:spcBef>
              <a:spcAft>
                <a:spcPts val="0"/>
              </a:spcAft>
              <a:buSzPts val="990"/>
              <a:buNone/>
            </a:pPr>
            <a:r>
              <a:rPr lang="en" sz="1940"/>
              <a:t>What does the code above do? Write out the output.</a:t>
            </a:r>
            <a:br>
              <a:rPr lang="en" sz="1940"/>
            </a:br>
            <a:r>
              <a:rPr lang="en" sz="1940"/>
              <a:t>Change the code so that the print statement is executed 5 times.</a:t>
            </a:r>
            <a:br>
              <a:rPr lang="en" sz="1940"/>
            </a:br>
            <a:endParaRPr sz="1940"/>
          </a:p>
          <a:p>
            <a:pPr indent="0" lvl="0" marL="0" rtl="0" algn="l">
              <a:spcBef>
                <a:spcPts val="0"/>
              </a:spcBef>
              <a:spcAft>
                <a:spcPts val="0"/>
              </a:spcAft>
              <a:buSzPts val="990"/>
              <a:buNone/>
            </a:pPr>
            <a:r>
              <a:rPr lang="en" sz="1940"/>
              <a:t>Consider: How would you make a computer execute that print statement 100 times?</a:t>
            </a:r>
            <a:endParaRPr sz="1940"/>
          </a:p>
        </p:txBody>
      </p:sp>
      <p:pic>
        <p:nvPicPr>
          <p:cNvPr id="285" name="Google Shape;285;p14"/>
          <p:cNvPicPr preferRelativeResize="0"/>
          <p:nvPr/>
        </p:nvPicPr>
        <p:blipFill rotWithShape="1">
          <a:blip r:embed="rId3">
            <a:alphaModFix/>
          </a:blip>
          <a:srcRect b="12861" l="9520" r="16096" t="12750"/>
          <a:stretch/>
        </p:blipFill>
        <p:spPr>
          <a:xfrm>
            <a:off x="5175925" y="1615475"/>
            <a:ext cx="3182125" cy="1790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exactly is a loop?</a:t>
            </a:r>
            <a:endParaRPr/>
          </a:p>
        </p:txBody>
      </p:sp>
      <p:sp>
        <p:nvSpPr>
          <p:cNvPr id="291" name="Google Shape;291;p15"/>
          <p:cNvSpPr txBox="1"/>
          <p:nvPr>
            <p:ph idx="1" type="body"/>
          </p:nvPr>
        </p:nvSpPr>
        <p:spPr>
          <a:xfrm>
            <a:off x="574925" y="1508150"/>
            <a:ext cx="7925400" cy="3373800"/>
          </a:xfrm>
          <a:prstGeom prst="rect">
            <a:avLst/>
          </a:prstGeom>
        </p:spPr>
        <p:txBody>
          <a:bodyPr anchorCtr="0" anchor="t" bIns="91425" lIns="91425" spcFirstLastPara="1" rIns="91425" wrap="square" tIns="91425">
            <a:normAutofit lnSpcReduction="20000"/>
          </a:bodyPr>
          <a:lstStyle/>
          <a:p>
            <a:pPr indent="-317500" lvl="0" marL="457200" rtl="0" algn="l">
              <a:lnSpc>
                <a:spcPct val="150000"/>
              </a:lnSpc>
              <a:spcBef>
                <a:spcPts val="0"/>
              </a:spcBef>
              <a:spcAft>
                <a:spcPts val="0"/>
              </a:spcAft>
              <a:buSzPts val="1400"/>
              <a:buChar char="-"/>
            </a:pPr>
            <a:r>
              <a:rPr lang="en" sz="1400"/>
              <a:t>Computers are pretty good at following instructions. Loops are a way for us to tell the computer these instructions so that it can execute lines of code many times – as many times as we see fit.</a:t>
            </a:r>
            <a:br>
              <a:rPr lang="en" sz="1400"/>
            </a:br>
            <a:endParaRPr sz="1400"/>
          </a:p>
          <a:p>
            <a:pPr indent="-317500" lvl="0" marL="457200" rtl="0" algn="l">
              <a:lnSpc>
                <a:spcPct val="150000"/>
              </a:lnSpc>
              <a:spcBef>
                <a:spcPts val="0"/>
              </a:spcBef>
              <a:spcAft>
                <a:spcPts val="0"/>
              </a:spcAft>
              <a:buSzPts val="1400"/>
              <a:buChar char="-"/>
            </a:pPr>
            <a:r>
              <a:rPr lang="en" sz="1400"/>
              <a:t>Running the same code multiple times like this is called </a:t>
            </a:r>
            <a:r>
              <a:rPr b="1" lang="en" sz="1400"/>
              <a:t>iteration</a:t>
            </a:r>
            <a:r>
              <a:rPr lang="en" sz="1400"/>
              <a:t>.</a:t>
            </a:r>
            <a:br>
              <a:rPr lang="en" sz="1400"/>
            </a:br>
            <a:endParaRPr sz="1400"/>
          </a:p>
          <a:p>
            <a:pPr indent="-317500" lvl="0" marL="457200" rtl="0" algn="l">
              <a:lnSpc>
                <a:spcPct val="150000"/>
              </a:lnSpc>
              <a:spcBef>
                <a:spcPts val="0"/>
              </a:spcBef>
              <a:spcAft>
                <a:spcPts val="0"/>
              </a:spcAft>
              <a:buSzPts val="1400"/>
              <a:buChar char="-"/>
            </a:pPr>
            <a:r>
              <a:rPr lang="en" sz="1400"/>
              <a:t>Similar to the if-else statements we have seen in the past, computer loops use </a:t>
            </a:r>
            <a:r>
              <a:rPr b="1" lang="en" sz="1400"/>
              <a:t>conditions </a:t>
            </a:r>
            <a:r>
              <a:rPr lang="en" sz="1400"/>
              <a:t>in order to figure out how many times it should execute the code. </a:t>
            </a:r>
            <a:br>
              <a:rPr lang="en" sz="1400"/>
            </a:br>
            <a:endParaRPr sz="1400"/>
          </a:p>
          <a:p>
            <a:pPr indent="-317500" lvl="0" marL="457200" rtl="0" algn="l">
              <a:lnSpc>
                <a:spcPct val="150000"/>
              </a:lnSpc>
              <a:spcBef>
                <a:spcPts val="0"/>
              </a:spcBef>
              <a:spcAft>
                <a:spcPts val="0"/>
              </a:spcAft>
              <a:buSzPts val="1400"/>
              <a:buChar char="-"/>
            </a:pPr>
            <a:r>
              <a:rPr b="1" i="1" lang="en" sz="1400"/>
              <a:t>While loops</a:t>
            </a:r>
            <a:r>
              <a:rPr lang="en" sz="1400"/>
              <a:t> and </a:t>
            </a:r>
            <a:r>
              <a:rPr b="1" i="1" lang="en" sz="1400"/>
              <a:t>For loops </a:t>
            </a:r>
            <a:r>
              <a:rPr lang="en" sz="1400"/>
              <a:t>are two of the most common ways to do iteration in computer programming. Today, we will be focusing on while loops!</a:t>
            </a:r>
            <a:endParaRPr sz="1400"/>
          </a:p>
        </p:txBody>
      </p:sp>
      <p:pic>
        <p:nvPicPr>
          <p:cNvPr id="292" name="Google Shape;292;p15"/>
          <p:cNvPicPr preferRelativeResize="0"/>
          <p:nvPr/>
        </p:nvPicPr>
        <p:blipFill>
          <a:blip r:embed="rId3">
            <a:alphaModFix/>
          </a:blip>
          <a:stretch>
            <a:fillRect/>
          </a:stretch>
        </p:blipFill>
        <p:spPr>
          <a:xfrm>
            <a:off x="6138700" y="0"/>
            <a:ext cx="2669425" cy="1508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21550" y="539375"/>
            <a:ext cx="7030500" cy="66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While Loops</a:t>
            </a:r>
            <a:endParaRPr/>
          </a:p>
        </p:txBody>
      </p:sp>
      <p:sp>
        <p:nvSpPr>
          <p:cNvPr id="298" name="Google Shape;298;p16"/>
          <p:cNvSpPr txBox="1"/>
          <p:nvPr>
            <p:ph idx="1" type="body"/>
          </p:nvPr>
        </p:nvSpPr>
        <p:spPr>
          <a:xfrm>
            <a:off x="197000" y="1562350"/>
            <a:ext cx="7030500" cy="3488100"/>
          </a:xfrm>
          <a:prstGeom prst="rect">
            <a:avLst/>
          </a:prstGeom>
        </p:spPr>
        <p:txBody>
          <a:bodyPr anchorCtr="0" anchor="t" bIns="91425" lIns="91425" spcFirstLastPara="1" rIns="91425" wrap="square" tIns="91425">
            <a:normAutofit fontScale="92500"/>
          </a:bodyPr>
          <a:lstStyle/>
          <a:p>
            <a:pPr indent="0" lvl="0" marL="457200" rtl="0" algn="l">
              <a:lnSpc>
                <a:spcPct val="150000"/>
              </a:lnSpc>
              <a:spcBef>
                <a:spcPts val="0"/>
              </a:spcBef>
              <a:spcAft>
                <a:spcPts val="0"/>
              </a:spcAft>
              <a:buNone/>
            </a:pPr>
            <a:r>
              <a:rPr lang="en"/>
              <a:t>You can read while loops almost as if they were in English:</a:t>
            </a:r>
            <a:br>
              <a:rPr lang="en"/>
            </a:br>
            <a:r>
              <a:rPr lang="en"/>
              <a:t>	</a:t>
            </a:r>
            <a:r>
              <a:rPr lang="en"/>
              <a:t>while  (this thing is true) {</a:t>
            </a:r>
            <a:br>
              <a:rPr lang="en"/>
            </a:br>
            <a:r>
              <a:rPr lang="en"/>
              <a:t>		do this thing!</a:t>
            </a:r>
            <a:br>
              <a:rPr lang="en"/>
            </a:br>
            <a:r>
              <a:rPr lang="en"/>
              <a:t>		}  // end loop</a:t>
            </a:r>
            <a:br>
              <a:rPr lang="en"/>
            </a:br>
            <a:br>
              <a:rPr lang="en"/>
            </a:br>
            <a:r>
              <a:rPr b="1" i="1" lang="en">
                <a:latin typeface="Arial"/>
                <a:ea typeface="Arial"/>
                <a:cs typeface="Arial"/>
                <a:sym typeface="Arial"/>
              </a:rPr>
              <a:t>A few notes:</a:t>
            </a:r>
            <a:endParaRPr b="1" i="1">
              <a:latin typeface="Arial"/>
              <a:ea typeface="Arial"/>
              <a:cs typeface="Arial"/>
              <a:sym typeface="Arial"/>
            </a:endParaRPr>
          </a:p>
          <a:p>
            <a:pPr indent="-304958" lvl="0" marL="457200" rtl="0" algn="l">
              <a:lnSpc>
                <a:spcPct val="150000"/>
              </a:lnSpc>
              <a:spcBef>
                <a:spcPts val="1200"/>
              </a:spcBef>
              <a:spcAft>
                <a:spcPts val="0"/>
              </a:spcAft>
              <a:buSzPct val="100000"/>
              <a:buChar char="-"/>
            </a:pPr>
            <a:r>
              <a:rPr lang="en"/>
              <a:t>As long as the </a:t>
            </a:r>
            <a:r>
              <a:rPr b="1" lang="en"/>
              <a:t>condition</a:t>
            </a:r>
            <a:r>
              <a:rPr lang="en"/>
              <a:t> is true, this part of the program will continue to run. </a:t>
            </a:r>
            <a:endParaRPr/>
          </a:p>
          <a:p>
            <a:pPr indent="-304958" lvl="0" marL="457200" rtl="0" algn="l">
              <a:lnSpc>
                <a:spcPct val="150000"/>
              </a:lnSpc>
              <a:spcBef>
                <a:spcPts val="0"/>
              </a:spcBef>
              <a:spcAft>
                <a:spcPts val="0"/>
              </a:spcAft>
              <a:buSzPct val="100000"/>
              <a:buChar char="-"/>
            </a:pPr>
            <a:r>
              <a:rPr lang="en"/>
              <a:t>Of course, if the </a:t>
            </a:r>
            <a:r>
              <a:rPr b="1" lang="en"/>
              <a:t>condition never becomes false, </a:t>
            </a:r>
            <a:r>
              <a:rPr lang="en"/>
              <a:t>the computer will run that piece of code forever! This is called an </a:t>
            </a:r>
            <a:r>
              <a:rPr b="1" lang="en"/>
              <a:t>infinite loop</a:t>
            </a:r>
            <a:r>
              <a:rPr lang="en"/>
              <a:t>.</a:t>
            </a:r>
            <a:endParaRPr/>
          </a:p>
          <a:p>
            <a:pPr indent="-304958" lvl="0" marL="457200" rtl="0" algn="l">
              <a:lnSpc>
                <a:spcPct val="150000"/>
              </a:lnSpc>
              <a:spcBef>
                <a:spcPts val="0"/>
              </a:spcBef>
              <a:spcAft>
                <a:spcPts val="0"/>
              </a:spcAft>
              <a:buSzPct val="100000"/>
              <a:buChar char="-"/>
            </a:pPr>
            <a:r>
              <a:rPr lang="en"/>
              <a:t>You will often see a </a:t>
            </a:r>
            <a:r>
              <a:rPr b="1" lang="en"/>
              <a:t>loop variable </a:t>
            </a:r>
            <a:r>
              <a:rPr lang="en"/>
              <a:t>in loops, specifically the letter “</a:t>
            </a:r>
            <a:r>
              <a:rPr b="1" lang="en"/>
              <a:t>i” </a:t>
            </a:r>
            <a:r>
              <a:rPr lang="en"/>
              <a:t>which stands for iterator. </a:t>
            </a:r>
            <a:endParaRPr/>
          </a:p>
          <a:p>
            <a:pPr indent="0" lvl="0" marL="457200" rtl="0" algn="l">
              <a:lnSpc>
                <a:spcPct val="150000"/>
              </a:lnSpc>
              <a:spcBef>
                <a:spcPts val="1200"/>
              </a:spcBef>
              <a:spcAft>
                <a:spcPts val="1200"/>
              </a:spcAft>
              <a:buNone/>
            </a:pPr>
            <a:r>
              <a:rPr lang="en"/>
              <a:t>We will look at a example in java next!</a:t>
            </a:r>
            <a:endParaRPr/>
          </a:p>
        </p:txBody>
      </p:sp>
      <p:pic>
        <p:nvPicPr>
          <p:cNvPr id="299" name="Google Shape;299;p16"/>
          <p:cNvPicPr preferRelativeResize="0"/>
          <p:nvPr/>
        </p:nvPicPr>
        <p:blipFill rotWithShape="1">
          <a:blip r:embed="rId3">
            <a:alphaModFix/>
          </a:blip>
          <a:srcRect b="11871" l="7358" r="19781" t="8503"/>
          <a:stretch/>
        </p:blipFill>
        <p:spPr>
          <a:xfrm>
            <a:off x="5736225" y="0"/>
            <a:ext cx="3306570" cy="1840850"/>
          </a:xfrm>
          <a:prstGeom prst="rect">
            <a:avLst/>
          </a:prstGeom>
          <a:noFill/>
          <a:ln>
            <a:noFill/>
          </a:ln>
        </p:spPr>
      </p:pic>
      <p:sp>
        <p:nvSpPr>
          <p:cNvPr id="300" name="Google Shape;300;p16"/>
          <p:cNvSpPr txBox="1"/>
          <p:nvPr/>
        </p:nvSpPr>
        <p:spPr>
          <a:xfrm>
            <a:off x="6095775" y="1840850"/>
            <a:ext cx="2758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While the nail isn’t all the way in, hammer it!</a:t>
            </a:r>
            <a:endParaRPr sz="1000">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descr="https://cdn.programiz.com/sites/tutorial2program/files/java-while-loop.png" id="305" name="Google Shape;305;p17"/>
          <p:cNvPicPr preferRelativeResize="0"/>
          <p:nvPr/>
        </p:nvPicPr>
        <p:blipFill>
          <a:blip r:embed="rId3">
            <a:alphaModFix/>
          </a:blip>
          <a:stretch>
            <a:fillRect/>
          </a:stretch>
        </p:blipFill>
        <p:spPr>
          <a:xfrm>
            <a:off x="2730600" y="182000"/>
            <a:ext cx="3682788"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9725" y="4032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increment/decrements to iterate</a:t>
            </a:r>
            <a:endParaRPr/>
          </a:p>
        </p:txBody>
      </p:sp>
      <p:sp>
        <p:nvSpPr>
          <p:cNvPr id="311" name="Google Shape;311;p18"/>
          <p:cNvSpPr txBox="1"/>
          <p:nvPr>
            <p:ph idx="1" type="body"/>
          </p:nvPr>
        </p:nvSpPr>
        <p:spPr>
          <a:xfrm>
            <a:off x="618150" y="2337900"/>
            <a:ext cx="7959000" cy="2805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	We’ve established that the while loop will run forever until the condition is false. This means that in order to tell the computer how many times we want the code inside the while loop to run, </a:t>
            </a:r>
            <a:r>
              <a:rPr b="1" lang="en"/>
              <a:t>we need to figure out a way to turn the condition from true to false.</a:t>
            </a:r>
            <a:br>
              <a:rPr lang="en"/>
            </a:br>
            <a:br>
              <a:rPr lang="en"/>
            </a:br>
            <a:r>
              <a:rPr lang="en"/>
              <a:t>One way to do this is by using a loop variable/iterator. We create an integer variable named “iterator” and assign it the value of 0. At the end of the loop body, we can add 1 to our iterator. This way, everytime we run through the loop body, iterator goes up by 1. </a:t>
            </a:r>
            <a:br>
              <a:rPr lang="en"/>
            </a:br>
            <a:br>
              <a:rPr lang="en"/>
            </a:br>
            <a:r>
              <a:rPr lang="en"/>
              <a:t>In the above example, the iterator starts at value 0, but after the computer prints out “Hello world!”, the iterator goes up to 1, (and since 1 is still less than 5), it prints it out again, then the iterator goes up to 2, (and since 2 is still less than 5), it prints again, etc.</a:t>
            </a:r>
            <a:endParaRPr/>
          </a:p>
          <a:p>
            <a:pPr indent="0" lvl="0" marL="0" rtl="0" algn="l">
              <a:spcBef>
                <a:spcPts val="1200"/>
              </a:spcBef>
              <a:spcAft>
                <a:spcPts val="1200"/>
              </a:spcAft>
              <a:buNone/>
            </a:pPr>
            <a:r>
              <a:rPr lang="en"/>
              <a:t>Once iterator reaches 5, it will no longer be less than 5, and the computer will no longer go through the while loop.</a:t>
            </a:r>
            <a:endParaRPr/>
          </a:p>
        </p:txBody>
      </p:sp>
      <p:sp>
        <p:nvSpPr>
          <p:cNvPr id="312" name="Google Shape;312;p18"/>
          <p:cNvSpPr txBox="1"/>
          <p:nvPr/>
        </p:nvSpPr>
        <p:spPr>
          <a:xfrm>
            <a:off x="2557200" y="960425"/>
            <a:ext cx="40788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en" sz="1700">
                <a:solidFill>
                  <a:schemeClr val="dk2"/>
                </a:solidFill>
                <a:latin typeface="Nunito"/>
                <a:ea typeface="Nunito"/>
                <a:cs typeface="Nunito"/>
                <a:sym typeface="Nunito"/>
              </a:rPr>
              <a:t>  int </a:t>
            </a:r>
            <a:r>
              <a:rPr lang="en" sz="1700">
                <a:solidFill>
                  <a:schemeClr val="dk2"/>
                </a:solidFill>
                <a:highlight>
                  <a:srgbClr val="FFFF00"/>
                </a:highlight>
                <a:latin typeface="Nunito"/>
                <a:ea typeface="Nunito"/>
                <a:cs typeface="Nunito"/>
                <a:sym typeface="Nunito"/>
              </a:rPr>
              <a:t>iterator = 0;</a:t>
            </a:r>
            <a:br>
              <a:rPr lang="en" sz="1700">
                <a:solidFill>
                  <a:schemeClr val="dk2"/>
                </a:solidFill>
                <a:latin typeface="Nunito"/>
                <a:ea typeface="Nunito"/>
                <a:cs typeface="Nunito"/>
                <a:sym typeface="Nunito"/>
              </a:rPr>
            </a:br>
            <a:r>
              <a:rPr lang="en" sz="1700">
                <a:solidFill>
                  <a:schemeClr val="dk2"/>
                </a:solidFill>
                <a:latin typeface="Nunito"/>
                <a:ea typeface="Nunito"/>
                <a:cs typeface="Nunito"/>
                <a:sym typeface="Nunito"/>
              </a:rPr>
              <a:t>while (</a:t>
            </a:r>
            <a:r>
              <a:rPr lang="en" sz="1700">
                <a:solidFill>
                  <a:schemeClr val="dk2"/>
                </a:solidFill>
                <a:highlight>
                  <a:srgbClr val="FFFF00"/>
                </a:highlight>
                <a:latin typeface="Nunito"/>
                <a:ea typeface="Nunito"/>
                <a:cs typeface="Nunito"/>
                <a:sym typeface="Nunito"/>
              </a:rPr>
              <a:t>iterator &lt; 5</a:t>
            </a:r>
            <a:r>
              <a:rPr lang="en" sz="1700">
                <a:solidFill>
                  <a:schemeClr val="dk2"/>
                </a:solidFill>
                <a:latin typeface="Nunito"/>
                <a:ea typeface="Nunito"/>
                <a:cs typeface="Nunito"/>
                <a:sym typeface="Nunito"/>
              </a:rPr>
              <a:t>) {</a:t>
            </a:r>
            <a:br>
              <a:rPr lang="en" sz="1700">
                <a:solidFill>
                  <a:schemeClr val="dk2"/>
                </a:solidFill>
                <a:latin typeface="Nunito"/>
                <a:ea typeface="Nunito"/>
                <a:cs typeface="Nunito"/>
                <a:sym typeface="Nunito"/>
              </a:rPr>
            </a:br>
            <a:r>
              <a:rPr lang="en" sz="1700">
                <a:solidFill>
                  <a:schemeClr val="dk2"/>
                </a:solidFill>
                <a:latin typeface="Nunito"/>
                <a:ea typeface="Nunito"/>
                <a:cs typeface="Nunito"/>
                <a:sym typeface="Nunito"/>
              </a:rPr>
              <a:t>	System.out.println(“Hello world!”);</a:t>
            </a:r>
            <a:br>
              <a:rPr lang="en" sz="1700">
                <a:solidFill>
                  <a:schemeClr val="dk2"/>
                </a:solidFill>
                <a:latin typeface="Nunito"/>
                <a:ea typeface="Nunito"/>
                <a:cs typeface="Nunito"/>
                <a:sym typeface="Nunito"/>
              </a:rPr>
            </a:br>
            <a:r>
              <a:rPr lang="en" sz="1700">
                <a:solidFill>
                  <a:schemeClr val="dk2"/>
                </a:solidFill>
                <a:latin typeface="Nunito"/>
                <a:ea typeface="Nunito"/>
                <a:cs typeface="Nunito"/>
                <a:sym typeface="Nunito"/>
              </a:rPr>
              <a:t> 	 </a:t>
            </a:r>
            <a:r>
              <a:rPr lang="en" sz="1700">
                <a:solidFill>
                  <a:schemeClr val="dk2"/>
                </a:solidFill>
                <a:highlight>
                  <a:srgbClr val="FFFF00"/>
                </a:highlight>
                <a:latin typeface="Nunito"/>
                <a:ea typeface="Nunito"/>
                <a:cs typeface="Nunito"/>
                <a:sym typeface="Nunito"/>
              </a:rPr>
              <a:t>i</a:t>
            </a:r>
            <a:r>
              <a:rPr lang="en" sz="1700">
                <a:solidFill>
                  <a:schemeClr val="dk2"/>
                </a:solidFill>
                <a:highlight>
                  <a:srgbClr val="FFFF00"/>
                </a:highlight>
                <a:latin typeface="Nunito"/>
                <a:ea typeface="Nunito"/>
                <a:cs typeface="Nunito"/>
                <a:sym typeface="Nunito"/>
              </a:rPr>
              <a:t>terator = iterator +1;  </a:t>
            </a:r>
            <a:br>
              <a:rPr lang="en" sz="1700">
                <a:solidFill>
                  <a:schemeClr val="dk2"/>
                </a:solidFill>
                <a:latin typeface="Nunito"/>
                <a:ea typeface="Nunito"/>
                <a:cs typeface="Nunito"/>
                <a:sym typeface="Nunito"/>
              </a:rPr>
            </a:br>
            <a:r>
              <a:rPr lang="en" sz="1700">
                <a:solidFill>
                  <a:schemeClr val="dk2"/>
                </a:solidFill>
                <a:latin typeface="Nunito"/>
                <a:ea typeface="Nunito"/>
                <a:cs typeface="Nunito"/>
                <a:sym typeface="Nunito"/>
              </a:rPr>
              <a:t>}</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a:t>
            </a:r>
            <a:r>
              <a:rPr lang="en"/>
              <a:t>ncrement/decrements contd.</a:t>
            </a:r>
            <a:endParaRPr/>
          </a:p>
        </p:txBody>
      </p:sp>
      <p:sp>
        <p:nvSpPr>
          <p:cNvPr id="318" name="Google Shape;318;p19"/>
          <p:cNvSpPr txBox="1"/>
          <p:nvPr/>
        </p:nvSpPr>
        <p:spPr>
          <a:xfrm>
            <a:off x="2586825" y="1285950"/>
            <a:ext cx="38778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en" sz="1600">
                <a:solidFill>
                  <a:schemeClr val="dk2"/>
                </a:solidFill>
                <a:latin typeface="Nunito"/>
                <a:ea typeface="Nunito"/>
                <a:cs typeface="Nunito"/>
                <a:sym typeface="Nunito"/>
              </a:rPr>
              <a:t>  int </a:t>
            </a:r>
            <a:r>
              <a:rPr lang="en" sz="1600">
                <a:solidFill>
                  <a:schemeClr val="dk2"/>
                </a:solidFill>
                <a:highlight>
                  <a:srgbClr val="FFFF00"/>
                </a:highlight>
                <a:latin typeface="Nunito"/>
                <a:ea typeface="Nunito"/>
                <a:cs typeface="Nunito"/>
                <a:sym typeface="Nunito"/>
              </a:rPr>
              <a:t>iterator = 5;</a:t>
            </a:r>
            <a:br>
              <a:rPr lang="en" sz="1600">
                <a:solidFill>
                  <a:schemeClr val="dk2"/>
                </a:solidFill>
                <a:latin typeface="Nunito"/>
                <a:ea typeface="Nunito"/>
                <a:cs typeface="Nunito"/>
                <a:sym typeface="Nunito"/>
              </a:rPr>
            </a:br>
            <a:r>
              <a:rPr lang="en" sz="1600">
                <a:solidFill>
                  <a:schemeClr val="dk2"/>
                </a:solidFill>
                <a:latin typeface="Nunito"/>
                <a:ea typeface="Nunito"/>
                <a:cs typeface="Nunito"/>
                <a:sym typeface="Nunito"/>
              </a:rPr>
              <a:t>while (</a:t>
            </a:r>
            <a:r>
              <a:rPr lang="en" sz="1600">
                <a:solidFill>
                  <a:schemeClr val="dk2"/>
                </a:solidFill>
                <a:highlight>
                  <a:srgbClr val="FFFF00"/>
                </a:highlight>
                <a:latin typeface="Nunito"/>
                <a:ea typeface="Nunito"/>
                <a:cs typeface="Nunito"/>
                <a:sym typeface="Nunito"/>
              </a:rPr>
              <a:t>iterator &gt; 0</a:t>
            </a:r>
            <a:r>
              <a:rPr lang="en" sz="1600">
                <a:solidFill>
                  <a:schemeClr val="dk2"/>
                </a:solidFill>
                <a:latin typeface="Nunito"/>
                <a:ea typeface="Nunito"/>
                <a:cs typeface="Nunito"/>
                <a:sym typeface="Nunito"/>
              </a:rPr>
              <a:t>) {</a:t>
            </a:r>
            <a:br>
              <a:rPr lang="en" sz="1600">
                <a:solidFill>
                  <a:schemeClr val="dk2"/>
                </a:solidFill>
                <a:latin typeface="Nunito"/>
                <a:ea typeface="Nunito"/>
                <a:cs typeface="Nunito"/>
                <a:sym typeface="Nunito"/>
              </a:rPr>
            </a:br>
            <a:r>
              <a:rPr lang="en" sz="1600">
                <a:solidFill>
                  <a:schemeClr val="dk2"/>
                </a:solidFill>
                <a:latin typeface="Nunito"/>
                <a:ea typeface="Nunito"/>
                <a:cs typeface="Nunito"/>
                <a:sym typeface="Nunito"/>
              </a:rPr>
              <a:t>	System.out.println(“Hello world!”);</a:t>
            </a:r>
            <a:br>
              <a:rPr lang="en" sz="1600">
                <a:solidFill>
                  <a:schemeClr val="dk2"/>
                </a:solidFill>
                <a:latin typeface="Nunito"/>
                <a:ea typeface="Nunito"/>
                <a:cs typeface="Nunito"/>
                <a:sym typeface="Nunito"/>
              </a:rPr>
            </a:br>
            <a:r>
              <a:rPr lang="en" sz="1600">
                <a:solidFill>
                  <a:schemeClr val="dk2"/>
                </a:solidFill>
                <a:latin typeface="Nunito"/>
                <a:ea typeface="Nunito"/>
                <a:cs typeface="Nunito"/>
                <a:sym typeface="Nunito"/>
              </a:rPr>
              <a:t> 	 </a:t>
            </a:r>
            <a:r>
              <a:rPr lang="en" sz="1600">
                <a:solidFill>
                  <a:schemeClr val="dk2"/>
                </a:solidFill>
                <a:highlight>
                  <a:srgbClr val="FFFF00"/>
                </a:highlight>
                <a:latin typeface="Nunito"/>
                <a:ea typeface="Nunito"/>
                <a:cs typeface="Nunito"/>
                <a:sym typeface="Nunito"/>
              </a:rPr>
              <a:t>i</a:t>
            </a:r>
            <a:r>
              <a:rPr lang="en" sz="1600">
                <a:solidFill>
                  <a:schemeClr val="dk2"/>
                </a:solidFill>
                <a:highlight>
                  <a:srgbClr val="FFFF00"/>
                </a:highlight>
                <a:latin typeface="Nunito"/>
                <a:ea typeface="Nunito"/>
                <a:cs typeface="Nunito"/>
                <a:sym typeface="Nunito"/>
              </a:rPr>
              <a:t>terator = iterator - 1;  </a:t>
            </a:r>
            <a:br>
              <a:rPr lang="en" sz="1600">
                <a:solidFill>
                  <a:schemeClr val="dk2"/>
                </a:solidFill>
                <a:latin typeface="Nunito"/>
                <a:ea typeface="Nunito"/>
                <a:cs typeface="Nunito"/>
                <a:sym typeface="Nunito"/>
              </a:rPr>
            </a:br>
            <a:r>
              <a:rPr lang="en" sz="1600">
                <a:solidFill>
                  <a:schemeClr val="dk2"/>
                </a:solidFill>
                <a:latin typeface="Nunito"/>
                <a:ea typeface="Nunito"/>
                <a:cs typeface="Nunito"/>
                <a:sym typeface="Nunito"/>
              </a:rPr>
              <a:t>}</a:t>
            </a:r>
            <a:endParaRPr sz="1700"/>
          </a:p>
        </p:txBody>
      </p:sp>
      <p:sp>
        <p:nvSpPr>
          <p:cNvPr id="319" name="Google Shape;319;p19"/>
          <p:cNvSpPr txBox="1"/>
          <p:nvPr/>
        </p:nvSpPr>
        <p:spPr>
          <a:xfrm>
            <a:off x="1544550" y="2907900"/>
            <a:ext cx="6054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This does the same exact thing as the previous, but notice we have the iterator start at 5, then subtract 1 from the iterator at the end of the loop body. This is called </a:t>
            </a:r>
            <a:r>
              <a:rPr b="1" lang="en">
                <a:latin typeface="Nunito"/>
                <a:ea typeface="Nunito"/>
                <a:cs typeface="Nunito"/>
                <a:sym typeface="Nunito"/>
              </a:rPr>
              <a:t>decrementing.</a:t>
            </a: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0"/>
          <p:cNvSpPr txBox="1"/>
          <p:nvPr>
            <p:ph idx="4294967295" type="title"/>
          </p:nvPr>
        </p:nvSpPr>
        <p:spPr>
          <a:xfrm>
            <a:off x="728975" y="89575"/>
            <a:ext cx="7030500" cy="6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Break; and Continue;</a:t>
            </a:r>
            <a:endParaRPr/>
          </a:p>
        </p:txBody>
      </p:sp>
      <p:sp>
        <p:nvSpPr>
          <p:cNvPr id="325" name="Google Shape;325;p20"/>
          <p:cNvSpPr txBox="1"/>
          <p:nvPr>
            <p:ph idx="4294967295" type="body"/>
          </p:nvPr>
        </p:nvSpPr>
        <p:spPr>
          <a:xfrm>
            <a:off x="613325" y="700075"/>
            <a:ext cx="7261800" cy="11490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n"/>
              <a:t>There are a few ways to break out of a loop. If the condition is false, the program will exit the loop and continue down the rest of the program.</a:t>
            </a:r>
            <a:br>
              <a:rPr lang="en"/>
            </a:br>
            <a:br>
              <a:rPr lang="en"/>
            </a:br>
            <a:r>
              <a:rPr lang="en"/>
              <a:t>Another way is to use </a:t>
            </a:r>
            <a:r>
              <a:rPr b="1" lang="en"/>
              <a:t>break;</a:t>
            </a:r>
            <a:r>
              <a:rPr lang="en"/>
              <a:t> – which literally “breaks” out of the loop at any given point.</a:t>
            </a:r>
            <a:endParaRPr/>
          </a:p>
        </p:txBody>
      </p:sp>
      <p:sp>
        <p:nvSpPr>
          <p:cNvPr id="326" name="Google Shape;326;p20"/>
          <p:cNvSpPr txBox="1"/>
          <p:nvPr/>
        </p:nvSpPr>
        <p:spPr>
          <a:xfrm>
            <a:off x="372175" y="1925250"/>
            <a:ext cx="3670500" cy="1293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1200"/>
              </a:spcAft>
              <a:buNone/>
            </a:pPr>
            <a:r>
              <a:rPr lang="en" sz="1200">
                <a:solidFill>
                  <a:schemeClr val="dk2"/>
                </a:solidFill>
                <a:latin typeface="Nunito"/>
                <a:ea typeface="Nunito"/>
                <a:cs typeface="Nunito"/>
                <a:sym typeface="Nunito"/>
              </a:rPr>
              <a:t>  int iterator = 1;</a:t>
            </a:r>
            <a:br>
              <a:rPr lang="en" sz="1200">
                <a:solidFill>
                  <a:schemeClr val="dk2"/>
                </a:solidFill>
                <a:latin typeface="Nunito"/>
                <a:ea typeface="Nunito"/>
                <a:cs typeface="Nunito"/>
                <a:sym typeface="Nunito"/>
              </a:rPr>
            </a:br>
            <a:r>
              <a:rPr lang="en" sz="1200">
                <a:solidFill>
                  <a:schemeClr val="dk2"/>
                </a:solidFill>
                <a:latin typeface="Nunito"/>
                <a:ea typeface="Nunito"/>
                <a:cs typeface="Nunito"/>
                <a:sym typeface="Nunito"/>
              </a:rPr>
              <a:t>while (iterator &lt;= 5) {</a:t>
            </a:r>
            <a:br>
              <a:rPr lang="en" sz="1200">
                <a:solidFill>
                  <a:schemeClr val="dk2"/>
                </a:solidFill>
                <a:latin typeface="Nunito"/>
                <a:ea typeface="Nunito"/>
                <a:cs typeface="Nunito"/>
                <a:sym typeface="Nunito"/>
              </a:rPr>
            </a:br>
            <a:r>
              <a:rPr lang="en" sz="1200">
                <a:solidFill>
                  <a:schemeClr val="dk2"/>
                </a:solidFill>
                <a:latin typeface="Nunito"/>
                <a:ea typeface="Nunito"/>
                <a:cs typeface="Nunito"/>
                <a:sym typeface="Nunito"/>
              </a:rPr>
              <a:t>	System.out.println(“Hello world!”);</a:t>
            </a:r>
            <a:br>
              <a:rPr lang="en" sz="1200">
                <a:solidFill>
                  <a:schemeClr val="dk2"/>
                </a:solidFill>
                <a:latin typeface="Nunito"/>
                <a:ea typeface="Nunito"/>
                <a:cs typeface="Nunito"/>
                <a:sym typeface="Nunito"/>
              </a:rPr>
            </a:br>
            <a:r>
              <a:rPr lang="en" sz="1200">
                <a:solidFill>
                  <a:schemeClr val="dk2"/>
                </a:solidFill>
                <a:latin typeface="Nunito"/>
                <a:ea typeface="Nunito"/>
                <a:cs typeface="Nunito"/>
                <a:sym typeface="Nunito"/>
              </a:rPr>
              <a:t> 	 iterator++;  </a:t>
            </a:r>
            <a:br>
              <a:rPr lang="en" sz="1200">
                <a:solidFill>
                  <a:schemeClr val="dk2"/>
                </a:solidFill>
                <a:latin typeface="Nunito"/>
                <a:ea typeface="Nunito"/>
                <a:cs typeface="Nunito"/>
                <a:sym typeface="Nunito"/>
              </a:rPr>
            </a:br>
            <a:r>
              <a:rPr lang="en" sz="1200">
                <a:solidFill>
                  <a:schemeClr val="dk2"/>
                </a:solidFill>
                <a:latin typeface="Nunito"/>
                <a:ea typeface="Nunito"/>
                <a:cs typeface="Nunito"/>
                <a:sym typeface="Nunito"/>
              </a:rPr>
              <a:t>	 </a:t>
            </a:r>
            <a:r>
              <a:rPr lang="en" sz="1200">
                <a:solidFill>
                  <a:schemeClr val="dk2"/>
                </a:solidFill>
                <a:highlight>
                  <a:srgbClr val="FFFF00"/>
                </a:highlight>
                <a:latin typeface="Nunito"/>
                <a:ea typeface="Nunito"/>
                <a:cs typeface="Nunito"/>
                <a:sym typeface="Nunito"/>
              </a:rPr>
              <a:t>break;</a:t>
            </a:r>
            <a:br>
              <a:rPr lang="en" sz="1200">
                <a:solidFill>
                  <a:schemeClr val="dk2"/>
                </a:solidFill>
                <a:latin typeface="Nunito"/>
                <a:ea typeface="Nunito"/>
                <a:cs typeface="Nunito"/>
                <a:sym typeface="Nunito"/>
              </a:rPr>
            </a:br>
            <a:r>
              <a:rPr lang="en" sz="1200">
                <a:solidFill>
                  <a:schemeClr val="dk2"/>
                </a:solidFill>
                <a:latin typeface="Nunito"/>
                <a:ea typeface="Nunito"/>
                <a:cs typeface="Nunito"/>
                <a:sym typeface="Nunito"/>
              </a:rPr>
              <a:t>}</a:t>
            </a:r>
            <a:endParaRPr sz="1300"/>
          </a:p>
        </p:txBody>
      </p:sp>
      <p:sp>
        <p:nvSpPr>
          <p:cNvPr id="327" name="Google Shape;327;p20"/>
          <p:cNvSpPr txBox="1"/>
          <p:nvPr/>
        </p:nvSpPr>
        <p:spPr>
          <a:xfrm>
            <a:off x="5099825" y="1818575"/>
            <a:ext cx="3778500" cy="1847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1200"/>
              </a:spcAft>
              <a:buNone/>
            </a:pPr>
            <a:r>
              <a:rPr lang="en" sz="1200">
                <a:solidFill>
                  <a:schemeClr val="dk2"/>
                </a:solidFill>
                <a:latin typeface="Nunito"/>
                <a:ea typeface="Nunito"/>
                <a:cs typeface="Nunito"/>
                <a:sym typeface="Nunito"/>
              </a:rPr>
              <a:t>  int iterator = 1;</a:t>
            </a:r>
            <a:br>
              <a:rPr lang="en" sz="1200">
                <a:solidFill>
                  <a:schemeClr val="dk2"/>
                </a:solidFill>
                <a:latin typeface="Nunito"/>
                <a:ea typeface="Nunito"/>
                <a:cs typeface="Nunito"/>
                <a:sym typeface="Nunito"/>
              </a:rPr>
            </a:br>
            <a:r>
              <a:rPr lang="en" sz="1200">
                <a:solidFill>
                  <a:schemeClr val="dk2"/>
                </a:solidFill>
                <a:latin typeface="Nunito"/>
                <a:ea typeface="Nunito"/>
                <a:cs typeface="Nunito"/>
                <a:sym typeface="Nunito"/>
              </a:rPr>
              <a:t>while (iterator &lt;= 5) {</a:t>
            </a:r>
            <a:br>
              <a:rPr lang="en" sz="1200">
                <a:solidFill>
                  <a:schemeClr val="dk2"/>
                </a:solidFill>
                <a:latin typeface="Nunito"/>
                <a:ea typeface="Nunito"/>
                <a:cs typeface="Nunito"/>
                <a:sym typeface="Nunito"/>
              </a:rPr>
            </a:br>
            <a:r>
              <a:rPr lang="en" sz="1200">
                <a:solidFill>
                  <a:schemeClr val="dk2"/>
                </a:solidFill>
                <a:latin typeface="Nunito"/>
                <a:ea typeface="Nunito"/>
                <a:cs typeface="Nunito"/>
                <a:sym typeface="Nunito"/>
              </a:rPr>
              <a:t>	</a:t>
            </a:r>
            <a:r>
              <a:rPr lang="en" sz="1200">
                <a:solidFill>
                  <a:schemeClr val="dk2"/>
                </a:solidFill>
                <a:highlight>
                  <a:srgbClr val="FFFF00"/>
                </a:highlight>
                <a:latin typeface="Nunito"/>
                <a:ea typeface="Nunito"/>
                <a:cs typeface="Nunito"/>
                <a:sym typeface="Nunito"/>
              </a:rPr>
              <a:t>if (iterator == 3){</a:t>
            </a:r>
            <a:br>
              <a:rPr lang="en" sz="1200">
                <a:solidFill>
                  <a:schemeClr val="dk2"/>
                </a:solidFill>
                <a:highlight>
                  <a:srgbClr val="FFFF00"/>
                </a:highlight>
                <a:latin typeface="Nunito"/>
                <a:ea typeface="Nunito"/>
                <a:cs typeface="Nunito"/>
                <a:sym typeface="Nunito"/>
              </a:rPr>
            </a:br>
            <a:r>
              <a:rPr lang="en" sz="1200">
                <a:solidFill>
                  <a:schemeClr val="dk2"/>
                </a:solidFill>
                <a:highlight>
                  <a:srgbClr val="FFFF00"/>
                </a:highlight>
                <a:latin typeface="Nunito"/>
                <a:ea typeface="Nunito"/>
                <a:cs typeface="Nunito"/>
                <a:sym typeface="Nunito"/>
              </a:rPr>
              <a:t>	break;</a:t>
            </a:r>
            <a:br>
              <a:rPr lang="en" sz="1200">
                <a:solidFill>
                  <a:schemeClr val="dk2"/>
                </a:solidFill>
                <a:highlight>
                  <a:srgbClr val="FFFF00"/>
                </a:highlight>
                <a:latin typeface="Nunito"/>
                <a:ea typeface="Nunito"/>
                <a:cs typeface="Nunito"/>
                <a:sym typeface="Nunito"/>
              </a:rPr>
            </a:br>
            <a:r>
              <a:rPr lang="en" sz="1200">
                <a:solidFill>
                  <a:schemeClr val="dk2"/>
                </a:solidFill>
                <a:highlight>
                  <a:srgbClr val="FFFF00"/>
                </a:highlight>
                <a:latin typeface="Nunito"/>
                <a:ea typeface="Nunito"/>
                <a:cs typeface="Nunito"/>
                <a:sym typeface="Nunito"/>
              </a:rPr>
              <a:t>	 }</a:t>
            </a:r>
            <a:br>
              <a:rPr lang="en" sz="1200">
                <a:solidFill>
                  <a:schemeClr val="dk2"/>
                </a:solidFill>
                <a:latin typeface="Nunito"/>
                <a:ea typeface="Nunito"/>
                <a:cs typeface="Nunito"/>
                <a:sym typeface="Nunito"/>
              </a:rPr>
            </a:br>
            <a:r>
              <a:rPr lang="en" sz="1200">
                <a:solidFill>
                  <a:schemeClr val="dk2"/>
                </a:solidFill>
                <a:latin typeface="Nunito"/>
                <a:ea typeface="Nunito"/>
                <a:cs typeface="Nunito"/>
                <a:sym typeface="Nunito"/>
              </a:rPr>
              <a:t>	else</a:t>
            </a:r>
            <a:br>
              <a:rPr lang="en" sz="1200">
                <a:solidFill>
                  <a:schemeClr val="dk2"/>
                </a:solidFill>
                <a:latin typeface="Nunito"/>
                <a:ea typeface="Nunito"/>
                <a:cs typeface="Nunito"/>
                <a:sym typeface="Nunito"/>
              </a:rPr>
            </a:br>
            <a:r>
              <a:rPr lang="en" sz="1200">
                <a:solidFill>
                  <a:schemeClr val="dk2"/>
                </a:solidFill>
                <a:latin typeface="Nunito"/>
                <a:ea typeface="Nunito"/>
                <a:cs typeface="Nunito"/>
                <a:sym typeface="Nunito"/>
              </a:rPr>
              <a:t>	     System.out.println(“Hello world!”);</a:t>
            </a:r>
            <a:br>
              <a:rPr lang="en" sz="1200">
                <a:solidFill>
                  <a:schemeClr val="dk2"/>
                </a:solidFill>
                <a:latin typeface="Nunito"/>
                <a:ea typeface="Nunito"/>
                <a:cs typeface="Nunito"/>
                <a:sym typeface="Nunito"/>
              </a:rPr>
            </a:br>
            <a:r>
              <a:rPr lang="en" sz="1200">
                <a:solidFill>
                  <a:schemeClr val="dk2"/>
                </a:solidFill>
                <a:latin typeface="Nunito"/>
                <a:ea typeface="Nunito"/>
                <a:cs typeface="Nunito"/>
                <a:sym typeface="Nunito"/>
              </a:rPr>
              <a:t> 	      iterator++;  </a:t>
            </a:r>
            <a:br>
              <a:rPr lang="en" sz="1200">
                <a:solidFill>
                  <a:schemeClr val="dk2"/>
                </a:solidFill>
                <a:latin typeface="Nunito"/>
                <a:ea typeface="Nunito"/>
                <a:cs typeface="Nunito"/>
                <a:sym typeface="Nunito"/>
              </a:rPr>
            </a:br>
            <a:r>
              <a:rPr lang="en" sz="1200">
                <a:solidFill>
                  <a:schemeClr val="dk2"/>
                </a:solidFill>
                <a:latin typeface="Nunito"/>
                <a:ea typeface="Nunito"/>
                <a:cs typeface="Nunito"/>
                <a:sym typeface="Nunito"/>
              </a:rPr>
              <a:t>}</a:t>
            </a:r>
            <a:endParaRPr sz="1300"/>
          </a:p>
        </p:txBody>
      </p:sp>
      <p:sp>
        <p:nvSpPr>
          <p:cNvPr id="328" name="Google Shape;328;p20"/>
          <p:cNvSpPr txBox="1"/>
          <p:nvPr/>
        </p:nvSpPr>
        <p:spPr>
          <a:xfrm>
            <a:off x="5363325" y="3665675"/>
            <a:ext cx="340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What happens when this runs?</a:t>
            </a:r>
            <a:endParaRPr b="1">
              <a:latin typeface="Nunito"/>
              <a:ea typeface="Nunito"/>
              <a:cs typeface="Nunito"/>
              <a:sym typeface="Nunito"/>
            </a:endParaRPr>
          </a:p>
        </p:txBody>
      </p:sp>
      <p:sp>
        <p:nvSpPr>
          <p:cNvPr id="329" name="Google Shape;329;p20"/>
          <p:cNvSpPr txBox="1"/>
          <p:nvPr/>
        </p:nvSpPr>
        <p:spPr>
          <a:xfrm>
            <a:off x="1169625" y="4527900"/>
            <a:ext cx="577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continue;  </a:t>
            </a:r>
            <a:r>
              <a:rPr lang="en">
                <a:latin typeface="Nunito"/>
                <a:ea typeface="Nunito"/>
                <a:cs typeface="Nunito"/>
                <a:sym typeface="Nunito"/>
              </a:rPr>
              <a:t>is the opposite – if you write in a program, it will just continue onto the next iteration</a:t>
            </a:r>
            <a:endParaRPr>
              <a:latin typeface="Nunito"/>
              <a:ea typeface="Nunito"/>
              <a:cs typeface="Nunito"/>
              <a:sym typeface="Nunito"/>
            </a:endParaRPr>
          </a:p>
        </p:txBody>
      </p:sp>
      <p:sp>
        <p:nvSpPr>
          <p:cNvPr id="330" name="Google Shape;330;p20"/>
          <p:cNvSpPr txBox="1"/>
          <p:nvPr/>
        </p:nvSpPr>
        <p:spPr>
          <a:xfrm>
            <a:off x="0" y="3218250"/>
            <a:ext cx="45414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Nunito"/>
                <a:ea typeface="Nunito"/>
                <a:cs typeface="Nunito"/>
                <a:sym typeface="Nunito"/>
              </a:rPr>
              <a:t>This piece of code will only print “Hello world!” one time. </a:t>
            </a:r>
            <a:br>
              <a:rPr lang="en" sz="1100">
                <a:latin typeface="Nunito"/>
                <a:ea typeface="Nunito"/>
                <a:cs typeface="Nunito"/>
                <a:sym typeface="Nunito"/>
              </a:rPr>
            </a:br>
            <a:br>
              <a:rPr lang="en" sz="1100">
                <a:latin typeface="Nunito"/>
                <a:ea typeface="Nunito"/>
                <a:cs typeface="Nunito"/>
                <a:sym typeface="Nunito"/>
              </a:rPr>
            </a:br>
            <a:r>
              <a:rPr lang="en" sz="1100">
                <a:latin typeface="Nunito"/>
                <a:ea typeface="Nunito"/>
                <a:cs typeface="Nunito"/>
                <a:sym typeface="Nunito"/>
              </a:rPr>
              <a:t>We start the while loop and print it out once and then increment the iterator, but before we get a chance to execute the body of the loop again, we break out of the loop.</a:t>
            </a:r>
            <a:endParaRPr sz="1100">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Vocabulary</a:t>
            </a:r>
            <a:endParaRPr/>
          </a:p>
        </p:txBody>
      </p:sp>
      <p:sp>
        <p:nvSpPr>
          <p:cNvPr id="336" name="Google Shape;336;p21"/>
          <p:cNvSpPr txBox="1"/>
          <p:nvPr>
            <p:ph idx="1" type="body"/>
          </p:nvPr>
        </p:nvSpPr>
        <p:spPr>
          <a:xfrm>
            <a:off x="1303800" y="1201325"/>
            <a:ext cx="7232100" cy="40173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a:t>Iteration:</a:t>
            </a:r>
            <a:br>
              <a:rPr lang="en"/>
            </a:br>
            <a:r>
              <a:rPr lang="en" sz="1100"/>
              <a:t>Executing a sequence of statements repeatedly.</a:t>
            </a:r>
            <a:endParaRPr sz="1100"/>
          </a:p>
          <a:p>
            <a:pPr indent="0" lvl="0" marL="0" rtl="0" algn="l">
              <a:lnSpc>
                <a:spcPct val="100000"/>
              </a:lnSpc>
              <a:spcBef>
                <a:spcPts val="1200"/>
              </a:spcBef>
              <a:spcAft>
                <a:spcPts val="0"/>
              </a:spcAft>
              <a:buNone/>
            </a:pPr>
            <a:r>
              <a:rPr lang="en"/>
              <a:t>Loop:</a:t>
            </a:r>
            <a:br>
              <a:rPr lang="en" sz="1100"/>
            </a:br>
            <a:r>
              <a:rPr lang="en" sz="1100"/>
              <a:t>A statement that executes a sequence of statements repeatedly.</a:t>
            </a:r>
            <a:endParaRPr sz="1100"/>
          </a:p>
          <a:p>
            <a:pPr indent="0" lvl="0" marL="0" rtl="0" algn="l">
              <a:lnSpc>
                <a:spcPct val="100000"/>
              </a:lnSpc>
              <a:spcBef>
                <a:spcPts val="1200"/>
              </a:spcBef>
              <a:spcAft>
                <a:spcPts val="0"/>
              </a:spcAft>
              <a:buNone/>
            </a:pPr>
            <a:r>
              <a:rPr lang="en"/>
              <a:t>Loop body:</a:t>
            </a:r>
            <a:br>
              <a:rPr lang="en"/>
            </a:br>
            <a:r>
              <a:rPr lang="en" sz="1100"/>
              <a:t>The statements inside the loop.</a:t>
            </a:r>
            <a:endParaRPr sz="1100"/>
          </a:p>
          <a:p>
            <a:pPr indent="0" lvl="0" marL="0" rtl="0" algn="l">
              <a:lnSpc>
                <a:spcPct val="100000"/>
              </a:lnSpc>
              <a:spcBef>
                <a:spcPts val="1200"/>
              </a:spcBef>
              <a:spcAft>
                <a:spcPts val="0"/>
              </a:spcAft>
              <a:buNone/>
            </a:pPr>
            <a:r>
              <a:rPr lang="en"/>
              <a:t>Infinite loop:</a:t>
            </a:r>
            <a:br>
              <a:rPr lang="en" sz="1100"/>
            </a:br>
            <a:r>
              <a:rPr lang="en" sz="1100"/>
              <a:t>A loop whose condition is always true.</a:t>
            </a:r>
            <a:endParaRPr sz="1100"/>
          </a:p>
          <a:p>
            <a:pPr indent="0" lvl="0" marL="0" rtl="0" algn="l">
              <a:lnSpc>
                <a:spcPct val="100000"/>
              </a:lnSpc>
              <a:spcBef>
                <a:spcPts val="1200"/>
              </a:spcBef>
              <a:spcAft>
                <a:spcPts val="0"/>
              </a:spcAft>
              <a:buNone/>
            </a:pPr>
            <a:r>
              <a:rPr lang="en"/>
              <a:t>Loop variable:  </a:t>
            </a:r>
            <a:r>
              <a:rPr lang="en" sz="1100"/>
              <a:t>(will usually be the iterator “i”)</a:t>
            </a:r>
            <a:br>
              <a:rPr lang="en" sz="1100"/>
            </a:br>
            <a:r>
              <a:rPr lang="en" sz="1100"/>
              <a:t>A variable that is initialized, tested, and updated in order to control a loop. </a:t>
            </a:r>
            <a:endParaRPr sz="1100"/>
          </a:p>
          <a:p>
            <a:pPr indent="0" lvl="0" marL="0" rtl="0" algn="l">
              <a:lnSpc>
                <a:spcPct val="100000"/>
              </a:lnSpc>
              <a:spcBef>
                <a:spcPts val="1200"/>
              </a:spcBef>
              <a:spcAft>
                <a:spcPts val="0"/>
              </a:spcAft>
              <a:buNone/>
            </a:pPr>
            <a:r>
              <a:rPr lang="en"/>
              <a:t>Increment:									Break:</a:t>
            </a:r>
            <a:br>
              <a:rPr lang="en" sz="1100"/>
            </a:br>
            <a:r>
              <a:rPr lang="en" sz="1100"/>
              <a:t>Increase the value of a variable.						Exits the loop.</a:t>
            </a:r>
            <a:endParaRPr sz="1100"/>
          </a:p>
          <a:p>
            <a:pPr indent="0" lvl="0" marL="0" rtl="0" algn="l">
              <a:lnSpc>
                <a:spcPct val="100000"/>
              </a:lnSpc>
              <a:spcBef>
                <a:spcPts val="1200"/>
              </a:spcBef>
              <a:spcAft>
                <a:spcPts val="0"/>
              </a:spcAft>
              <a:buNone/>
            </a:pPr>
            <a:r>
              <a:rPr lang="en"/>
              <a:t>Decrement:									Continue:</a:t>
            </a:r>
            <a:br>
              <a:rPr lang="en" sz="1100"/>
            </a:br>
            <a:r>
              <a:rPr lang="en" sz="1100"/>
              <a:t>Decrease the value of a variable.						Moves onto the next iteration.</a:t>
            </a:r>
            <a:endParaRPr sz="1100"/>
          </a:p>
          <a:p>
            <a:pPr indent="0" lvl="0" marL="0" rtl="0" algn="l">
              <a:lnSpc>
                <a:spcPct val="100000"/>
              </a:lnSpc>
              <a:spcBef>
                <a:spcPts val="1200"/>
              </a:spcBef>
              <a:spcAft>
                <a:spcPts val="1200"/>
              </a:spcAft>
              <a:buNone/>
            </a:pPr>
            <a:r>
              <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