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bjc.edc.org/bjc-r/cur/programming/8-recursive-reporters/optional-project-sorting/2-selection-sort.html?topic=nyc_bjc%2F8-recursive-reporters.topic&amp;course=bjc4nyc.html&amp;novideo&amp;noassignment" TargetMode="Externa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Material adapted from BJC curriculum: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https://bjc.edc.org/bjc-r/cur/programming/8-recursive-reporters/optional-project-sorting/2-selection-sort.html?topic=nyc_bjc%2F8-recursive-reporters.topic&amp;course=bjc4nyc.html&amp;novideo&amp;noassignment</a:t>
            </a:r>
          </a:p>
          <a:p>
            <a:pPr/>
          </a:p>
          <a:p>
            <a:pPr/>
          </a:p>
          <a:p>
            <a:pPr/>
            <a:r>
              <a:t>New York State Standard:</a:t>
            </a:r>
          </a:p>
          <a:p>
            <a:pPr/>
            <a:r>
              <a:t>9-12.CT.6</a:t>
            </a:r>
          </a:p>
          <a:p>
            <a:pPr/>
            <a:r>
              <a:t>Demonstrate how at least two classic algorithms work and analyze the trade-offs related to two or more algorithms for completing the same task.</a:t>
            </a:r>
          </a:p>
          <a:p>
            <a:pPr/>
          </a:p>
          <a:p>
            <a:pPr/>
            <a:r>
              <a:t>NOTE: This lesson is envisioned as part of a larger unit in which other sorting algorithms are introduced and compared.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5+4+3+2+1=15</a:t>
            </a:r>
          </a:p>
          <a:p>
            <a:pPr marL="187157" indent="-187157">
              <a:buSzPct val="100000"/>
              <a:buAutoNum type="arabicPeriod" startAt="1"/>
            </a:pPr>
            <a:r>
              <a:t>because the definition of the function calls itself in the recursive step.</a:t>
            </a:r>
          </a:p>
          <a:p>
            <a:pPr marL="187157" indent="-187157">
              <a:buSzPct val="100000"/>
              <a:buAutoNum type="arabicPeriod" startAt="1"/>
            </a:pPr>
            <a:r>
              <a:t>the base case is if n==0, then 0 is returned. the recursive step is to add int_sum(n-1) to n.</a:t>
            </a:r>
          </a:p>
          <a:p>
            <a:pPr/>
            <a:r>
              <a:t>+Why is it crucial to have a base case? because otherwise the function would continue to call itself.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lists on the screen are Python lists, but don’t think about it that way for now. Just think about how you would sort the list in general.</a:t>
            </a:r>
          </a:p>
          <a:p>
            <a:pPr/>
          </a:p>
          <a:p>
            <a:pPr/>
            <a:r>
              <a:t>Possible solution: Find the first name in the alphabet. Move it to the front, then continue with the rest of the list (this is basically selection sort).</a:t>
            </a:r>
          </a:p>
          <a:p>
            <a:pPr/>
          </a:p>
          <a:p>
            <a:pPr/>
          </a:p>
          <a:p>
            <a:pPr/>
            <a:r>
              <a:t>Another solution: Take the first name (‘Yosuf’), </a:t>
            </a:r>
          </a:p>
          <a:p>
            <a:pPr/>
            <a:r>
              <a:t>[Yosuf]</a:t>
            </a:r>
          </a:p>
          <a:p>
            <a:pPr/>
            <a:r>
              <a:t>then take the next name  (‘Luis’)and order it w/r/t Yosuf</a:t>
            </a:r>
          </a:p>
          <a:p>
            <a:pPr/>
            <a:r>
              <a:t>[Luis, Yosuf]</a:t>
            </a:r>
          </a:p>
          <a:p>
            <a:pPr/>
          </a:p>
          <a:p>
            <a:pPr/>
            <a:r>
              <a:t>And so on until you get to the end of the list.  </a:t>
            </a:r>
          </a:p>
          <a:p>
            <a:pPr/>
          </a:p>
          <a:p>
            <a:pPr/>
            <a:r>
              <a:t>This is basically insertion sort.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Students read aloud. 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 students a chance to try on their own.  </a:t>
            </a:r>
          </a:p>
          <a:p>
            <a:pPr/>
          </a:p>
          <a:p>
            <a:pPr/>
            <a:r>
              <a:t>Make sure Zoom is in Gallery view. </a:t>
            </a:r>
          </a:p>
          <a:p>
            <a:pPr/>
          </a:p>
          <a:p>
            <a:pPr/>
          </a:p>
          <a:p>
            <a:pPr/>
            <a:r>
              <a:t>Then talk through how they did it.</a:t>
            </a:r>
          </a:p>
          <a:p>
            <a:pPr/>
          </a:p>
          <a:p>
            <a:pPr marL="233947" indent="-233947">
              <a:buSzPct val="100000"/>
              <a:buAutoNum type="arabicParenBoth" startAt="1"/>
            </a:pPr>
            <a:r>
              <a:t>Look at your classmates in Gallery view.  Select the lowest alphabetically. </a:t>
            </a:r>
          </a:p>
          <a:p>
            <a:pPr marL="233947" indent="-233947">
              <a:buSzPct val="100000"/>
              <a:buAutoNum type="arabicParenBoth" startAt="1"/>
            </a:pPr>
            <a:r>
              <a:t>Move to the leftmost position.</a:t>
            </a:r>
          </a:p>
          <a:p>
            <a:pPr marL="233947" indent="-233947">
              <a:buSzPct val="100000"/>
              <a:buAutoNum type="arabicParenBoth" startAt="1"/>
            </a:pPr>
            <a:r>
              <a:t>Repeat (1) and (2) with the whole class minus the moved students</a:t>
            </a:r>
          </a:p>
          <a:p>
            <a:pPr marL="233947" indent="-233947">
              <a:buSzPct val="100000"/>
              <a:buAutoNum type="arabicParenBoth" startAt="1"/>
            </a:pPr>
            <a:r>
              <a:t>stop when list is empty</a:t>
            </a:r>
          </a:p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is a selection sort an example of recursion? Because the same procedure is continuously applied to smaller and smaller sublists.</a:t>
            </a:r>
          </a:p>
          <a:p>
            <a:pPr/>
          </a:p>
          <a:p>
            <a:pPr/>
            <a:r>
              <a:t>What is the base case? What is the recursive case? Base case is when there is zero or one item in the list.</a:t>
            </a:r>
          </a:p>
          <a:p>
            <a:pPr/>
          </a:p>
          <a:p>
            <a:pPr/>
            <a:r>
              <a:t>Why do you think it’s important to be able to sort lists effectively? Lots of real world examples where this is important.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selection_sort_structured.py for structure assignment. </a:t>
            </a:r>
          </a:p>
          <a:p>
            <a:pPr/>
          </a:p>
          <a:p>
            <a:pPr/>
            <a:r>
              <a:t>See selection_sort_open_ended.py for openended assignment.</a:t>
            </a:r>
          </a:p>
          <a:p>
            <a:pPr/>
          </a:p>
          <a:p>
            <a:pPr/>
            <a:r>
              <a:t>See selection_sort_solution.py for solution.</a:t>
            </a:r>
          </a:p>
          <a:p>
            <a:pPr/>
          </a:p>
          <a:p>
            <a:pPr/>
            <a:r>
              <a:t>See baby_names.py for extension assignment and baby_names_solution.py for solution.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Recursively sort a list with the Selection Sort algorithm</a:t>
            </a:r>
            <a:endParaRPr b="0" sz="1200"/>
          </a:p>
        </p:txBody>
      </p:sp>
      <p:pic>
        <p:nvPicPr>
          <p:cNvPr id="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5731" y="-122565"/>
            <a:ext cx="1265157" cy="1608465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99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 defTabSz="612648">
              <a:defRPr sz="2881">
                <a:solidFill>
                  <a:srgbClr val="0000FF"/>
                </a:solidFill>
              </a:defRPr>
            </a:pPr>
            <a:r>
              <a:t>Python</a:t>
            </a:r>
          </a:p>
          <a:p>
            <a:pPr defTabSz="612648">
              <a:defRPr sz="2881">
                <a:solidFill>
                  <a:srgbClr val="0000FF"/>
                </a:solidFill>
              </a:defRPr>
            </a:pPr>
            <a:r>
              <a:t>Recursion unit: Selection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18;p19"/>
          <p:cNvGrpSpPr/>
          <p:nvPr/>
        </p:nvGrpSpPr>
        <p:grpSpPr>
          <a:xfrm>
            <a:off x="1712211" y="491965"/>
            <a:ext cx="6244203" cy="914171"/>
            <a:chOff x="-1" y="0"/>
            <a:chExt cx="6244202" cy="914170"/>
          </a:xfrm>
        </p:grpSpPr>
        <p:sp>
          <p:nvSpPr>
            <p:cNvPr id="188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191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189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190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Do now</a:t>
                </a:r>
              </a:p>
            </p:txBody>
          </p:sp>
        </p:grpSp>
      </p:grpSp>
      <p:pic>
        <p:nvPicPr>
          <p:cNvPr id="1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32570" y="1868702"/>
            <a:ext cx="4246091" cy="1326903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What will int_sum(5)return?…"/>
          <p:cNvSpPr txBox="1"/>
          <p:nvPr/>
        </p:nvSpPr>
        <p:spPr>
          <a:xfrm>
            <a:off x="451458" y="1914220"/>
            <a:ext cx="3261427" cy="1104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What will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int_sum(5)</a:t>
            </a:r>
            <a:r>
              <a:t>return?</a:t>
            </a:r>
          </a:p>
          <a:p>
            <a:pPr marL="187157" indent="-187157">
              <a:buSzPct val="100000"/>
              <a:buAutoNum type="arabicPeriod" startAt="1"/>
            </a:pPr>
            <a:r>
              <a:t> Why is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int_sum() </a:t>
            </a:r>
            <a:r>
              <a:t>a recursive function?</a:t>
            </a:r>
          </a:p>
          <a:p>
            <a:pPr marL="187157" indent="-187157">
              <a:buSzPct val="100000"/>
              <a:buAutoNum type="arabicPeriod" startAt="1"/>
            </a:pPr>
            <a:r>
              <a:t>What is the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base case</a:t>
            </a:r>
            <a:r>
              <a:t> and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recursive case</a:t>
            </a:r>
            <a:r>
              <a:t>?</a:t>
            </a:r>
          </a:p>
        </p:txBody>
      </p:sp>
      <p:sp>
        <p:nvSpPr>
          <p:cNvPr id="195" name="Examine the program to the right, then answer questions (1) through (3)"/>
          <p:cNvSpPr txBox="1"/>
          <p:nvPr/>
        </p:nvSpPr>
        <p:spPr>
          <a:xfrm>
            <a:off x="1768729" y="1043751"/>
            <a:ext cx="56657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4">
                    <a:lumOff val="11960"/>
                  </a:schemeClr>
                </a:solidFill>
              </a:defRPr>
            </a:lvl1pPr>
          </a:lstStyle>
          <a:p>
            <a:pPr/>
            <a:r>
              <a:t>Examine the program to the right, then answer questions (1) through (3)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22959">
              <a:lnSpc>
                <a:spcPct val="115000"/>
              </a:lnSpc>
              <a:defRPr b="1" sz="1619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Recursively sort a list with the Selection Sort algorithm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Recursion allows us to implement algorithms for sorting lists, numerically or alphabetically. Today we’ll discover a popular sorting algorithm, Selection sort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More recursive sorting algorithms!</a:t>
            </a: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118;p19"/>
          <p:cNvGrpSpPr/>
          <p:nvPr/>
        </p:nvGrpSpPr>
        <p:grpSpPr>
          <a:xfrm>
            <a:off x="1712211" y="491965"/>
            <a:ext cx="6244203" cy="914171"/>
            <a:chOff x="-1" y="0"/>
            <a:chExt cx="6244202" cy="914170"/>
          </a:xfrm>
        </p:grpSpPr>
        <p:sp>
          <p:nvSpPr>
            <p:cNvPr id="202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5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03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4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Warm up</a:t>
                </a:r>
              </a:p>
            </p:txBody>
          </p:sp>
        </p:grpSp>
      </p:grpSp>
      <p:grpSp>
        <p:nvGrpSpPr>
          <p:cNvPr id="210" name="Group"/>
          <p:cNvGrpSpPr/>
          <p:nvPr/>
        </p:nvGrpSpPr>
        <p:grpSpPr>
          <a:xfrm>
            <a:off x="4921401" y="2271866"/>
            <a:ext cx="5263798" cy="859939"/>
            <a:chOff x="0" y="0"/>
            <a:chExt cx="5263796" cy="859938"/>
          </a:xfrm>
        </p:grpSpPr>
        <p:sp>
          <p:nvSpPr>
            <p:cNvPr id="207" name="['Yosuf', 'Luis', 'Rafiki', 'Sam', 'Saad', 'Maddox', 'Chris']"/>
            <p:cNvSpPr txBox="1"/>
            <p:nvPr/>
          </p:nvSpPr>
          <p:spPr>
            <a:xfrm>
              <a:off x="0" y="0"/>
              <a:ext cx="5263797" cy="127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8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['Yosuf', 'Luis', 'Rafiki', 'Sam', 'Saad', 'Maddox', 'Chris']</a:t>
              </a:r>
            </a:p>
          </p:txBody>
        </p:sp>
        <p:sp>
          <p:nvSpPr>
            <p:cNvPr id="208" name="['Chris', 'Luis', 'Maddox', 'Rafiki', 'Saad', 'Sam', 'Yosuf']"/>
            <p:cNvSpPr txBox="1"/>
            <p:nvPr/>
          </p:nvSpPr>
          <p:spPr>
            <a:xfrm>
              <a:off x="12700" y="732938"/>
              <a:ext cx="3743970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8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['Chris', 'Luis', 'Maddox', 'Rafiki', 'Saad', 'Sam', 'Yosuf']</a:t>
              </a:r>
            </a:p>
          </p:txBody>
        </p:sp>
        <p:sp>
          <p:nvSpPr>
            <p:cNvPr id="209" name="Equation"/>
            <p:cNvSpPr txBox="1"/>
            <p:nvPr/>
          </p:nvSpPr>
          <p:spPr>
            <a:xfrm>
              <a:off x="51897" y="286154"/>
              <a:ext cx="388976" cy="287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8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m:oMathPara>
              </a14:m>
              <a:endParaRPr sz="3800">
                <a:solidFill>
                  <a:srgbClr val="F46524"/>
                </a:solidFill>
              </a:endParaRPr>
            </a:p>
          </p:txBody>
        </p:sp>
      </p:grpSp>
      <p:sp>
        <p:nvSpPr>
          <p:cNvPr id="211" name="Suppose we want to sort a list of names into alphabetical order.…"/>
          <p:cNvSpPr txBox="1"/>
          <p:nvPr/>
        </p:nvSpPr>
        <p:spPr>
          <a:xfrm>
            <a:off x="376708" y="1905000"/>
            <a:ext cx="4208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Suppose we want to sort a list of names into alphabetical order.</a:t>
            </a:r>
          </a:p>
          <a:p>
            <a:pPr>
              <a:buClr>
                <a:schemeClr val="accent5"/>
              </a:buClr>
              <a:defRPr>
                <a:solidFill>
                  <a:schemeClr val="accent1">
                    <a:lumOff val="-6117"/>
                  </a:schemeClr>
                </a:solidFill>
              </a:defRPr>
            </a:pPr>
          </a:p>
          <a:p>
            <a:pPr>
              <a:buClr>
                <a:schemeClr val="accent5"/>
              </a:buClr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How would </a:t>
            </a:r>
            <a:r>
              <a:rPr i="1"/>
              <a:t>you </a:t>
            </a:r>
            <a:r>
              <a:t>sort these names?</a:t>
            </a:r>
          </a:p>
          <a:p>
            <a:pPr lvl="1" marL="695157" indent="-187157">
              <a:buClr>
                <a:schemeClr val="accent5"/>
              </a:buClr>
              <a:buSzPct val="100000"/>
              <a:buAutoNum type="alphaLcPeriod" startAt="1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Come up with a step-by-step strategy for sorting the names.</a:t>
            </a:r>
          </a:p>
          <a:p>
            <a:pPr lvl="1" marL="695157" indent="-187157">
              <a:buClr>
                <a:schemeClr val="accent5"/>
              </a:buClr>
              <a:buSzPct val="100000"/>
              <a:buAutoNum type="alphaLcPeriod" startAt="1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Describe your strategy in a couple of sentences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118;p19"/>
          <p:cNvGrpSpPr/>
          <p:nvPr/>
        </p:nvGrpSpPr>
        <p:grpSpPr>
          <a:xfrm>
            <a:off x="1712211" y="491965"/>
            <a:ext cx="6244203" cy="914171"/>
            <a:chOff x="-1" y="0"/>
            <a:chExt cx="6244202" cy="914170"/>
          </a:xfrm>
        </p:grpSpPr>
        <p:sp>
          <p:nvSpPr>
            <p:cNvPr id="215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18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16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17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Mini-lesson: selection sort</a:t>
                </a:r>
              </a:p>
            </p:txBody>
          </p:sp>
        </p:grpSp>
      </p:grpSp>
      <p:sp>
        <p:nvSpPr>
          <p:cNvPr id="220" name="Selection sort…"/>
          <p:cNvSpPr txBox="1"/>
          <p:nvPr/>
        </p:nvSpPr>
        <p:spPr>
          <a:xfrm>
            <a:off x="5265006" y="1500592"/>
            <a:ext cx="3140146" cy="31623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600">
                <a:solidFill>
                  <a:schemeClr val="accent3">
                    <a:lumOff val="-9098"/>
                  </a:schemeClr>
                </a:solidFill>
              </a:defRPr>
            </a:pPr>
            <a:r>
              <a:t>Selection sort</a:t>
            </a:r>
          </a:p>
          <a:p>
            <a:pPr marL="457200" indent="-317500" defTabSz="457200">
              <a:buSzPct val="100000"/>
              <a:buFont typeface="Helvetica"/>
              <a:buChar char="•"/>
              <a:defRPr sz="1600">
                <a:solidFill>
                  <a:srgbClr val="000000"/>
                </a:solidFill>
              </a:defRPr>
            </a:pPr>
            <a:r>
              <a:rPr b="1"/>
              <a:t>Step 1. </a:t>
            </a:r>
            <a:r>
              <a:t>In an unsorted list, find a way to select the item that should come earliest in the sort.</a:t>
            </a:r>
          </a:p>
          <a:p>
            <a:pPr marL="457200" indent="-317500" defTabSz="457200">
              <a:buSzPct val="100000"/>
              <a:buFont typeface="Helvetica"/>
              <a:buChar char="•"/>
              <a:defRPr sz="1600">
                <a:solidFill>
                  <a:srgbClr val="000000"/>
                </a:solidFill>
              </a:defRPr>
            </a:pPr>
            <a:r>
              <a:rPr b="1"/>
              <a:t>Step 2. </a:t>
            </a:r>
            <a:r>
              <a:t>Pull the selected item out of the list and place it in the first position.</a:t>
            </a:r>
          </a:p>
          <a:p>
            <a:pPr marL="457200" indent="-317500" defTabSz="457200">
              <a:buSzPct val="100000"/>
              <a:buFont typeface="Helvetica"/>
              <a:buChar char="•"/>
              <a:defRPr sz="1600">
                <a:solidFill>
                  <a:srgbClr val="000000"/>
                </a:solidFill>
              </a:defRPr>
            </a:pPr>
            <a:r>
              <a:rPr b="1"/>
              <a:t>Step 3. </a:t>
            </a:r>
            <a:r>
              <a:t>With the remaining items, use a selection sort to put them in order. If there are no remaining items, you're done.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39059" t="0" r="877" b="14041"/>
          <a:stretch>
            <a:fillRect/>
          </a:stretch>
        </p:blipFill>
        <p:spPr>
          <a:xfrm>
            <a:off x="528772" y="1853116"/>
            <a:ext cx="2893333" cy="23291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118;p19"/>
          <p:cNvGrpSpPr/>
          <p:nvPr/>
        </p:nvGrpSpPr>
        <p:grpSpPr>
          <a:xfrm>
            <a:off x="1712211" y="491965"/>
            <a:ext cx="6244203" cy="914171"/>
            <a:chOff x="-1" y="0"/>
            <a:chExt cx="6244202" cy="914170"/>
          </a:xfrm>
        </p:grpSpPr>
        <p:sp>
          <p:nvSpPr>
            <p:cNvPr id="225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28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26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27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Mini-lesson: selection sort: group activity</a:t>
                </a:r>
              </a:p>
            </p:txBody>
          </p:sp>
        </p:grpSp>
      </p:grpSp>
      <p:sp>
        <p:nvSpPr>
          <p:cNvPr id="230" name="How could we use selection sort to put our screens in order?"/>
          <p:cNvSpPr txBox="1"/>
          <p:nvPr/>
        </p:nvSpPr>
        <p:spPr>
          <a:xfrm>
            <a:off x="347456" y="1829669"/>
            <a:ext cx="355404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How could we use selection sort to put our screens in order?</a:t>
            </a:r>
          </a:p>
        </p:txBody>
      </p:sp>
      <p:sp>
        <p:nvSpPr>
          <p:cNvPr id="231" name="Selection sort…"/>
          <p:cNvSpPr txBox="1"/>
          <p:nvPr/>
        </p:nvSpPr>
        <p:spPr>
          <a:xfrm>
            <a:off x="5265006" y="1500592"/>
            <a:ext cx="3140146" cy="31623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600">
                <a:solidFill>
                  <a:schemeClr val="accent3">
                    <a:lumOff val="-9098"/>
                  </a:schemeClr>
                </a:solidFill>
              </a:defRPr>
            </a:pPr>
            <a:r>
              <a:t>Selection sort</a:t>
            </a:r>
          </a:p>
          <a:p>
            <a:pPr marL="457200" indent="-317500" defTabSz="457200">
              <a:buSzPct val="100000"/>
              <a:buFont typeface="Helvetica"/>
              <a:buChar char="•"/>
              <a:defRPr sz="1600">
                <a:solidFill>
                  <a:srgbClr val="000000"/>
                </a:solidFill>
              </a:defRPr>
            </a:pPr>
            <a:r>
              <a:rPr b="1"/>
              <a:t>Step 1. </a:t>
            </a:r>
            <a:r>
              <a:t>In an unsorted list, find a way to select the item that should come earliest in the sort.</a:t>
            </a:r>
          </a:p>
          <a:p>
            <a:pPr marL="457200" indent="-317500" defTabSz="457200">
              <a:buSzPct val="100000"/>
              <a:buFont typeface="Helvetica"/>
              <a:buChar char="•"/>
              <a:defRPr sz="1600">
                <a:solidFill>
                  <a:srgbClr val="000000"/>
                </a:solidFill>
              </a:defRPr>
            </a:pPr>
            <a:r>
              <a:rPr b="1"/>
              <a:t>Step 2. </a:t>
            </a:r>
            <a:r>
              <a:t>Pull the selected item out of the list and place it in the first position.</a:t>
            </a:r>
          </a:p>
          <a:p>
            <a:pPr marL="457200" indent="-317500" defTabSz="457200">
              <a:buSzPct val="100000"/>
              <a:buFont typeface="Helvetica"/>
              <a:buChar char="•"/>
              <a:defRPr sz="1600">
                <a:solidFill>
                  <a:srgbClr val="000000"/>
                </a:solidFill>
              </a:defRPr>
            </a:pPr>
            <a:r>
              <a:rPr b="1"/>
              <a:t>Step 3. </a:t>
            </a:r>
            <a:r>
              <a:t>With the remaining items, use a selection sort to put them in order. If there are no remaining items, you're done.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118;p19"/>
          <p:cNvGrpSpPr/>
          <p:nvPr/>
        </p:nvGrpSpPr>
        <p:grpSpPr>
          <a:xfrm>
            <a:off x="1712211" y="491965"/>
            <a:ext cx="6244203" cy="914171"/>
            <a:chOff x="-1" y="0"/>
            <a:chExt cx="6244202" cy="914170"/>
          </a:xfrm>
        </p:grpSpPr>
        <p:sp>
          <p:nvSpPr>
            <p:cNvPr id="235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38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36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37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Mini-lesson: selection sort: Stop ’n’ jot</a:t>
                </a:r>
              </a:p>
            </p:txBody>
          </p:sp>
        </p:grpSp>
      </p:grpSp>
      <p:sp>
        <p:nvSpPr>
          <p:cNvPr id="240" name="How is a selection sort an example of recursion?…"/>
          <p:cNvSpPr txBox="1"/>
          <p:nvPr/>
        </p:nvSpPr>
        <p:spPr>
          <a:xfrm>
            <a:off x="347456" y="1829669"/>
            <a:ext cx="3554044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How is a selection sort an example of recursion?</a:t>
            </a:r>
          </a:p>
          <a:p>
            <a:pPr/>
          </a:p>
          <a:p>
            <a:pPr/>
            <a:r>
              <a:t>What is the base case? What is the recursive case?</a:t>
            </a:r>
          </a:p>
          <a:p>
            <a:pPr/>
          </a:p>
          <a:p>
            <a:pPr/>
            <a:r>
              <a:t>Why do you think it’s important to be able to sort lists effectively?</a:t>
            </a:r>
          </a:p>
        </p:txBody>
      </p:sp>
      <p:sp>
        <p:nvSpPr>
          <p:cNvPr id="241" name="Selection sort…"/>
          <p:cNvSpPr txBox="1"/>
          <p:nvPr/>
        </p:nvSpPr>
        <p:spPr>
          <a:xfrm>
            <a:off x="4909406" y="1499854"/>
            <a:ext cx="3140146" cy="313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600">
                <a:solidFill>
                  <a:schemeClr val="accent3">
                    <a:lumOff val="-9098"/>
                  </a:schemeClr>
                </a:solidFill>
              </a:defRPr>
            </a:pPr>
            <a:r>
              <a:t>Selection sort</a:t>
            </a:r>
          </a:p>
          <a:p>
            <a:pPr marL="457200" indent="-317500" defTabSz="457200">
              <a:buSzPct val="100000"/>
              <a:buFont typeface="Helvetica"/>
              <a:buChar char="•"/>
              <a:defRPr sz="1600">
                <a:solidFill>
                  <a:srgbClr val="000000"/>
                </a:solidFill>
              </a:defRPr>
            </a:pPr>
            <a:r>
              <a:rPr b="1"/>
              <a:t>Step 1. </a:t>
            </a:r>
            <a:r>
              <a:t>In an unsorted list, find a way to select the item that should come earliest in the sort.</a:t>
            </a:r>
          </a:p>
          <a:p>
            <a:pPr marL="457200" indent="-317500" defTabSz="457200">
              <a:buSzPct val="100000"/>
              <a:buFont typeface="Helvetica"/>
              <a:buChar char="•"/>
              <a:defRPr sz="1600">
                <a:solidFill>
                  <a:srgbClr val="000000"/>
                </a:solidFill>
              </a:defRPr>
            </a:pPr>
            <a:r>
              <a:rPr b="1"/>
              <a:t>Step 2. </a:t>
            </a:r>
            <a:r>
              <a:t>Pull the selected item out of the list and place it in the first position.</a:t>
            </a:r>
          </a:p>
          <a:p>
            <a:pPr marL="457200" indent="-317500" defTabSz="457200">
              <a:buSzPct val="100000"/>
              <a:buFont typeface="Helvetica"/>
              <a:buChar char="•"/>
              <a:defRPr sz="1600">
                <a:solidFill>
                  <a:srgbClr val="000000"/>
                </a:solidFill>
              </a:defRPr>
            </a:pPr>
            <a:r>
              <a:rPr b="1"/>
              <a:t>Step 3. </a:t>
            </a:r>
            <a:r>
              <a:t>With the remaining items, use a selection sort to put them in order. If there are no remaining items, you're done.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Implement selection sort in Python. Two options:…"/>
          <p:cNvSpPr txBox="1"/>
          <p:nvPr/>
        </p:nvSpPr>
        <p:spPr>
          <a:xfrm>
            <a:off x="535506" y="1729657"/>
            <a:ext cx="4406518" cy="2640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Clr>
                <a:schemeClr val="accent5"/>
              </a:buClr>
              <a:buSzPct val="100000"/>
              <a:buAutoNum type="arabicPeriod" startAt="1"/>
              <a:defRPr>
                <a:solidFill>
                  <a:schemeClr val="accent3"/>
                </a:solidFill>
              </a:defRPr>
            </a:pPr>
            <a:r>
              <a:t>Implement selection sort in Python. Two options:</a:t>
            </a:r>
          </a:p>
          <a:p>
            <a:pPr lvl="1" marL="695157" indent="-187157">
              <a:buClr>
                <a:schemeClr val="accent5"/>
              </a:buClr>
              <a:buSzPct val="100000"/>
              <a:buAutoNum type="alphaLcPeriod" startAt="1"/>
              <a:defRPr>
                <a:solidFill>
                  <a:schemeClr val="accent3"/>
                </a:solidFill>
              </a:defRPr>
            </a:pPr>
            <a:r>
              <a:rPr b="1"/>
              <a:t>Structured</a:t>
            </a:r>
            <a:r>
              <a:t>: Gives you more guidance for how to write the program!</a:t>
            </a:r>
          </a:p>
          <a:p>
            <a:pPr lvl="1" marL="695157" indent="-187157">
              <a:buClr>
                <a:schemeClr val="accent5"/>
              </a:buClr>
              <a:buSzPct val="100000"/>
              <a:buAutoNum type="alphaLcPeriod" startAt="1"/>
              <a:defRPr b="1">
                <a:solidFill>
                  <a:schemeClr val="accent3"/>
                </a:solidFill>
              </a:defRPr>
            </a:pPr>
            <a:r>
              <a:t>Open ended: </a:t>
            </a:r>
            <a:r>
              <a:rPr b="0"/>
              <a:t>You get total freedom to decide how to write the program</a:t>
            </a:r>
            <a:endParaRPr b="0"/>
          </a:p>
          <a:p>
            <a:pPr marL="187157" indent="-187157">
              <a:buClr>
                <a:schemeClr val="accent5"/>
              </a:buClr>
              <a:buSzPct val="100000"/>
              <a:buAutoNum type="arabicPeriod" startAt="1"/>
              <a:defRPr b="1">
                <a:solidFill>
                  <a:schemeClr val="accent3"/>
                </a:solidFill>
              </a:defRPr>
            </a:pPr>
            <a:r>
              <a:t>Take it further…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2021_baby_names.txt</a:t>
            </a:r>
            <a:r>
              <a:rPr b="0"/>
              <a:t> contains a large list of baby names from last year.  Create a function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names_starting_with()</a:t>
            </a:r>
            <a:r>
              <a:rPr b="0"/>
              <a:t> that takes this list and returns an alphabetized list of all names Starting with a particular letter.  For instance ,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names_starting_with(baby_names, ‘Z’)</a:t>
            </a:r>
            <a:r>
              <a:rPr b="0"/>
              <a:t>will output: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[’Zoe’, 'Zoey']</a:t>
            </a:r>
          </a:p>
        </p:txBody>
      </p:sp>
      <p:grpSp>
        <p:nvGrpSpPr>
          <p:cNvPr id="250" name="Google Shape;118;p19"/>
          <p:cNvGrpSpPr/>
          <p:nvPr/>
        </p:nvGrpSpPr>
        <p:grpSpPr>
          <a:xfrm>
            <a:off x="2119363" y="518839"/>
            <a:ext cx="6244203" cy="914171"/>
            <a:chOff x="-1" y="0"/>
            <a:chExt cx="6244202" cy="914170"/>
          </a:xfrm>
        </p:grpSpPr>
        <p:sp>
          <p:nvSpPr>
            <p:cNvPr id="246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49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47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48" name="Practice problem #1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Independent work</a:t>
                </a:r>
              </a:p>
            </p:txBody>
          </p:sp>
        </p:grpSp>
      </p:grpSp>
      <p:sp>
        <p:nvSpPr>
          <p:cNvPr id="251" name="Selection sort…"/>
          <p:cNvSpPr txBox="1"/>
          <p:nvPr/>
        </p:nvSpPr>
        <p:spPr>
          <a:xfrm>
            <a:off x="5265006" y="1500592"/>
            <a:ext cx="3140146" cy="31623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600">
                <a:solidFill>
                  <a:schemeClr val="accent3">
                    <a:lumOff val="-9098"/>
                  </a:schemeClr>
                </a:solidFill>
              </a:defRPr>
            </a:pPr>
            <a:r>
              <a:t>Selection sort</a:t>
            </a:r>
          </a:p>
          <a:p>
            <a:pPr marL="457200" indent="-317500" defTabSz="457200">
              <a:buSzPct val="100000"/>
              <a:buFont typeface="Helvetica"/>
              <a:buChar char="•"/>
              <a:defRPr sz="1600">
                <a:solidFill>
                  <a:srgbClr val="000000"/>
                </a:solidFill>
              </a:defRPr>
            </a:pPr>
            <a:r>
              <a:rPr b="1"/>
              <a:t>Step 1. </a:t>
            </a:r>
            <a:r>
              <a:t>In an unsorted list, find a way to select the item that should come earliest in the sort.</a:t>
            </a:r>
          </a:p>
          <a:p>
            <a:pPr marL="457200" indent="-317500" defTabSz="457200">
              <a:buSzPct val="100000"/>
              <a:buFont typeface="Helvetica"/>
              <a:buChar char="•"/>
              <a:defRPr sz="1600">
                <a:solidFill>
                  <a:srgbClr val="000000"/>
                </a:solidFill>
              </a:defRPr>
            </a:pPr>
            <a:r>
              <a:rPr b="1"/>
              <a:t>Step 2. </a:t>
            </a:r>
            <a:r>
              <a:t>Pull the selected item out of the list and place it in the first position.</a:t>
            </a:r>
          </a:p>
          <a:p>
            <a:pPr marL="457200" indent="-317500" defTabSz="457200">
              <a:buSzPct val="100000"/>
              <a:buFont typeface="Helvetica"/>
              <a:buChar char="•"/>
              <a:defRPr sz="1600">
                <a:solidFill>
                  <a:srgbClr val="000000"/>
                </a:solidFill>
              </a:defRPr>
            </a:pPr>
            <a:r>
              <a:rPr b="1"/>
              <a:t>Step 3. </a:t>
            </a:r>
            <a:r>
              <a:t>With the remaining items, use a selection sort to put them in order. If there are no remaining items, you're done.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flection: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Reflection: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  <p:sp>
        <p:nvSpPr>
          <p:cNvPr id="256" name="What are some unexpected challenges that you ran into while working on the activities for today’s class?…"/>
          <p:cNvSpPr txBox="1"/>
          <p:nvPr/>
        </p:nvSpPr>
        <p:spPr>
          <a:xfrm>
            <a:off x="233476" y="1556436"/>
            <a:ext cx="455090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are some unexpected challenges that you ran into while working on the activities for today’s class?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What’s one thing you understand better about sorting?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lingering questions do you have?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