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0b0c6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0b0c6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09a21b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09a21b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09a21b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09a21b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0da412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0da412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1db9a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1db9a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0da412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0da412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0da412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0da412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0da412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0da412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ebd0f9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ebd0f9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~hastie/ElemStatLearn/" TargetMode="External"/><Relationship Id="rId4" Type="http://schemas.openxmlformats.org/officeDocument/2006/relationships/hyperlink" Target="https://blog.storagecraft.com/real-data-analytics-success-stories/" TargetMode="External"/><Relationship Id="rId5" Type="http://schemas.openxmlformats.org/officeDocument/2006/relationships/hyperlink" Target="https://blog.syncsort.com/2018/03/big-data/beyond-big-data-success-stories/" TargetMode="External"/><Relationship Id="rId6" Type="http://schemas.openxmlformats.org/officeDocument/2006/relationships/hyperlink" Target="http://dml.cs.byu.edu/~cgc/docs/mldm_tools/Reading/DMSuccessStories.html." TargetMode="External"/><Relationship Id="rId7" Type="http://schemas.openxmlformats.org/officeDocument/2006/relationships/hyperlink" Target="https://ieeexplore.ieee.org/document/472045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Garber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75" y="431575"/>
            <a:ext cx="3124950" cy="2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Hastie, Trevor; Tibshirani, Robert; Friedman, Jerome (2009). "</a:t>
            </a: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The Elements of Statistical Learning: Data Mining, Inference, and Prediction"</a:t>
            </a: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Archived from the original on 2009-11-10. Retrieved 2012-08-07.</a:t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Bruzzese, Anita. “A Look at Real-World Data Analytics Success Stories: StorageCraft.” StorageCraft Technology Corporation, 15 Jan. 2020, </a:t>
            </a: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blog.storagecraft.com/real-data-analytics-success-stories</a:t>
            </a: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Tozzi, Christopher. “Firefighting, Running and Beyond: Big Data Success Stories.” Syncsort Blog, Syncsort, 11 June 2020, </a:t>
            </a: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blog.syncsort.com/2018/03/big-data/beyond-big-data-success-stories</a:t>
            </a: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Giraud-Carrier, Christopher. Success Stories in Data/Text Mining. </a:t>
            </a: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dml.cs.byu.edu/~cgc/docs/mldm_tools/Reading/DMSuccessStories.html.</a:t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Richardson, Bartley D. Introducing Data Mining Techniques and Software Engineering to High School Science Students. 22 Dec. 2008, </a:t>
            </a: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ieeexplore.ieee.org/document/4720456.</a:t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mining?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Mining</a:t>
            </a:r>
            <a:r>
              <a:rPr lang="en"/>
              <a:t> is the process of </a:t>
            </a:r>
            <a:r>
              <a:rPr lang="en"/>
              <a:t>digging through data to discover hidden connections and predict future trends.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Academic</a:t>
            </a:r>
            <a:r>
              <a:rPr lang="en"/>
              <a:t>: Data mining is an interdisciplinary subfield of computer science and statistics with an overall goal to extract information (with intelligent methods) from a data set and transform the information into a comprehensible structure for further use. (Wikipedia)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44550" y="123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Data Mining - Target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0" y="1499500"/>
            <a:ext cx="89661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4700"/>
              </a:spcBef>
              <a:spcAft>
                <a:spcPts val="0"/>
              </a:spcAft>
              <a:buClr>
                <a:srgbClr val="980000"/>
              </a:buClr>
              <a:buSzPts val="2100"/>
              <a:buChar char="❖"/>
            </a:pPr>
            <a:r>
              <a:rPr lang="en" sz="2100">
                <a:solidFill>
                  <a:srgbClr val="980000"/>
                </a:solidFill>
              </a:rPr>
              <a:t>How determine if customer is pregnant?</a:t>
            </a:r>
            <a:endParaRPr sz="2100">
              <a:solidFill>
                <a:srgbClr val="98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00"/>
              <a:buChar char="❖"/>
            </a:pPr>
            <a:r>
              <a:rPr lang="en" sz="2100">
                <a:solidFill>
                  <a:srgbClr val="980000"/>
                </a:solidFill>
              </a:rPr>
              <a:t>Women on baby registry were buying larger quantites of unscented lotion at beginning of second trimester.</a:t>
            </a:r>
            <a:endParaRPr sz="2100">
              <a:solidFill>
                <a:srgbClr val="98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00"/>
              <a:buChar char="❖"/>
            </a:pPr>
            <a:r>
              <a:rPr lang="en" sz="2100">
                <a:solidFill>
                  <a:srgbClr val="980000"/>
                </a:solidFill>
              </a:rPr>
              <a:t>Target sent out coupons timed to specific stages of pregnancy.</a:t>
            </a:r>
            <a:endParaRPr sz="2100">
              <a:solidFill>
                <a:srgbClr val="98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00"/>
              <a:buChar char="❖"/>
            </a:pPr>
            <a:r>
              <a:rPr lang="en" sz="2100">
                <a:solidFill>
                  <a:srgbClr val="980000"/>
                </a:solidFill>
              </a:rPr>
              <a:t>Target coupons and ads for products they would need as expectant mothers.</a:t>
            </a:r>
            <a:endParaRPr sz="2100">
              <a:solidFill>
                <a:srgbClr val="98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925" y="1465875"/>
            <a:ext cx="3105899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Diapers and Beer at Walmart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male customers visit the baby department to pick up diapers, it's very likely for them to buy themselves a couple of beers.</a:t>
            </a:r>
            <a:endParaRPr sz="20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Walmart relocated the beers next to diapers, which had led the sales of beers and diapers increased significantly.</a:t>
            </a:r>
            <a:endParaRPr sz="2400">
              <a:solidFill>
                <a:srgbClr val="98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400" y="131575"/>
            <a:ext cx="2879375" cy="15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Pepsi and Chips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Pepsi owns Frito-Lay potato chips</a:t>
            </a:r>
            <a:endParaRPr sz="20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people who purchase soda also purchase some type of snack food.</a:t>
            </a:r>
            <a:endParaRPr sz="20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58925" y="3247400"/>
            <a:ext cx="82221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highlight>
                  <a:schemeClr val="lt1"/>
                </a:highlight>
              </a:rPr>
              <a:t>Data Mining found:</a:t>
            </a:r>
            <a:endParaRPr sz="2000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80000"/>
                </a:solidFill>
                <a:highlight>
                  <a:schemeClr val="lt1"/>
                </a:highlight>
              </a:rPr>
              <a:t>People who purchase Pepsi DON’T purchase Lay’s Potato Chips</a:t>
            </a:r>
            <a:endParaRPr sz="2000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80000"/>
                </a:solidFill>
                <a:highlight>
                  <a:schemeClr val="lt1"/>
                </a:highlight>
              </a:rPr>
              <a:t>People who purchase Coke products are more likely to purchase Lay’s Potato Chips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9223" l="8222" r="-1030" t="1832"/>
          <a:stretch/>
        </p:blipFill>
        <p:spPr>
          <a:xfrm>
            <a:off x="5483100" y="46025"/>
            <a:ext cx="2554325" cy="171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5511400" y="99050"/>
            <a:ext cx="2525700" cy="162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 flipH="1" rot="10800000">
            <a:off x="5532625" y="49600"/>
            <a:ext cx="2469300" cy="167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Data Mining - Firefighters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50"/>
              <a:buFont typeface="Arial"/>
              <a:buChar char="●"/>
            </a:pPr>
            <a:r>
              <a:rPr lang="en" sz="21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Highlight problems in common firefighting techniques.</a:t>
            </a:r>
            <a:endParaRPr sz="21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50"/>
              <a:buFont typeface="Arial"/>
              <a:buChar char="●"/>
            </a:pPr>
            <a:r>
              <a:rPr lang="en" sz="21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innovative </a:t>
            </a:r>
            <a:r>
              <a:rPr lang="en" sz="21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fire fighting</a:t>
            </a:r>
            <a:r>
              <a:rPr lang="en" sz="21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devices</a:t>
            </a:r>
            <a:endParaRPr sz="21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50"/>
              <a:buFont typeface="Arial"/>
              <a:buChar char="●"/>
            </a:pPr>
            <a:r>
              <a:rPr lang="en" sz="21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Faster control of fires</a:t>
            </a:r>
            <a:endParaRPr sz="21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50"/>
              <a:buFont typeface="Arial"/>
              <a:buChar char="●"/>
            </a:pPr>
            <a:r>
              <a:rPr lang="en" sz="21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Safer working conditions</a:t>
            </a:r>
            <a:endParaRPr sz="21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274" y="2716175"/>
            <a:ext cx="3959226" cy="26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Crimes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676775"/>
            <a:ext cx="82221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PredPol predicts the odds of a crime occurring based on a variation of earthquake prediction algorithms and crime data that can be accurate to within 500 square feet.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Los Angeles, where the algorithm was applied, the distribution of theft and violent crime dropped by 33% and 21% correspondingly.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PredPol uses a machine-learning algorithm to calculate predictions</a:t>
            </a:r>
            <a:endParaRPr sz="15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data points – crime type, crime location and crime date/time- are used in prediction calculation</a:t>
            </a:r>
            <a:endParaRPr sz="15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Predpol uses a data-driven approach to direct patrol operations</a:t>
            </a:r>
            <a:endParaRPr sz="15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where and when specific crimes are most likely to occur</a:t>
            </a:r>
            <a:endParaRPr sz="15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Proactively patrol to help reduce crime rates and victimization</a:t>
            </a:r>
            <a:endParaRPr sz="15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Fraud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Salaries were rounded to nearest penny.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Employees not notice over a year that they gained or lost pennies.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Supervisor siphoned off the extra pennies to his own account, which resulted in thousands of dollars per year.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Data Mining on account data discovered </a:t>
            </a:r>
            <a:r>
              <a:rPr lang="en">
                <a:solidFill>
                  <a:srgbClr val="980000"/>
                </a:solidFill>
              </a:rPr>
              <a:t>discrepancy</a:t>
            </a:r>
            <a:r>
              <a:rPr lang="en">
                <a:solidFill>
                  <a:srgbClr val="980000"/>
                </a:solidFill>
              </a:rPr>
              <a:t>, was able to pinpoint specific employees and common supervisor.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Does Data Mining?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and Software Engineers.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>
                <a:solidFill>
                  <a:srgbClr val="980000"/>
                </a:solidFill>
              </a:rPr>
              <a:t>Detective Work</a:t>
            </a:r>
            <a:endParaRPr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>
                <a:solidFill>
                  <a:srgbClr val="980000"/>
                </a:solidFill>
              </a:rPr>
              <a:t>Create Algorithms to find data associations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100" y="1919075"/>
            <a:ext cx="3867675" cy="2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