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Mono"/>
      <p:regular r:id="rId16"/>
      <p:bold r:id="rId17"/>
      <p:italic r:id="rId18"/>
      <p:boldItalic r:id="rId19"/>
    </p:embeddedFont>
    <p:embeddedFont>
      <p:font typeface="IBM Plex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Mono-regular.fntdata"/><Relationship Id="rId11" Type="http://schemas.openxmlformats.org/officeDocument/2006/relationships/slide" Target="slides/slide6.xml"/><Relationship Id="rId22" Type="http://schemas.openxmlformats.org/officeDocument/2006/relationships/font" Target="fonts/IBMPlexMono-italic.fntdata"/><Relationship Id="rId10" Type="http://schemas.openxmlformats.org/officeDocument/2006/relationships/slide" Target="slides/slide5.xml"/><Relationship Id="rId21" Type="http://schemas.openxmlformats.org/officeDocument/2006/relationships/font" Target="fonts/IBMPlex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IBMPlex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hunter-teacher-cert/summer-2020-topics-project-jam_code/tree/master/20Q%20Cod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hunter-teacher-cert/summer-2020-topics-project-jam_code/blob/master/resources/GuessingGameAnimalSeed.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BiZU1GaxME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hunter-teacher-cert/summer-2020-topics-project-jam_code/blob/master/resources/BasicGamePlay.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ADv_EC2QKg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vDh4b0A7_q8"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vDh4b0A7_q8"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ebe4e4c49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ebe4e4c49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ebe4e4c49_5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ebe4e4c49_5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d1f2d202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1f2d202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Guessing Game Code Repo: </a:t>
            </a:r>
            <a:r>
              <a:rPr lang="en" u="sng">
                <a:solidFill>
                  <a:schemeClr val="hlink"/>
                </a:solidFill>
                <a:hlinkClick r:id="rId2"/>
              </a:rPr>
              <a:t>https://github.com/hunter-teacher-cert/summer-2020-topics-project-jam_code/tree/master/20Q%20Code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ebe4e4c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ebe4e4c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this design task, have students share out.  Discuss commonalities.</a:t>
            </a:r>
            <a:endParaRPr/>
          </a:p>
          <a:p>
            <a:pPr indent="0" lvl="0" marL="0" rtl="0" algn="l">
              <a:spcBef>
                <a:spcPts val="0"/>
              </a:spcBef>
              <a:spcAft>
                <a:spcPts val="0"/>
              </a:spcAft>
              <a:buNone/>
            </a:pPr>
            <a:r>
              <a:rPr lang="en"/>
              <a:t>You can find the flowchart for JAM Code’s Game here: </a:t>
            </a:r>
            <a:r>
              <a:rPr lang="en" u="sng">
                <a:solidFill>
                  <a:schemeClr val="hlink"/>
                </a:solidFill>
                <a:hlinkClick r:id="rId2"/>
              </a:rPr>
              <a:t>https://github.com/hunter-teacher-cert/summer-2020-topics-project-jam_code/blob/master/resources/GuessingGameAnimalSeed.pdf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ebe4e4c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ebe4e4c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this design task, have students share out.  Discuss commonalities.</a:t>
            </a:r>
            <a:endParaRPr/>
          </a:p>
          <a:p>
            <a:pPr indent="0" lvl="0" marL="0" rtl="0" algn="l">
              <a:spcBef>
                <a:spcPts val="0"/>
              </a:spcBef>
              <a:spcAft>
                <a:spcPts val="0"/>
              </a:spcAft>
              <a:buNone/>
            </a:pPr>
            <a:r>
              <a:rPr lang="en"/>
              <a:t>The data structures YouTube walkthrough is linked for those who need more help.  It can also be found here: </a:t>
            </a:r>
            <a:r>
              <a:rPr lang="en" u="sng">
                <a:solidFill>
                  <a:schemeClr val="hlink"/>
                </a:solidFill>
                <a:hlinkClick r:id="rId2"/>
              </a:rPr>
              <a:t>https://youtu.be/BiZU1GaxMEY</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Please forgive the use of the "I" pronoun.  This was very much a team project by JAM code.  I, the "M" in "JAM", was simply narrating from my perspective.</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ebe4e4c4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ebe4e4c4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3 is to create a BASIC Guessing Game</a:t>
            </a:r>
            <a:endParaRPr/>
          </a:p>
          <a:p>
            <a:pPr indent="0" lvl="0" marL="0" rtl="0" algn="l">
              <a:spcBef>
                <a:spcPts val="0"/>
              </a:spcBef>
              <a:spcAft>
                <a:spcPts val="0"/>
              </a:spcAft>
              <a:buNone/>
            </a:pPr>
            <a:r>
              <a:rPr lang="en"/>
              <a:t>Students who need help with the subgoals can check out: </a:t>
            </a:r>
            <a:r>
              <a:rPr lang="en" u="sng">
                <a:solidFill>
                  <a:schemeClr val="hlink"/>
                </a:solidFill>
                <a:hlinkClick r:id="rId2"/>
              </a:rPr>
              <a:t>https://github.com/hunter-teacher-cert/summer-2020-topics-project-jam_code/blob/master/resources/BasicGamePlay.pdf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ebe4e4c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ebe4e4c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YouTube tutorial on Training the Algorithm: </a:t>
            </a:r>
            <a:r>
              <a:rPr lang="en" u="sng">
                <a:solidFill>
                  <a:schemeClr val="hlink"/>
                </a:solidFill>
                <a:hlinkClick r:id="rId2"/>
              </a:rPr>
              <a:t>https://youtu.be/ADv_EC2QKg0</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Please forgive the use of the "I" pronoun.  This was very much a team project by JAM code.  I, the "M" in "JAM", was simply narrating from my perspective.</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ebe4e4c49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ebe4e4c49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aspire to level up to Alex’s Giphy Game.  Alas, I accept defeat and accept my role as a mere disciple of his greatness..  All hail Alex, Exalted Ruler of Giphy .  </a:t>
            </a:r>
            <a:endParaRPr/>
          </a:p>
          <a:p>
            <a:pPr indent="0" lvl="0" marL="0" rtl="0" algn="l">
              <a:spcBef>
                <a:spcPts val="0"/>
              </a:spcBef>
              <a:spcAft>
                <a:spcPts val="0"/>
              </a:spcAft>
              <a:buClr>
                <a:schemeClr val="dk1"/>
              </a:buClr>
              <a:buSzPts val="1100"/>
              <a:buFont typeface="Arial"/>
              <a:buNone/>
            </a:pPr>
            <a:r>
              <a:rPr lang="en">
                <a:solidFill>
                  <a:schemeClr val="dk1"/>
                </a:solidFill>
              </a:rPr>
              <a:t>*</a:t>
            </a:r>
            <a:r>
              <a:rPr lang="en">
                <a:solidFill>
                  <a:schemeClr val="dk1"/>
                </a:solidFill>
              </a:rPr>
              <a:t> I’m super tired and my brain has drifted... </a:t>
            </a:r>
            <a:endParaRPr/>
          </a:p>
          <a:p>
            <a:pPr indent="0" lvl="0" marL="0" rtl="0" algn="l">
              <a:spcBef>
                <a:spcPts val="0"/>
              </a:spcBef>
              <a:spcAft>
                <a:spcPts val="0"/>
              </a:spcAft>
              <a:buNone/>
            </a:pPr>
            <a:r>
              <a:rPr lang="en"/>
              <a:t>Fun Fact:  Did you know that “Exalted Ruler” is the official title of the leader of an Elk’s lodge.  The Mason’s call their lead “Exalted Master”.  I have family members that have held both of those </a:t>
            </a:r>
            <a:r>
              <a:rPr lang="en"/>
              <a:t>titles</a:t>
            </a:r>
            <a:r>
              <a:rPr lang="en"/>
              <a:t>.  These clubs actually greet their leaders with these titles and straight faces.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ebe4e4c49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ebe4e4c49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YouTube Tutorial on Serializing the Data: </a:t>
            </a:r>
            <a:r>
              <a:rPr lang="en" u="sng">
                <a:solidFill>
                  <a:schemeClr val="hlink"/>
                </a:solidFill>
                <a:hlinkClick r:id="rId2"/>
              </a:rPr>
              <a:t>https://youtu.be/vDh4b0A7_q8</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Please forgive the use of the "I" pronoun.  This was very much a team project by JAM code.  I, the "M" in "JAM", was simply narrating from my perspective.</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be4e4c49_4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be4e4c49_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YouTube Tutorial on Serializing the Data: </a:t>
            </a:r>
            <a:r>
              <a:rPr lang="en" u="sng">
                <a:solidFill>
                  <a:schemeClr val="hlink"/>
                </a:solidFill>
                <a:hlinkClick r:id="rId2"/>
              </a:rPr>
              <a:t>https://youtu.be/vDh4b0A7_q8</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Please forgive the use of the "I" pronoun.  This was very much a team project by JAM code.  I, the "M" in "JAM", was simply narrating from my perspective.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www.youtube.com/watch?v=rgbaZHF-8Fg" TargetMode="External"/><Relationship Id="rId4" Type="http://schemas.openxmlformats.org/officeDocument/2006/relationships/image" Target="../media/image10.jp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youtu.be/EUTzrMZVAAw" TargetMode="External"/><Relationship Id="rId4" Type="http://schemas.openxmlformats.org/officeDocument/2006/relationships/hyperlink" Target="https://youtu.be/BiZU1GaxMEY" TargetMode="External"/><Relationship Id="rId5" Type="http://schemas.openxmlformats.org/officeDocument/2006/relationships/image" Target="../media/image7.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github.com/hunter-teacher-cert/summer-2020-topics-project-jam_code/blob/master/resources/BasicGamePlay.pdf" TargetMode="External"/><Relationship Id="rId4" Type="http://schemas.openxmlformats.org/officeDocument/2006/relationships/hyperlink" Target="https://github.com/hunter-teacher-cert/summer-2020-topics-project-jam_code/blob/master/resources/BasicGamePlay.pdf" TargetMode="External"/><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youtu.be/ADv_EC2QKg0"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docs.google.com/presentation/d/1qf3FqB1DNk53Et4gR90t0R94VyeRo3Bqucw4euDv1Zo/edit?usp=sharing" TargetMode="External"/><Relationship Id="rId4" Type="http://schemas.openxmlformats.org/officeDocument/2006/relationships/image" Target="../media/image2.png"/><Relationship Id="rId5" Type="http://schemas.openxmlformats.org/officeDocument/2006/relationships/hyperlink" Target="https://youtu.be/vDh4b0A7_q8" TargetMode="External"/><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676213" y="176350"/>
            <a:ext cx="7893000" cy="826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i="1" lang="en" sz="4000">
                <a:solidFill>
                  <a:srgbClr val="FF9900"/>
                </a:solidFill>
                <a:latin typeface="IBM Plex Mono"/>
                <a:ea typeface="IBM Plex Mono"/>
                <a:cs typeface="IBM Plex Mono"/>
                <a:sym typeface="IBM Plex Mono"/>
              </a:rPr>
              <a:t>Nascent</a:t>
            </a:r>
            <a:r>
              <a:rPr b="1" lang="en" sz="4000">
                <a:solidFill>
                  <a:srgbClr val="FF9900"/>
                </a:solidFill>
                <a:latin typeface="IBM Plex Mono"/>
                <a:ea typeface="IBM Plex Mono"/>
                <a:cs typeface="IBM Plex Mono"/>
                <a:sym typeface="IBM Plex Mono"/>
              </a:rPr>
              <a:t> Machine Learning</a:t>
            </a:r>
            <a:endParaRPr>
              <a:solidFill>
                <a:srgbClr val="FF9900"/>
              </a:solidFill>
              <a:latin typeface="IBM Plex Mono"/>
              <a:ea typeface="IBM Plex Mono"/>
              <a:cs typeface="IBM Plex Mono"/>
              <a:sym typeface="IBM Plex Mono"/>
            </a:endParaRPr>
          </a:p>
        </p:txBody>
      </p:sp>
      <p:pic>
        <p:nvPicPr>
          <p:cNvPr id="55" name="Google Shape;55;p13"/>
          <p:cNvPicPr preferRelativeResize="0"/>
          <p:nvPr/>
        </p:nvPicPr>
        <p:blipFill rotWithShape="1">
          <a:blip r:embed="rId3">
            <a:alphaModFix/>
          </a:blip>
          <a:srcRect b="33925" l="24443" r="24717" t="7482"/>
          <a:stretch/>
        </p:blipFill>
        <p:spPr>
          <a:xfrm>
            <a:off x="4269610" y="2956575"/>
            <a:ext cx="196875" cy="226900"/>
          </a:xfrm>
          <a:prstGeom prst="rect">
            <a:avLst/>
          </a:prstGeom>
          <a:noFill/>
          <a:ln>
            <a:noFill/>
          </a:ln>
        </p:spPr>
      </p:pic>
      <p:sp>
        <p:nvSpPr>
          <p:cNvPr id="56" name="Google Shape;56;p13"/>
          <p:cNvSpPr txBox="1"/>
          <p:nvPr/>
        </p:nvSpPr>
        <p:spPr>
          <a:xfrm>
            <a:off x="659725" y="3921150"/>
            <a:ext cx="7416600" cy="1093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4000">
                <a:solidFill>
                  <a:srgbClr val="CC0000"/>
                </a:solidFill>
                <a:latin typeface="IBM Plex Mono"/>
                <a:ea typeface="IBM Plex Mono"/>
                <a:cs typeface="IBM Plex Mono"/>
                <a:sym typeface="IBM Plex Mono"/>
              </a:rPr>
              <a:t>Guessing Game</a:t>
            </a:r>
            <a:endParaRPr>
              <a:solidFill>
                <a:srgbClr val="CC0000"/>
              </a:solidFill>
              <a:latin typeface="IBM Plex Mono"/>
              <a:ea typeface="IBM Plex Mono"/>
              <a:cs typeface="IBM Plex Mono"/>
              <a:sym typeface="IBM Plex Mono"/>
            </a:endParaRPr>
          </a:p>
        </p:txBody>
      </p:sp>
      <p:pic>
        <p:nvPicPr>
          <p:cNvPr id="57" name="Google Shape;57;p13"/>
          <p:cNvPicPr preferRelativeResize="0"/>
          <p:nvPr/>
        </p:nvPicPr>
        <p:blipFill rotWithShape="1">
          <a:blip r:embed="rId4">
            <a:alphaModFix/>
          </a:blip>
          <a:srcRect b="0" l="14541" r="14802" t="0"/>
          <a:stretch/>
        </p:blipFill>
        <p:spPr>
          <a:xfrm>
            <a:off x="2915300" y="1067225"/>
            <a:ext cx="2905501" cy="2908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pic>
        <p:nvPicPr>
          <p:cNvPr id="121" name="Google Shape;121;p22"/>
          <p:cNvPicPr preferRelativeResize="0"/>
          <p:nvPr/>
        </p:nvPicPr>
        <p:blipFill rotWithShape="1">
          <a:blip r:embed="rId3">
            <a:alphaModFix/>
          </a:blip>
          <a:srcRect b="0" l="13948" r="14485" t="0"/>
          <a:stretch/>
        </p:blipFill>
        <p:spPr>
          <a:xfrm>
            <a:off x="2908675" y="347250"/>
            <a:ext cx="3428088" cy="3387079"/>
          </a:xfrm>
          <a:prstGeom prst="rect">
            <a:avLst/>
          </a:prstGeom>
          <a:noFill/>
          <a:ln>
            <a:noFill/>
          </a:ln>
        </p:spPr>
      </p:pic>
      <p:sp>
        <p:nvSpPr>
          <p:cNvPr id="122" name="Google Shape;122;p22"/>
          <p:cNvSpPr txBox="1"/>
          <p:nvPr>
            <p:ph idx="1" type="subTitle"/>
          </p:nvPr>
        </p:nvSpPr>
        <p:spPr>
          <a:xfrm>
            <a:off x="676213" y="4023550"/>
            <a:ext cx="7893000" cy="8268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4000">
                <a:solidFill>
                  <a:srgbClr val="CC0000"/>
                </a:solidFill>
                <a:latin typeface="IBM Plex Mono"/>
                <a:ea typeface="IBM Plex Mono"/>
                <a:cs typeface="IBM Plex Mono"/>
                <a:sym typeface="IBM Plex Mono"/>
              </a:rPr>
              <a:t>Thank You</a:t>
            </a:r>
            <a:endParaRPr sz="1400">
              <a:solidFill>
                <a:srgbClr val="CC0000"/>
              </a:solidFill>
              <a:latin typeface="IBM Plex Mono"/>
              <a:ea typeface="IBM Plex Mono"/>
              <a:cs typeface="IBM Plex Mono"/>
              <a:sym typeface="IBM Plex Mono"/>
            </a:endParaRPr>
          </a:p>
          <a:p>
            <a:pPr indent="0" lvl="0" marL="0" rtl="0" algn="ctr">
              <a:spcBef>
                <a:spcPts val="0"/>
              </a:spcBef>
              <a:spcAft>
                <a:spcPts val="0"/>
              </a:spcAft>
              <a:buNone/>
            </a:pPr>
            <a:r>
              <a:t/>
            </a:r>
            <a:endParaRPr b="1" sz="4000">
              <a:solidFill>
                <a:schemeClr val="accent2"/>
              </a:solidFill>
              <a:latin typeface="Roboto Mono"/>
              <a:ea typeface="Roboto Mono"/>
              <a:cs typeface="Roboto Mono"/>
              <a:sym typeface="Roboto Mono"/>
            </a:endParaRPr>
          </a:p>
        </p:txBody>
      </p:sp>
      <p:pic>
        <p:nvPicPr>
          <p:cNvPr id="123" name="Google Shape;123;p22"/>
          <p:cNvPicPr preferRelativeResize="0"/>
          <p:nvPr/>
        </p:nvPicPr>
        <p:blipFill rotWithShape="1">
          <a:blip r:embed="rId4">
            <a:alphaModFix/>
          </a:blip>
          <a:srcRect b="33925" l="24443" r="24717" t="7482"/>
          <a:stretch/>
        </p:blipFill>
        <p:spPr>
          <a:xfrm>
            <a:off x="4508625" y="2619025"/>
            <a:ext cx="228200" cy="26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 name="Shape 61"/>
        <p:cNvGrpSpPr/>
        <p:nvPr/>
      </p:nvGrpSpPr>
      <p:grpSpPr>
        <a:xfrm>
          <a:off x="0" y="0"/>
          <a:ext cx="0" cy="0"/>
          <a:chOff x="0" y="0"/>
          <a:chExt cx="0" cy="0"/>
        </a:xfrm>
      </p:grpSpPr>
      <p:pic>
        <p:nvPicPr>
          <p:cNvPr id="62" name="Google Shape;62;p14" title="20Q: Game Walkthrough">
            <a:hlinkClick r:id="rId3"/>
          </p:cNvPr>
          <p:cNvPicPr preferRelativeResize="0"/>
          <p:nvPr/>
        </p:nvPicPr>
        <p:blipFill>
          <a:blip r:embed="rId4">
            <a:alphaModFix/>
          </a:blip>
          <a:stretch>
            <a:fillRect/>
          </a:stretch>
        </p:blipFill>
        <p:spPr>
          <a:xfrm>
            <a:off x="1611925" y="978175"/>
            <a:ext cx="5302750" cy="3977075"/>
          </a:xfrm>
          <a:prstGeom prst="rect">
            <a:avLst/>
          </a:prstGeom>
          <a:noFill/>
          <a:ln cap="flat" cmpd="sng" w="9525">
            <a:solidFill>
              <a:srgbClr val="FF0000"/>
            </a:solidFill>
            <a:prstDash val="solid"/>
            <a:round/>
            <a:headEnd len="sm" w="sm" type="none"/>
            <a:tailEnd len="sm" w="sm" type="none"/>
          </a:ln>
        </p:spPr>
      </p:pic>
      <p:sp>
        <p:nvSpPr>
          <p:cNvPr id="63" name="Google Shape;63;p14"/>
          <p:cNvSpPr txBox="1"/>
          <p:nvPr>
            <p:ph type="title"/>
          </p:nvPr>
        </p:nvSpPr>
        <p:spPr>
          <a:xfrm>
            <a:off x="83100" y="-927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9900"/>
                </a:solidFill>
                <a:latin typeface="IBM Plex Mono"/>
                <a:ea typeface="IBM Plex Mono"/>
                <a:cs typeface="IBM Plex Mono"/>
                <a:sym typeface="IBM Plex Mono"/>
              </a:rPr>
              <a:t>Machine Learning</a:t>
            </a:r>
            <a:r>
              <a:rPr lang="en" sz="2500">
                <a:latin typeface="IBM Plex Mono"/>
                <a:ea typeface="IBM Plex Mono"/>
                <a:cs typeface="IBM Plex Mono"/>
                <a:sym typeface="IBM Plex Mono"/>
              </a:rPr>
              <a:t>: </a:t>
            </a:r>
            <a:r>
              <a:rPr lang="en" sz="2500">
                <a:solidFill>
                  <a:srgbClr val="00FFFF"/>
                </a:solidFill>
                <a:latin typeface="IBM Plex Mono"/>
                <a:ea typeface="IBM Plex Mono"/>
                <a:cs typeface="IBM Plex Mono"/>
                <a:sym typeface="IBM Plex Mono"/>
              </a:rPr>
              <a:t>Guessing Game</a:t>
            </a:r>
            <a:endParaRPr sz="2500">
              <a:solidFill>
                <a:srgbClr val="00FFFF"/>
              </a:solidFill>
              <a:latin typeface="IBM Plex Mono"/>
              <a:ea typeface="IBM Plex Mono"/>
              <a:cs typeface="IBM Plex Mono"/>
              <a:sym typeface="IBM Plex Mono"/>
            </a:endParaRPr>
          </a:p>
          <a:p>
            <a:pPr indent="0" lvl="0" marL="0" rtl="0" algn="l">
              <a:spcBef>
                <a:spcPts val="0"/>
              </a:spcBef>
              <a:spcAft>
                <a:spcPts val="0"/>
              </a:spcAft>
              <a:buNone/>
            </a:pPr>
            <a:r>
              <a:rPr lang="en" sz="2500">
                <a:solidFill>
                  <a:srgbClr val="FF00FF"/>
                </a:solidFill>
                <a:latin typeface="IBM Plex Mono"/>
                <a:ea typeface="IBM Plex Mono"/>
                <a:cs typeface="IBM Plex Mono"/>
                <a:sym typeface="IBM Plex Mono"/>
              </a:rPr>
              <a:t>Let’s Play: Guessing Game Demo</a:t>
            </a:r>
            <a:endParaRPr sz="2500">
              <a:solidFill>
                <a:srgbClr val="FF00FF"/>
              </a:solidFill>
              <a:latin typeface="IBM Plex Mono"/>
              <a:ea typeface="IBM Plex Mono"/>
              <a:cs typeface="IBM Plex Mono"/>
              <a:sym typeface="IBM Plex Mono"/>
            </a:endParaRPr>
          </a:p>
        </p:txBody>
      </p:sp>
      <p:pic>
        <p:nvPicPr>
          <p:cNvPr id="64" name="Google Shape;64;p14"/>
          <p:cNvPicPr preferRelativeResize="0"/>
          <p:nvPr/>
        </p:nvPicPr>
        <p:blipFill>
          <a:blip r:embed="rId5">
            <a:alphaModFix/>
          </a:blip>
          <a:stretch>
            <a:fillRect/>
          </a:stretch>
        </p:blipFill>
        <p:spPr>
          <a:xfrm rot="1163199">
            <a:off x="7462725" y="630900"/>
            <a:ext cx="1134600" cy="1713350"/>
          </a:xfrm>
          <a:prstGeom prst="rect">
            <a:avLst/>
          </a:prstGeom>
          <a:noFill/>
          <a:ln>
            <a:noFill/>
          </a:ln>
        </p:spPr>
      </p:pic>
      <p:pic>
        <p:nvPicPr>
          <p:cNvPr id="65" name="Google Shape;65;p14"/>
          <p:cNvPicPr preferRelativeResize="0"/>
          <p:nvPr/>
        </p:nvPicPr>
        <p:blipFill>
          <a:blip r:embed="rId6">
            <a:alphaModFix/>
          </a:blip>
          <a:stretch>
            <a:fillRect/>
          </a:stretch>
        </p:blipFill>
        <p:spPr>
          <a:xfrm rot="-1235936">
            <a:off x="195051" y="1954693"/>
            <a:ext cx="1148499" cy="1734314"/>
          </a:xfrm>
          <a:prstGeom prst="rect">
            <a:avLst/>
          </a:prstGeom>
          <a:noFill/>
          <a:ln>
            <a:noFill/>
          </a:ln>
        </p:spPr>
      </p:pic>
      <p:pic>
        <p:nvPicPr>
          <p:cNvPr id="66" name="Google Shape;66;p14"/>
          <p:cNvPicPr preferRelativeResize="0"/>
          <p:nvPr/>
        </p:nvPicPr>
        <p:blipFill>
          <a:blip r:embed="rId7">
            <a:alphaModFix/>
          </a:blip>
          <a:stretch>
            <a:fillRect/>
          </a:stretch>
        </p:blipFill>
        <p:spPr>
          <a:xfrm rot="571491">
            <a:off x="7598825" y="2983450"/>
            <a:ext cx="1004875" cy="128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74900" y="1056475"/>
            <a:ext cx="2163525" cy="3007324"/>
          </a:xfrm>
          <a:prstGeom prst="rect">
            <a:avLst/>
          </a:prstGeom>
          <a:noFill/>
          <a:ln>
            <a:noFill/>
          </a:ln>
        </p:spPr>
      </p:pic>
      <p:sp>
        <p:nvSpPr>
          <p:cNvPr id="72" name="Google Shape;72;p15"/>
          <p:cNvSpPr txBox="1"/>
          <p:nvPr/>
        </p:nvSpPr>
        <p:spPr>
          <a:xfrm>
            <a:off x="2314625" y="762000"/>
            <a:ext cx="6352800" cy="35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FF00"/>
                </a:solidFill>
                <a:latin typeface="IBM Plex Mono"/>
                <a:ea typeface="IBM Plex Mono"/>
                <a:cs typeface="IBM Plex Mono"/>
                <a:sym typeface="IBM Plex Mono"/>
              </a:rPr>
              <a:t>Task 1: Brainstorm </a:t>
            </a:r>
            <a:endParaRPr sz="2800">
              <a:solidFill>
                <a:srgbClr val="00FF00"/>
              </a:solidFill>
              <a:latin typeface="IBM Plex Mono"/>
              <a:ea typeface="IBM Plex Mono"/>
              <a:cs typeface="IBM Plex Mono"/>
              <a:sym typeface="IBM Plex Mono"/>
            </a:endParaRPr>
          </a:p>
          <a:p>
            <a:pPr indent="-336550" lvl="0" marL="457200" rtl="0" algn="l">
              <a:spcBef>
                <a:spcPts val="0"/>
              </a:spcBef>
              <a:spcAft>
                <a:spcPts val="0"/>
              </a:spcAft>
              <a:buClr>
                <a:srgbClr val="FF9900"/>
              </a:buClr>
              <a:buSzPts val="1700"/>
              <a:buFont typeface="IBM Plex Mono"/>
              <a:buAutoNum type="arabicPeriod"/>
            </a:pPr>
            <a:r>
              <a:rPr lang="en" sz="1700">
                <a:solidFill>
                  <a:srgbClr val="FFFFFF"/>
                </a:solidFill>
                <a:latin typeface="IBM Plex Mono"/>
                <a:ea typeface="IBM Plex Mono"/>
                <a:cs typeface="IBM Plex Mono"/>
                <a:sym typeface="IBM Plex Mono"/>
              </a:rPr>
              <a:t>“Procure KtS” &amp; “Summon duckies” -tofr</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9900"/>
                </a:solidFill>
                <a:latin typeface="IBM Plex Mono"/>
                <a:ea typeface="IBM Plex Mono"/>
                <a:cs typeface="IBM Plex Mono"/>
                <a:sym typeface="IBM Plex Mono"/>
              </a:rPr>
              <a:t>2. </a:t>
            </a:r>
            <a:r>
              <a:rPr lang="en" sz="1700">
                <a:solidFill>
                  <a:srgbClr val="FF00FF"/>
                </a:solidFill>
                <a:latin typeface="IBM Plex Mono"/>
                <a:ea typeface="IBM Plex Mono"/>
                <a:cs typeface="IBM Plex Mono"/>
                <a:sym typeface="IBM Plex Mono"/>
              </a:rPr>
              <a:t>Design</a:t>
            </a:r>
            <a:r>
              <a:rPr lang="en" sz="1700">
                <a:solidFill>
                  <a:srgbClr val="FFFFFF"/>
                </a:solidFill>
                <a:latin typeface="IBM Plex Mono"/>
                <a:ea typeface="IBM Plex Mono"/>
                <a:cs typeface="IBM Plex Mono"/>
                <a:sym typeface="IBM Plex Mono"/>
              </a:rPr>
              <a:t> your own guessing game </a:t>
            </a:r>
            <a:r>
              <a:rPr lang="en" sz="1700">
                <a:solidFill>
                  <a:srgbClr val="FFFFFF"/>
                </a:solidFill>
                <a:latin typeface="IBM Plex Mono"/>
                <a:ea typeface="IBM Plex Mono"/>
                <a:cs typeface="IBM Plex Mono"/>
                <a:sym typeface="IBM Plex Mono"/>
              </a:rPr>
              <a:t>flowchart.</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FFFF"/>
                </a:solidFill>
                <a:latin typeface="IBM Plex Mono"/>
                <a:ea typeface="IBM Plex Mono"/>
                <a:cs typeface="IBM Plex Mono"/>
                <a:sym typeface="IBM Plex Mono"/>
              </a:rPr>
              <a:t>-Goal: Put your binary decision tree on paper.</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FFFF"/>
                </a:solidFill>
                <a:latin typeface="IBM Plex Mono"/>
                <a:ea typeface="IBM Plex Mono"/>
                <a:cs typeface="IBM Plex Mono"/>
                <a:sym typeface="IBM Plex Mono"/>
              </a:rPr>
              <a:t>-You can pick the theme (or choose no theme).</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FFFF"/>
                </a:solidFill>
                <a:latin typeface="IBM Plex Mono"/>
                <a:ea typeface="IBM Plex Mono"/>
                <a:cs typeface="IBM Plex Mono"/>
                <a:sym typeface="IBM Plex Mono"/>
              </a:rPr>
              <a:t>-Plan out the questions, guesses, and decisions between.</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9900"/>
                </a:solidFill>
                <a:latin typeface="IBM Plex Mono"/>
                <a:ea typeface="IBM Plex Mono"/>
                <a:cs typeface="IBM Plex Mono"/>
                <a:sym typeface="IBM Plex Mono"/>
              </a:rPr>
              <a:t>3. </a:t>
            </a:r>
            <a:r>
              <a:rPr lang="en" sz="1700">
                <a:solidFill>
                  <a:srgbClr val="FF00FF"/>
                </a:solidFill>
                <a:latin typeface="IBM Plex Mono"/>
                <a:ea typeface="IBM Plex Mono"/>
                <a:cs typeface="IBM Plex Mono"/>
                <a:sym typeface="IBM Plex Mono"/>
              </a:rPr>
              <a:t>Play</a:t>
            </a:r>
            <a:r>
              <a:rPr lang="en" sz="1700">
                <a:solidFill>
                  <a:srgbClr val="FFFFFF"/>
                </a:solidFill>
                <a:latin typeface="IBM Plex Mono"/>
                <a:ea typeface="IBM Plex Mono"/>
                <a:cs typeface="IBM Plex Mono"/>
                <a:sym typeface="IBM Plex Mono"/>
              </a:rPr>
              <a:t> “unplugged” Guessing Game with at least two other people.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FFFF"/>
                </a:solidFill>
                <a:latin typeface="IBM Plex Mono"/>
                <a:ea typeface="IBM Plex Mono"/>
                <a:cs typeface="IBM Plex Mono"/>
                <a:sym typeface="IBM Plex Mono"/>
              </a:rPr>
              <a:t>-Update guessing game decision tree to add any new items as you play.</a:t>
            </a:r>
            <a:endParaRPr>
              <a:solidFill>
                <a:srgbClr val="FFFFFF"/>
              </a:solidFill>
              <a:latin typeface="IBM Plex Mono"/>
              <a:ea typeface="IBM Plex Mono"/>
              <a:cs typeface="IBM Plex Mono"/>
              <a:sym typeface="IBM Plex Mono"/>
            </a:endParaRPr>
          </a:p>
        </p:txBody>
      </p:sp>
      <p:sp>
        <p:nvSpPr>
          <p:cNvPr id="73" name="Google Shape;73;p15"/>
          <p:cNvSpPr txBox="1"/>
          <p:nvPr>
            <p:ph type="title"/>
          </p:nvPr>
        </p:nvSpPr>
        <p:spPr>
          <a:xfrm>
            <a:off x="83100" y="-927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9900"/>
                </a:solidFill>
                <a:latin typeface="IBM Plex Mono"/>
                <a:ea typeface="IBM Plex Mono"/>
                <a:cs typeface="IBM Plex Mono"/>
                <a:sym typeface="IBM Plex Mono"/>
              </a:rPr>
              <a:t>Machine Learning</a:t>
            </a:r>
            <a:r>
              <a:rPr lang="en" sz="2500">
                <a:latin typeface="IBM Plex Mono"/>
                <a:ea typeface="IBM Plex Mono"/>
                <a:cs typeface="IBM Plex Mono"/>
                <a:sym typeface="IBM Plex Mono"/>
              </a:rPr>
              <a:t>: </a:t>
            </a:r>
            <a:r>
              <a:rPr lang="en" sz="2500">
                <a:solidFill>
                  <a:srgbClr val="00FFFF"/>
                </a:solidFill>
                <a:latin typeface="IBM Plex Mono"/>
                <a:ea typeface="IBM Plex Mono"/>
                <a:cs typeface="IBM Plex Mono"/>
                <a:sym typeface="IBM Plex Mono"/>
              </a:rPr>
              <a:t>Guessing Game</a:t>
            </a:r>
            <a:endParaRPr sz="2500">
              <a:solidFill>
                <a:srgbClr val="00FFFF"/>
              </a:solidFill>
              <a:latin typeface="IBM Plex Mono"/>
              <a:ea typeface="IBM Plex Mono"/>
              <a:cs typeface="IBM Plex Mono"/>
              <a:sym typeface="IBM Plex Mono"/>
            </a:endParaRPr>
          </a:p>
          <a:p>
            <a:pPr indent="0" lvl="0" marL="0" rtl="0" algn="l">
              <a:spcBef>
                <a:spcPts val="0"/>
              </a:spcBef>
              <a:spcAft>
                <a:spcPts val="0"/>
              </a:spcAft>
              <a:buNone/>
            </a:pPr>
            <a:r>
              <a:rPr lang="en" sz="2500">
                <a:solidFill>
                  <a:srgbClr val="FF00FF"/>
                </a:solidFill>
                <a:latin typeface="IBM Plex Mono"/>
                <a:ea typeface="IBM Plex Mono"/>
                <a:cs typeface="IBM Plex Mono"/>
                <a:sym typeface="IBM Plex Mono"/>
              </a:rPr>
              <a:t>Design your Game</a:t>
            </a:r>
            <a:endParaRPr sz="2500">
              <a:solidFill>
                <a:srgbClr val="FF00FF"/>
              </a:solidFill>
              <a:latin typeface="IBM Plex Mono"/>
              <a:ea typeface="IBM Plex Mono"/>
              <a:cs typeface="IBM Plex Mono"/>
              <a:sym typeface="IBM Plex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7" name="Shape 77"/>
        <p:cNvGrpSpPr/>
        <p:nvPr/>
      </p:nvGrpSpPr>
      <p:grpSpPr>
        <a:xfrm>
          <a:off x="0" y="0"/>
          <a:ext cx="0" cy="0"/>
          <a:chOff x="0" y="0"/>
          <a:chExt cx="0" cy="0"/>
        </a:xfrm>
      </p:grpSpPr>
      <p:sp>
        <p:nvSpPr>
          <p:cNvPr id="78" name="Google Shape;78;p16"/>
          <p:cNvSpPr txBox="1"/>
          <p:nvPr/>
        </p:nvSpPr>
        <p:spPr>
          <a:xfrm>
            <a:off x="92200" y="762000"/>
            <a:ext cx="8661600" cy="29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FF00"/>
                </a:solidFill>
                <a:latin typeface="IBM Plex Mono"/>
                <a:ea typeface="IBM Plex Mono"/>
                <a:cs typeface="IBM Plex Mono"/>
                <a:sym typeface="IBM Plex Mono"/>
              </a:rPr>
              <a:t>Task 2:</a:t>
            </a:r>
            <a:endParaRPr sz="25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rPr lang="en" sz="2500">
                <a:solidFill>
                  <a:srgbClr val="00FF00"/>
                </a:solidFill>
                <a:latin typeface="IBM Plex Mono"/>
                <a:ea typeface="IBM Plex Mono"/>
                <a:cs typeface="IBM Plex Mono"/>
                <a:sym typeface="IBM Plex Mono"/>
              </a:rPr>
              <a:t>Design &amp; Code Data Structures</a:t>
            </a:r>
            <a:endParaRPr sz="25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9900"/>
                </a:solidFill>
                <a:latin typeface="IBM Plex Mono"/>
                <a:ea typeface="IBM Plex Mono"/>
                <a:cs typeface="IBM Plex Mono"/>
                <a:sym typeface="IBM Plex Mono"/>
              </a:rPr>
              <a:t>1.</a:t>
            </a:r>
            <a:endParaRPr sz="1700">
              <a:solidFill>
                <a:srgbClr val="FF9900"/>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FFFF"/>
                </a:solidFill>
                <a:latin typeface="IBM Plex Mono"/>
                <a:ea typeface="IBM Plex Mono"/>
                <a:cs typeface="IBM Plex Mono"/>
                <a:sym typeface="IBM Plex Mono"/>
              </a:rPr>
              <a:t>“Procure KtS” &amp; “Summon duckies” -tofr</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9900"/>
                </a:solidFill>
                <a:latin typeface="IBM Plex Mono"/>
                <a:ea typeface="IBM Plex Mono"/>
                <a:cs typeface="IBM Plex Mono"/>
                <a:sym typeface="IBM Plex Mono"/>
              </a:rPr>
              <a:t>2.</a:t>
            </a:r>
            <a:endParaRPr sz="1700">
              <a:solidFill>
                <a:srgbClr val="FF9900"/>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00FF"/>
                </a:solidFill>
                <a:latin typeface="IBM Plex Mono"/>
                <a:ea typeface="IBM Plex Mono"/>
                <a:cs typeface="IBM Plex Mono"/>
                <a:sym typeface="IBM Plex Mono"/>
              </a:rPr>
              <a:t>Design</a:t>
            </a:r>
            <a:r>
              <a:rPr lang="en" sz="1700">
                <a:solidFill>
                  <a:srgbClr val="FFFFFF"/>
                </a:solidFill>
                <a:latin typeface="IBM Plex Mono"/>
                <a:ea typeface="IBM Plex Mono"/>
                <a:cs typeface="IBM Plex Mono"/>
                <a:sym typeface="IBM Plex Mono"/>
              </a:rPr>
              <a:t> the data structures for this project.  Think about how the data structures will handle the nouns, questions, and routes.  Consider the attributes and methods you will need for your data.</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9900"/>
                </a:solidFill>
                <a:latin typeface="IBM Plex Mono"/>
                <a:ea typeface="IBM Plex Mono"/>
                <a:cs typeface="IBM Plex Mono"/>
                <a:sym typeface="IBM Plex Mono"/>
              </a:rPr>
              <a:t>3.</a:t>
            </a:r>
            <a:r>
              <a:rPr lang="en" sz="1700">
                <a:solidFill>
                  <a:srgbClr val="FFFFFF"/>
                </a:solidFill>
                <a:latin typeface="IBM Plex Mono"/>
                <a:ea typeface="IBM Plex Mono"/>
                <a:cs typeface="IBM Plex Mono"/>
                <a:sym typeface="IBM Plex Mono"/>
              </a:rPr>
              <a:t> </a:t>
            </a:r>
            <a:r>
              <a:rPr lang="en" sz="1700">
                <a:solidFill>
                  <a:srgbClr val="FF00FF"/>
                </a:solidFill>
                <a:latin typeface="IBM Plex Mono"/>
                <a:ea typeface="IBM Plex Mono"/>
                <a:cs typeface="IBM Plex Mono"/>
                <a:sym typeface="IBM Plex Mono"/>
              </a:rPr>
              <a:t>Cooooooode</a:t>
            </a:r>
            <a:r>
              <a:rPr lang="en" sz="1700">
                <a:solidFill>
                  <a:srgbClr val="FFFFFF"/>
                </a:solidFill>
                <a:latin typeface="IBM Plex Mono"/>
                <a:ea typeface="IBM Plex Mono"/>
                <a:cs typeface="IBM Plex Mono"/>
                <a:sym typeface="IBM Plex Mono"/>
              </a:rPr>
              <a:t> &lt;said in an </a:t>
            </a:r>
            <a:r>
              <a:rPr lang="en" sz="1700" u="sng">
                <a:solidFill>
                  <a:srgbClr val="FF9900"/>
                </a:solidFill>
                <a:latin typeface="IBM Plex Mono"/>
                <a:ea typeface="IBM Plex Mono"/>
                <a:cs typeface="IBM Plex Mono"/>
                <a:sym typeface="IBM Plex Mono"/>
                <a:hlinkClick r:id="rId3"/>
              </a:rPr>
              <a:t>Andrés Cantor voice</a:t>
            </a:r>
            <a:r>
              <a:rPr lang="en" sz="1700">
                <a:solidFill>
                  <a:srgbClr val="FFFFFF"/>
                </a:solidFill>
                <a:latin typeface="IBM Plex Mono"/>
                <a:ea typeface="IBM Plex Mono"/>
                <a:cs typeface="IBM Plex Mono"/>
                <a:sym typeface="IBM Plex Mono"/>
              </a:rPr>
              <a:t>&gt; those data structures.</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20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00FF00"/>
                </a:solidFill>
                <a:latin typeface="IBM Plex Mono"/>
                <a:ea typeface="IBM Plex Mono"/>
                <a:cs typeface="IBM Plex Mono"/>
                <a:sym typeface="IBM Plex Mono"/>
              </a:rPr>
              <a:t>need some help or inspiration? Click here ---&gt;</a:t>
            </a:r>
            <a:r>
              <a:rPr lang="en" sz="2400">
                <a:solidFill>
                  <a:srgbClr val="00FF00"/>
                </a:solidFill>
                <a:latin typeface="IBM Plex Mono"/>
                <a:ea typeface="IBM Plex Mono"/>
                <a:cs typeface="IBM Plex Mono"/>
                <a:sym typeface="IBM Plex Mono"/>
              </a:rPr>
              <a:t> </a:t>
            </a:r>
            <a:endParaRPr sz="24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t/>
            </a:r>
            <a:endParaRPr>
              <a:solidFill>
                <a:srgbClr val="FFFFFF"/>
              </a:solidFill>
              <a:latin typeface="IBM Plex Mono"/>
              <a:ea typeface="IBM Plex Mono"/>
              <a:cs typeface="IBM Plex Mono"/>
              <a:sym typeface="IBM Plex Mono"/>
            </a:endParaRPr>
          </a:p>
        </p:txBody>
      </p:sp>
      <p:sp>
        <p:nvSpPr>
          <p:cNvPr id="79" name="Google Shape;79;p16"/>
          <p:cNvSpPr txBox="1"/>
          <p:nvPr>
            <p:ph type="title"/>
          </p:nvPr>
        </p:nvSpPr>
        <p:spPr>
          <a:xfrm>
            <a:off x="83100" y="-927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9900"/>
                </a:solidFill>
                <a:latin typeface="IBM Plex Mono"/>
                <a:ea typeface="IBM Plex Mono"/>
                <a:cs typeface="IBM Plex Mono"/>
                <a:sym typeface="IBM Plex Mono"/>
              </a:rPr>
              <a:t>Machine Learning</a:t>
            </a:r>
            <a:r>
              <a:rPr lang="en" sz="2500">
                <a:latin typeface="IBM Plex Mono"/>
                <a:ea typeface="IBM Plex Mono"/>
                <a:cs typeface="IBM Plex Mono"/>
                <a:sym typeface="IBM Plex Mono"/>
              </a:rPr>
              <a:t>: </a:t>
            </a:r>
            <a:r>
              <a:rPr lang="en" sz="2500">
                <a:solidFill>
                  <a:srgbClr val="00FFFF"/>
                </a:solidFill>
                <a:latin typeface="IBM Plex Mono"/>
                <a:ea typeface="IBM Plex Mono"/>
                <a:cs typeface="IBM Plex Mono"/>
                <a:sym typeface="IBM Plex Mono"/>
              </a:rPr>
              <a:t>Guessing Game</a:t>
            </a:r>
            <a:endParaRPr sz="2500">
              <a:solidFill>
                <a:srgbClr val="00FFFF"/>
              </a:solidFill>
              <a:latin typeface="IBM Plex Mono"/>
              <a:ea typeface="IBM Plex Mono"/>
              <a:cs typeface="IBM Plex Mono"/>
              <a:sym typeface="IBM Plex Mono"/>
            </a:endParaRPr>
          </a:p>
          <a:p>
            <a:pPr indent="0" lvl="0" marL="0" rtl="0" algn="l">
              <a:spcBef>
                <a:spcPts val="0"/>
              </a:spcBef>
              <a:spcAft>
                <a:spcPts val="0"/>
              </a:spcAft>
              <a:buNone/>
            </a:pPr>
            <a:r>
              <a:rPr lang="en" sz="2500">
                <a:solidFill>
                  <a:srgbClr val="FF00FF"/>
                </a:solidFill>
                <a:latin typeface="IBM Plex Mono"/>
                <a:ea typeface="IBM Plex Mono"/>
                <a:cs typeface="IBM Plex Mono"/>
                <a:sym typeface="IBM Plex Mono"/>
              </a:rPr>
              <a:t>Stay Classy</a:t>
            </a:r>
            <a:endParaRPr sz="2500">
              <a:solidFill>
                <a:srgbClr val="FF00FF"/>
              </a:solidFill>
              <a:latin typeface="IBM Plex Mono"/>
              <a:ea typeface="IBM Plex Mono"/>
              <a:cs typeface="IBM Plex Mono"/>
              <a:sym typeface="IBM Plex Mono"/>
            </a:endParaRPr>
          </a:p>
        </p:txBody>
      </p:sp>
      <p:pic>
        <p:nvPicPr>
          <p:cNvPr id="80" name="Google Shape;80;p16">
            <a:hlinkClick r:id="rId4"/>
          </p:cNvPr>
          <p:cNvPicPr preferRelativeResize="0"/>
          <p:nvPr/>
        </p:nvPicPr>
        <p:blipFill>
          <a:blip r:embed="rId5">
            <a:alphaModFix/>
          </a:blip>
          <a:stretch>
            <a:fillRect/>
          </a:stretch>
        </p:blipFill>
        <p:spPr>
          <a:xfrm>
            <a:off x="7316300" y="4350500"/>
            <a:ext cx="645617" cy="645000"/>
          </a:xfrm>
          <a:prstGeom prst="rect">
            <a:avLst/>
          </a:prstGeom>
          <a:noFill/>
          <a:ln>
            <a:noFill/>
          </a:ln>
        </p:spPr>
      </p:pic>
      <p:pic>
        <p:nvPicPr>
          <p:cNvPr id="81" name="Google Shape;81;p16"/>
          <p:cNvPicPr preferRelativeResize="0"/>
          <p:nvPr/>
        </p:nvPicPr>
        <p:blipFill>
          <a:blip r:embed="rId6">
            <a:alphaModFix/>
          </a:blip>
          <a:stretch>
            <a:fillRect/>
          </a:stretch>
        </p:blipFill>
        <p:spPr>
          <a:xfrm>
            <a:off x="6147000" y="930300"/>
            <a:ext cx="1534500" cy="153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5" name="Shape 85"/>
        <p:cNvGrpSpPr/>
        <p:nvPr/>
      </p:nvGrpSpPr>
      <p:grpSpPr>
        <a:xfrm>
          <a:off x="0" y="0"/>
          <a:ext cx="0" cy="0"/>
          <a:chOff x="0" y="0"/>
          <a:chExt cx="0" cy="0"/>
        </a:xfrm>
      </p:grpSpPr>
      <p:sp>
        <p:nvSpPr>
          <p:cNvPr id="86" name="Google Shape;86;p17"/>
          <p:cNvSpPr txBox="1"/>
          <p:nvPr/>
        </p:nvSpPr>
        <p:spPr>
          <a:xfrm>
            <a:off x="94900" y="859575"/>
            <a:ext cx="8212500" cy="41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FF00"/>
                </a:solidFill>
                <a:latin typeface="IBM Plex Mono"/>
                <a:ea typeface="IBM Plex Mono"/>
                <a:cs typeface="IBM Plex Mono"/>
                <a:sym typeface="IBM Plex Mono"/>
              </a:rPr>
              <a:t>Task 3: Basic Game Play</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FFFF"/>
                </a:solidFill>
                <a:latin typeface="IBM Plex Mono"/>
                <a:ea typeface="IBM Plex Mono"/>
                <a:cs typeface="IBM Plex Mono"/>
                <a:sym typeface="IBM Plex Mono"/>
              </a:rPr>
              <a:t>W</a:t>
            </a:r>
            <a:r>
              <a:rPr lang="en" sz="1700">
                <a:solidFill>
                  <a:srgbClr val="FFFFFF"/>
                </a:solidFill>
                <a:latin typeface="IBM Plex Mono"/>
                <a:ea typeface="IBM Plex Mono"/>
                <a:cs typeface="IBM Plex Mono"/>
                <a:sym typeface="IBM Plex Mono"/>
              </a:rPr>
              <a:t>rite a main method that asks the player questions and traverses a seeded binary decision tree.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00FFFF"/>
                </a:solidFill>
                <a:latin typeface="IBM Plex Mono"/>
                <a:ea typeface="IBM Plex Mono"/>
                <a:cs typeface="IBM Plex Mono"/>
                <a:sym typeface="IBM Plex Mono"/>
              </a:rPr>
              <a:t>***</a:t>
            </a:r>
            <a:r>
              <a:rPr lang="en" sz="1700">
                <a:solidFill>
                  <a:srgbClr val="FFFFFF"/>
                </a:solidFill>
                <a:latin typeface="IBM Plex Mono"/>
                <a:ea typeface="IBM Plex Mono"/>
                <a:cs typeface="IBM Plex Mono"/>
                <a:sym typeface="IBM Plex Mono"/>
              </a:rPr>
              <a:t>Don’t worry about training the machine yet.</a:t>
            </a:r>
            <a:r>
              <a:rPr lang="en" sz="1700">
                <a:solidFill>
                  <a:srgbClr val="00FFFF"/>
                </a:solidFill>
                <a:latin typeface="IBM Plex Mono"/>
                <a:ea typeface="IBM Plex Mono"/>
                <a:cs typeface="IBM Plex Mono"/>
                <a:sym typeface="IBM Plex Mono"/>
              </a:rPr>
              <a:t>***</a:t>
            </a:r>
            <a:r>
              <a:rPr lang="en" sz="1700">
                <a:solidFill>
                  <a:srgbClr val="FFFFFF"/>
                </a:solidFill>
                <a:latin typeface="IBM Plex Mono"/>
                <a:ea typeface="IBM Plex Mono"/>
                <a:cs typeface="IBM Plex Mono"/>
                <a:sym typeface="IBM Plex Mono"/>
              </a:rPr>
              <a:t>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FFFF"/>
                </a:solidFill>
                <a:latin typeface="IBM Plex Mono"/>
                <a:ea typeface="IBM Plex Mono"/>
                <a:cs typeface="IBM Plex Mono"/>
                <a:sym typeface="IBM Plex Mono"/>
              </a:rPr>
              <a:t> Start by just determining a win or loss.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b="1" lang="en" sz="1700">
                <a:solidFill>
                  <a:srgbClr val="FF00FF"/>
                </a:solidFill>
                <a:latin typeface="IBM Plex Mono"/>
                <a:ea typeface="IBM Plex Mono"/>
                <a:cs typeface="IBM Plex Mono"/>
                <a:sym typeface="IBM Plex Mono"/>
              </a:rPr>
              <a:t>Test</a:t>
            </a:r>
            <a:r>
              <a:rPr lang="en" sz="1700">
                <a:solidFill>
                  <a:srgbClr val="FFFFFF"/>
                </a:solidFill>
                <a:latin typeface="IBM Plex Mono"/>
                <a:ea typeface="IBM Plex Mono"/>
                <a:cs typeface="IBM Plex Mono"/>
                <a:sym typeface="IBM Plex Mono"/>
              </a:rPr>
              <a:t> and </a:t>
            </a:r>
            <a:r>
              <a:rPr b="1" lang="en" sz="1700">
                <a:solidFill>
                  <a:srgbClr val="FF00FF"/>
                </a:solidFill>
                <a:latin typeface="IBM Plex Mono"/>
                <a:ea typeface="IBM Plex Mono"/>
                <a:cs typeface="IBM Plex Mono"/>
                <a:sym typeface="IBM Plex Mono"/>
              </a:rPr>
              <a:t>debug</a:t>
            </a:r>
            <a:r>
              <a:rPr lang="en" sz="1700">
                <a:solidFill>
                  <a:srgbClr val="FFFFFF"/>
                </a:solidFill>
                <a:latin typeface="IBM Plex Mono"/>
                <a:ea typeface="IBM Plex Mono"/>
                <a:cs typeface="IBM Plex Mono"/>
                <a:sym typeface="IBM Plex Mono"/>
              </a:rPr>
              <a:t> before moving on!</a:t>
            </a:r>
            <a:endParaRPr sz="24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t/>
            </a:r>
            <a:endParaRPr>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00FF00"/>
                </a:solidFill>
                <a:latin typeface="IBM Plex Mono"/>
                <a:ea typeface="IBM Plex Mono"/>
                <a:cs typeface="IBM Plex Mono"/>
                <a:sym typeface="IBM Plex Mono"/>
              </a:rPr>
              <a:t>need some help or inspiration? Click here ---&gt;</a:t>
            </a:r>
            <a:r>
              <a:rPr lang="en" sz="2000" u="sng">
                <a:solidFill>
                  <a:schemeClr val="hlink"/>
                </a:solidFill>
                <a:latin typeface="IBM Plex Mono"/>
                <a:ea typeface="IBM Plex Mono"/>
                <a:cs typeface="IBM Plex Mono"/>
                <a:sym typeface="IBM Plex Mono"/>
                <a:hlinkClick r:id="rId3"/>
              </a:rPr>
              <a:t> </a:t>
            </a:r>
            <a:endParaRPr>
              <a:solidFill>
                <a:srgbClr val="FFFFFF"/>
              </a:solidFill>
              <a:latin typeface="IBM Plex Mono"/>
              <a:ea typeface="IBM Plex Mono"/>
              <a:cs typeface="IBM Plex Mono"/>
              <a:sym typeface="IBM Plex Mono"/>
            </a:endParaRPr>
          </a:p>
        </p:txBody>
      </p:sp>
      <p:sp>
        <p:nvSpPr>
          <p:cNvPr id="87" name="Google Shape;87;p17"/>
          <p:cNvSpPr txBox="1"/>
          <p:nvPr>
            <p:ph type="title"/>
          </p:nvPr>
        </p:nvSpPr>
        <p:spPr>
          <a:xfrm>
            <a:off x="83100" y="-927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9900"/>
                </a:solidFill>
                <a:latin typeface="IBM Plex Mono"/>
                <a:ea typeface="IBM Plex Mono"/>
                <a:cs typeface="IBM Plex Mono"/>
                <a:sym typeface="IBM Plex Mono"/>
              </a:rPr>
              <a:t>Machine Learning</a:t>
            </a:r>
            <a:r>
              <a:rPr lang="en" sz="2500">
                <a:latin typeface="IBM Plex Mono"/>
                <a:ea typeface="IBM Plex Mono"/>
                <a:cs typeface="IBM Plex Mono"/>
                <a:sym typeface="IBM Plex Mono"/>
              </a:rPr>
              <a:t>: </a:t>
            </a:r>
            <a:r>
              <a:rPr lang="en" sz="2500">
                <a:solidFill>
                  <a:srgbClr val="00FFFF"/>
                </a:solidFill>
                <a:latin typeface="IBM Plex Mono"/>
                <a:ea typeface="IBM Plex Mono"/>
                <a:cs typeface="IBM Plex Mono"/>
                <a:sym typeface="IBM Plex Mono"/>
              </a:rPr>
              <a:t>Guessing Game</a:t>
            </a:r>
            <a:endParaRPr sz="2500">
              <a:solidFill>
                <a:srgbClr val="00FFFF"/>
              </a:solidFill>
              <a:latin typeface="IBM Plex Mono"/>
              <a:ea typeface="IBM Plex Mono"/>
              <a:cs typeface="IBM Plex Mono"/>
              <a:sym typeface="IBM Plex Mono"/>
            </a:endParaRPr>
          </a:p>
          <a:p>
            <a:pPr indent="0" lvl="0" marL="0" rtl="0" algn="l">
              <a:spcBef>
                <a:spcPts val="0"/>
              </a:spcBef>
              <a:spcAft>
                <a:spcPts val="0"/>
              </a:spcAft>
              <a:buNone/>
            </a:pPr>
            <a:r>
              <a:rPr lang="en" sz="2500">
                <a:solidFill>
                  <a:srgbClr val="FF00FF"/>
                </a:solidFill>
                <a:latin typeface="IBM Plex Mono"/>
                <a:ea typeface="IBM Plex Mono"/>
                <a:cs typeface="IBM Plex Mono"/>
                <a:sym typeface="IBM Plex Mono"/>
              </a:rPr>
              <a:t>Code</a:t>
            </a:r>
            <a:endParaRPr sz="2500">
              <a:solidFill>
                <a:srgbClr val="FF00FF"/>
              </a:solidFill>
              <a:latin typeface="IBM Plex Mono"/>
              <a:ea typeface="IBM Plex Mono"/>
              <a:cs typeface="IBM Plex Mono"/>
              <a:sym typeface="IBM Plex Mono"/>
            </a:endParaRPr>
          </a:p>
        </p:txBody>
      </p:sp>
      <p:pic>
        <p:nvPicPr>
          <p:cNvPr id="88" name="Google Shape;88;p17">
            <a:hlinkClick r:id="rId4"/>
          </p:cNvPr>
          <p:cNvPicPr preferRelativeResize="0"/>
          <p:nvPr/>
        </p:nvPicPr>
        <p:blipFill>
          <a:blip r:embed="rId5">
            <a:alphaModFix/>
          </a:blip>
          <a:stretch>
            <a:fillRect/>
          </a:stretch>
        </p:blipFill>
        <p:spPr>
          <a:xfrm>
            <a:off x="7298000" y="3840224"/>
            <a:ext cx="766876" cy="766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sp>
        <p:nvSpPr>
          <p:cNvPr id="93" name="Google Shape;93;p18"/>
          <p:cNvSpPr txBox="1"/>
          <p:nvPr/>
        </p:nvSpPr>
        <p:spPr>
          <a:xfrm>
            <a:off x="94900" y="859575"/>
            <a:ext cx="8982000" cy="41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FF00"/>
                </a:solidFill>
                <a:latin typeface="IBM Plex Mono"/>
                <a:ea typeface="IBM Plex Mono"/>
                <a:cs typeface="IBM Plex Mono"/>
                <a:sym typeface="IBM Plex Mono"/>
              </a:rPr>
              <a:t>Task 4: Training the Algorithm</a:t>
            </a:r>
            <a:endParaRPr sz="1700">
              <a:solidFill>
                <a:srgbClr val="FF9900"/>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FFFF"/>
                </a:solidFill>
                <a:latin typeface="IBM Plex Mono"/>
                <a:ea typeface="IBM Plex Mono"/>
                <a:cs typeface="IBM Plex Mono"/>
                <a:sym typeface="IBM Plex Mono"/>
              </a:rPr>
              <a:t>The player wins when they beat the algorithm.  This means the program reached the end of the decision tree. </a:t>
            </a:r>
            <a:r>
              <a:rPr lang="en" sz="1700">
                <a:solidFill>
                  <a:srgbClr val="FF00FF"/>
                </a:solidFill>
                <a:latin typeface="IBM Plex Mono"/>
                <a:ea typeface="IBM Plex Mono"/>
                <a:cs typeface="IBM Plex Mono"/>
                <a:sym typeface="IBM Plex Mono"/>
              </a:rPr>
              <a:t>Consider</a:t>
            </a:r>
            <a:r>
              <a:rPr lang="en" sz="1700">
                <a:solidFill>
                  <a:srgbClr val="FFFFFF"/>
                </a:solidFill>
                <a:latin typeface="IBM Plex Mono"/>
                <a:ea typeface="IBM Plex Mono"/>
                <a:cs typeface="IBM Plex Mono"/>
                <a:sym typeface="IBM Plex Mono"/>
              </a:rPr>
              <a:t> how you updated your paper Guessing Game (KtS) when a player was thinking of an item NOT located off the branch in your tree. What did you do?</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1700">
                <a:solidFill>
                  <a:srgbClr val="FF00FF"/>
                </a:solidFill>
                <a:latin typeface="IBM Plex Mono"/>
                <a:ea typeface="IBM Plex Mono"/>
                <a:cs typeface="IBM Plex Mono"/>
                <a:sym typeface="IBM Plex Mono"/>
              </a:rPr>
              <a:t>Code</a:t>
            </a:r>
            <a:r>
              <a:rPr lang="en" sz="1700">
                <a:solidFill>
                  <a:srgbClr val="FFFFFF"/>
                </a:solidFill>
                <a:latin typeface="IBM Plex Mono"/>
                <a:ea typeface="IBM Plex Mono"/>
                <a:cs typeface="IBM Plex Mono"/>
                <a:sym typeface="IBM Plex Mono"/>
              </a:rPr>
              <a:t> method(s) to Add the NEW item AND/OR a question that leads to the item that </a:t>
            </a:r>
            <a:r>
              <a:rPr lang="en" sz="1700">
                <a:solidFill>
                  <a:srgbClr val="FFFFFF"/>
                </a:solidFill>
                <a:latin typeface="IBM Plex Mono"/>
                <a:ea typeface="IBM Plex Mono"/>
                <a:cs typeface="IBM Plex Mono"/>
                <a:sym typeface="IBM Plex Mono"/>
              </a:rPr>
              <a:t>distinguishes</a:t>
            </a:r>
            <a:r>
              <a:rPr lang="en" sz="1700">
                <a:solidFill>
                  <a:srgbClr val="FFFFFF"/>
                </a:solidFill>
                <a:latin typeface="IBM Plex Mono"/>
                <a:ea typeface="IBM Plex Mono"/>
                <a:cs typeface="IBM Plex Mono"/>
                <a:sym typeface="IBM Plex Mono"/>
              </a:rPr>
              <a:t> this NEW item from others in the tree.</a:t>
            </a:r>
            <a:endParaRPr sz="17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20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00FF00"/>
                </a:solidFill>
                <a:latin typeface="IBM Plex Mono"/>
                <a:ea typeface="IBM Plex Mono"/>
                <a:cs typeface="IBM Plex Mono"/>
                <a:sym typeface="IBM Plex Mono"/>
              </a:rPr>
              <a:t>need some help or inspiration? Click here ---&gt;</a:t>
            </a:r>
            <a:r>
              <a:rPr lang="en" sz="2400">
                <a:solidFill>
                  <a:srgbClr val="00FF00"/>
                </a:solidFill>
                <a:latin typeface="IBM Plex Mono"/>
                <a:ea typeface="IBM Plex Mono"/>
                <a:cs typeface="IBM Plex Mono"/>
                <a:sym typeface="IBM Plex Mono"/>
              </a:rPr>
              <a:t> </a:t>
            </a:r>
            <a:endParaRPr sz="24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t/>
            </a:r>
            <a:endParaRPr>
              <a:solidFill>
                <a:srgbClr val="FFFFFF"/>
              </a:solidFill>
              <a:latin typeface="IBM Plex Mono"/>
              <a:ea typeface="IBM Plex Mono"/>
              <a:cs typeface="IBM Plex Mono"/>
              <a:sym typeface="IBM Plex Mono"/>
            </a:endParaRPr>
          </a:p>
        </p:txBody>
      </p:sp>
      <p:sp>
        <p:nvSpPr>
          <p:cNvPr id="94" name="Google Shape;94;p18"/>
          <p:cNvSpPr txBox="1"/>
          <p:nvPr>
            <p:ph type="title"/>
          </p:nvPr>
        </p:nvSpPr>
        <p:spPr>
          <a:xfrm>
            <a:off x="83100" y="-927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9900"/>
                </a:solidFill>
                <a:latin typeface="IBM Plex Mono"/>
                <a:ea typeface="IBM Plex Mono"/>
                <a:cs typeface="IBM Plex Mono"/>
                <a:sym typeface="IBM Plex Mono"/>
              </a:rPr>
              <a:t>Machine Learning</a:t>
            </a:r>
            <a:r>
              <a:rPr lang="en" sz="2500">
                <a:latin typeface="IBM Plex Mono"/>
                <a:ea typeface="IBM Plex Mono"/>
                <a:cs typeface="IBM Plex Mono"/>
                <a:sym typeface="IBM Plex Mono"/>
              </a:rPr>
              <a:t>: </a:t>
            </a:r>
            <a:r>
              <a:rPr lang="en" sz="2500">
                <a:solidFill>
                  <a:srgbClr val="00FFFF"/>
                </a:solidFill>
                <a:latin typeface="IBM Plex Mono"/>
                <a:ea typeface="IBM Plex Mono"/>
                <a:cs typeface="IBM Plex Mono"/>
                <a:sym typeface="IBM Plex Mono"/>
              </a:rPr>
              <a:t>Guessing Game</a:t>
            </a:r>
            <a:endParaRPr sz="2500">
              <a:solidFill>
                <a:srgbClr val="00FFFF"/>
              </a:solidFill>
              <a:latin typeface="IBM Plex Mono"/>
              <a:ea typeface="IBM Plex Mono"/>
              <a:cs typeface="IBM Plex Mono"/>
              <a:sym typeface="IBM Plex Mono"/>
            </a:endParaRPr>
          </a:p>
          <a:p>
            <a:pPr indent="0" lvl="0" marL="0" rtl="0" algn="l">
              <a:spcBef>
                <a:spcPts val="0"/>
              </a:spcBef>
              <a:spcAft>
                <a:spcPts val="0"/>
              </a:spcAft>
              <a:buNone/>
            </a:pPr>
            <a:r>
              <a:rPr lang="en" sz="2500">
                <a:solidFill>
                  <a:srgbClr val="FF00FF"/>
                </a:solidFill>
                <a:latin typeface="IBM Plex Mono"/>
                <a:ea typeface="IBM Plex Mono"/>
                <a:cs typeface="IBM Plex Mono"/>
                <a:sym typeface="IBM Plex Mono"/>
              </a:rPr>
              <a:t>Nascent Machine Learning</a:t>
            </a:r>
            <a:endParaRPr sz="2500">
              <a:solidFill>
                <a:srgbClr val="FF00FF"/>
              </a:solidFill>
              <a:latin typeface="IBM Plex Mono"/>
              <a:ea typeface="IBM Plex Mono"/>
              <a:cs typeface="IBM Plex Mono"/>
              <a:sym typeface="IBM Plex Mono"/>
            </a:endParaRPr>
          </a:p>
        </p:txBody>
      </p:sp>
      <p:pic>
        <p:nvPicPr>
          <p:cNvPr id="95" name="Google Shape;95;p18">
            <a:hlinkClick r:id="rId3"/>
          </p:cNvPr>
          <p:cNvPicPr preferRelativeResize="0"/>
          <p:nvPr/>
        </p:nvPicPr>
        <p:blipFill>
          <a:blip r:embed="rId4">
            <a:alphaModFix/>
          </a:blip>
          <a:stretch>
            <a:fillRect/>
          </a:stretch>
        </p:blipFill>
        <p:spPr>
          <a:xfrm>
            <a:off x="7279775" y="3615300"/>
            <a:ext cx="645617" cy="64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9"/>
          <p:cNvSpPr txBox="1"/>
          <p:nvPr/>
        </p:nvSpPr>
        <p:spPr>
          <a:xfrm>
            <a:off x="94900" y="935775"/>
            <a:ext cx="5384700" cy="41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FFFF"/>
                </a:solidFill>
                <a:latin typeface="IBM Plex Mono"/>
                <a:ea typeface="IBM Plex Mono"/>
                <a:cs typeface="IBM Plex Mono"/>
                <a:sym typeface="IBM Plex Mono"/>
              </a:rPr>
              <a:t>Congratulations!</a:t>
            </a:r>
            <a:endParaRPr sz="2000">
              <a:solidFill>
                <a:srgbClr val="00FFFF"/>
              </a:solidFill>
              <a:latin typeface="IBM Plex Mono"/>
              <a:ea typeface="IBM Plex Mono"/>
              <a:cs typeface="IBM Plex Mono"/>
              <a:sym typeface="IBM Plex Mono"/>
            </a:endParaRPr>
          </a:p>
          <a:p>
            <a:pPr indent="0" lvl="0" marL="0" rtl="0" algn="l">
              <a:spcBef>
                <a:spcPts val="0"/>
              </a:spcBef>
              <a:spcAft>
                <a:spcPts val="0"/>
              </a:spcAft>
              <a:buNone/>
            </a:pPr>
            <a:r>
              <a:t/>
            </a:r>
            <a:endParaRPr sz="20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FFFFFF"/>
                </a:solidFill>
                <a:latin typeface="IBM Plex Mono"/>
                <a:ea typeface="IBM Plex Mono"/>
                <a:cs typeface="IBM Plex Mono"/>
                <a:sym typeface="IBM Plex Mono"/>
              </a:rPr>
              <a:t>If you’re here, your </a:t>
            </a:r>
            <a:r>
              <a:rPr lang="en" sz="2000">
                <a:solidFill>
                  <a:srgbClr val="FF00FF"/>
                </a:solidFill>
                <a:latin typeface="IBM Plex Mono"/>
                <a:ea typeface="IBM Plex Mono"/>
                <a:cs typeface="IBM Plex Mono"/>
                <a:sym typeface="IBM Plex Mono"/>
              </a:rPr>
              <a:t>Guessing Game works</a:t>
            </a:r>
            <a:r>
              <a:rPr lang="en" sz="2000">
                <a:solidFill>
                  <a:srgbClr val="FFFFFF"/>
                </a:solidFill>
                <a:latin typeface="IBM Plex Mono"/>
                <a:ea typeface="IBM Plex Mono"/>
                <a:cs typeface="IBM Plex Mono"/>
                <a:sym typeface="IBM Plex Mono"/>
              </a:rPr>
              <a:t> </a:t>
            </a:r>
            <a:r>
              <a:rPr b="1" lang="en" sz="2000">
                <a:solidFill>
                  <a:srgbClr val="FFFFFF"/>
                </a:solidFill>
                <a:latin typeface="IBM Plex Mono"/>
                <a:ea typeface="IBM Plex Mono"/>
                <a:cs typeface="IBM Plex Mono"/>
                <a:sym typeface="IBM Plex Mono"/>
              </a:rPr>
              <a:t>AND</a:t>
            </a:r>
            <a:r>
              <a:rPr lang="en" sz="2000">
                <a:solidFill>
                  <a:srgbClr val="FFFFFF"/>
                </a:solidFill>
                <a:latin typeface="IBM Plex Mono"/>
                <a:ea typeface="IBM Plex Mono"/>
                <a:cs typeface="IBM Plex Mono"/>
                <a:sym typeface="IBM Plex Mono"/>
              </a:rPr>
              <a:t> you’ve built a </a:t>
            </a:r>
            <a:r>
              <a:rPr lang="en" sz="2000">
                <a:solidFill>
                  <a:srgbClr val="FF00FF"/>
                </a:solidFill>
                <a:latin typeface="IBM Plex Mono"/>
                <a:ea typeface="IBM Plex Mono"/>
                <a:cs typeface="IBM Plex Mono"/>
                <a:sym typeface="IBM Plex Mono"/>
              </a:rPr>
              <a:t>functional machine learning algorithm</a:t>
            </a:r>
            <a:r>
              <a:rPr lang="en" sz="2000">
                <a:solidFill>
                  <a:srgbClr val="FFFFFF"/>
                </a:solidFill>
                <a:latin typeface="IBM Plex Mono"/>
                <a:ea typeface="IBM Plex Mono"/>
                <a:cs typeface="IBM Plex Mono"/>
                <a:sym typeface="IBM Plex Mono"/>
              </a:rPr>
              <a:t> to teach your game some new items. The only problem is that all of the work you players put into training the algorithm will be lost the moment the game ends. You </a:t>
            </a:r>
            <a:r>
              <a:rPr b="1" lang="en" sz="2000">
                <a:solidFill>
                  <a:srgbClr val="FFFFFF"/>
                </a:solidFill>
                <a:latin typeface="IBM Plex Mono"/>
                <a:ea typeface="IBM Plex Mono"/>
                <a:cs typeface="IBM Plex Mono"/>
                <a:sym typeface="IBM Plex Mono"/>
              </a:rPr>
              <a:t>CAN</a:t>
            </a:r>
            <a:r>
              <a:rPr lang="en" sz="2000">
                <a:solidFill>
                  <a:srgbClr val="FFFFFF"/>
                </a:solidFill>
                <a:latin typeface="IBM Plex Mono"/>
                <a:ea typeface="IBM Plex Mono"/>
                <a:cs typeface="IBM Plex Mono"/>
                <a:sym typeface="IBM Plex Mono"/>
              </a:rPr>
              <a:t> </a:t>
            </a:r>
            <a:r>
              <a:rPr lang="en" sz="2000">
                <a:solidFill>
                  <a:srgbClr val="FF00FF"/>
                </a:solidFill>
                <a:latin typeface="IBM Plex Mono"/>
                <a:ea typeface="IBM Plex Mono"/>
                <a:cs typeface="IBM Plex Mono"/>
                <a:sym typeface="IBM Plex Mono"/>
              </a:rPr>
              <a:t>save the data</a:t>
            </a:r>
            <a:r>
              <a:rPr lang="en" sz="2000">
                <a:solidFill>
                  <a:srgbClr val="FFFFFF"/>
                </a:solidFill>
                <a:latin typeface="IBM Plex Mono"/>
                <a:ea typeface="IBM Plex Mono"/>
                <a:cs typeface="IBM Plex Mono"/>
                <a:sym typeface="IBM Plex Mono"/>
              </a:rPr>
              <a:t> using </a:t>
            </a:r>
            <a:r>
              <a:rPr b="1" lang="en" sz="2000">
                <a:solidFill>
                  <a:srgbClr val="FF9900"/>
                </a:solidFill>
                <a:latin typeface="IBM Plex Mono"/>
                <a:ea typeface="IBM Plex Mono"/>
                <a:cs typeface="IBM Plex Mono"/>
                <a:sym typeface="IBM Plex Mono"/>
              </a:rPr>
              <a:t>Serialization</a:t>
            </a:r>
            <a:r>
              <a:rPr lang="en" sz="2000">
                <a:solidFill>
                  <a:srgbClr val="FFFFFF"/>
                </a:solidFill>
                <a:latin typeface="IBM Plex Mono"/>
                <a:ea typeface="IBM Plex Mono"/>
                <a:cs typeface="IBM Plex Mono"/>
                <a:sym typeface="IBM Plex Mono"/>
              </a:rPr>
              <a:t> in Java.</a:t>
            </a:r>
            <a:endParaRPr sz="2000">
              <a:solidFill>
                <a:srgbClr val="FF9900"/>
              </a:solidFill>
              <a:latin typeface="IBM Plex Mono"/>
              <a:ea typeface="IBM Plex Mono"/>
              <a:cs typeface="IBM Plex Mono"/>
              <a:sym typeface="IBM Plex Mono"/>
            </a:endParaRPr>
          </a:p>
          <a:p>
            <a:pPr indent="0" lvl="0" marL="0" rtl="0" algn="l">
              <a:spcBef>
                <a:spcPts val="0"/>
              </a:spcBef>
              <a:spcAft>
                <a:spcPts val="0"/>
              </a:spcAft>
              <a:buNone/>
            </a:pPr>
            <a:r>
              <a:t/>
            </a:r>
            <a:endParaRPr sz="1700">
              <a:solidFill>
                <a:srgbClr val="FFFFFF"/>
              </a:solidFill>
              <a:latin typeface="IBM Plex Mono"/>
              <a:ea typeface="IBM Plex Mono"/>
              <a:cs typeface="IBM Plex Mono"/>
              <a:sym typeface="IBM Plex Mono"/>
            </a:endParaRPr>
          </a:p>
        </p:txBody>
      </p:sp>
      <p:sp>
        <p:nvSpPr>
          <p:cNvPr id="101" name="Google Shape;101;p19"/>
          <p:cNvSpPr txBox="1"/>
          <p:nvPr>
            <p:ph type="title"/>
          </p:nvPr>
        </p:nvSpPr>
        <p:spPr>
          <a:xfrm>
            <a:off x="83100" y="-927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9900"/>
                </a:solidFill>
                <a:latin typeface="IBM Plex Mono"/>
                <a:ea typeface="IBM Plex Mono"/>
                <a:cs typeface="IBM Plex Mono"/>
                <a:sym typeface="IBM Plex Mono"/>
              </a:rPr>
              <a:t>Machine Learning</a:t>
            </a:r>
            <a:r>
              <a:rPr lang="en" sz="2500">
                <a:latin typeface="IBM Plex Mono"/>
                <a:ea typeface="IBM Plex Mono"/>
                <a:cs typeface="IBM Plex Mono"/>
                <a:sym typeface="IBM Plex Mono"/>
              </a:rPr>
              <a:t>: </a:t>
            </a:r>
            <a:r>
              <a:rPr lang="en" sz="2500">
                <a:solidFill>
                  <a:srgbClr val="00FFFF"/>
                </a:solidFill>
                <a:latin typeface="IBM Plex Mono"/>
                <a:ea typeface="IBM Plex Mono"/>
                <a:cs typeface="IBM Plex Mono"/>
                <a:sym typeface="IBM Plex Mono"/>
              </a:rPr>
              <a:t>Guessing Game</a:t>
            </a:r>
            <a:endParaRPr sz="2500">
              <a:solidFill>
                <a:srgbClr val="00FFFF"/>
              </a:solidFill>
              <a:latin typeface="IBM Plex Mono"/>
              <a:ea typeface="IBM Plex Mono"/>
              <a:cs typeface="IBM Plex Mono"/>
              <a:sym typeface="IBM Plex Mono"/>
            </a:endParaRPr>
          </a:p>
          <a:p>
            <a:pPr indent="0" lvl="0" marL="0" rtl="0" algn="l">
              <a:spcBef>
                <a:spcPts val="0"/>
              </a:spcBef>
              <a:spcAft>
                <a:spcPts val="0"/>
              </a:spcAft>
              <a:buNone/>
            </a:pPr>
            <a:r>
              <a:rPr lang="en" sz="2500">
                <a:solidFill>
                  <a:srgbClr val="FF00FF"/>
                </a:solidFill>
                <a:latin typeface="IBM Plex Mono"/>
                <a:ea typeface="IBM Plex Mono"/>
                <a:cs typeface="IBM Plex Mono"/>
                <a:sym typeface="IBM Plex Mono"/>
              </a:rPr>
              <a:t>Serializing</a:t>
            </a:r>
            <a:endParaRPr sz="2500">
              <a:solidFill>
                <a:srgbClr val="FF00FF"/>
              </a:solidFill>
              <a:latin typeface="IBM Plex Mono"/>
              <a:ea typeface="IBM Plex Mono"/>
              <a:cs typeface="IBM Plex Mono"/>
              <a:sym typeface="IBM Plex Mono"/>
            </a:endParaRPr>
          </a:p>
        </p:txBody>
      </p:sp>
      <p:pic>
        <p:nvPicPr>
          <p:cNvPr id="102" name="Google Shape;102;p19"/>
          <p:cNvPicPr preferRelativeResize="0"/>
          <p:nvPr/>
        </p:nvPicPr>
        <p:blipFill rotWithShape="1">
          <a:blip r:embed="rId3">
            <a:alphaModFix/>
          </a:blip>
          <a:srcRect b="11964" l="0" r="0" t="0"/>
          <a:stretch/>
        </p:blipFill>
        <p:spPr>
          <a:xfrm>
            <a:off x="5363200" y="933225"/>
            <a:ext cx="3628400" cy="312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0"/>
          <p:cNvSpPr txBox="1"/>
          <p:nvPr/>
        </p:nvSpPr>
        <p:spPr>
          <a:xfrm>
            <a:off x="94900" y="859575"/>
            <a:ext cx="8813700" cy="37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FF00"/>
                </a:solidFill>
                <a:latin typeface="IBM Plex Mono"/>
                <a:ea typeface="IBM Plex Mono"/>
                <a:cs typeface="IBM Plex Mono"/>
                <a:sym typeface="IBM Plex Mono"/>
              </a:rPr>
              <a:t>Task 4: Saving the state of the Game</a:t>
            </a:r>
            <a:endParaRPr sz="28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FF9900"/>
                </a:solidFill>
                <a:latin typeface="IBM Plex Mono"/>
                <a:ea typeface="IBM Plex Mono"/>
                <a:cs typeface="IBM Plex Mono"/>
                <a:sym typeface="IBM Plex Mono"/>
              </a:rPr>
              <a:t>1.</a:t>
            </a:r>
            <a:endParaRPr sz="2000">
              <a:solidFill>
                <a:srgbClr val="FF9900"/>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FFFFFF"/>
                </a:solidFill>
                <a:latin typeface="IBM Plex Mono"/>
                <a:ea typeface="IBM Plex Mono"/>
                <a:cs typeface="IBM Plex Mono"/>
                <a:sym typeface="IBM Plex Mono"/>
              </a:rPr>
              <a:t>Learn about Serialization:</a:t>
            </a:r>
            <a:r>
              <a:rPr lang="en" sz="2000">
                <a:solidFill>
                  <a:srgbClr val="FF9900"/>
                </a:solidFill>
                <a:latin typeface="IBM Plex Mono"/>
                <a:ea typeface="IBM Plex Mono"/>
                <a:cs typeface="IBM Plex Mono"/>
                <a:sym typeface="IBM Plex Mono"/>
              </a:rPr>
              <a:t> </a:t>
            </a:r>
            <a:endParaRPr sz="2000">
              <a:solidFill>
                <a:srgbClr val="FF9900"/>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FF9900"/>
                </a:solidFill>
                <a:latin typeface="IBM Plex Mono"/>
                <a:ea typeface="IBM Plex Mono"/>
                <a:cs typeface="IBM Plex Mono"/>
                <a:sym typeface="IBM Plex Mono"/>
              </a:rPr>
              <a:t>---&gt; </a:t>
            </a:r>
            <a:r>
              <a:rPr lang="en" sz="2000" u="sng">
                <a:solidFill>
                  <a:srgbClr val="FF9900"/>
                </a:solidFill>
                <a:latin typeface="IBM Plex Mono"/>
                <a:ea typeface="IBM Plex Mono"/>
                <a:cs typeface="IBM Plex Mono"/>
                <a:sym typeface="IBM Plex Mono"/>
                <a:hlinkClick r:id="rId3"/>
              </a:rPr>
              <a:t>Serialization tutorials &amp; videos</a:t>
            </a:r>
            <a:endParaRPr sz="2000">
              <a:solidFill>
                <a:srgbClr val="FF9900"/>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FF9900"/>
                </a:solidFill>
                <a:latin typeface="IBM Plex Mono"/>
                <a:ea typeface="IBM Plex Mono"/>
                <a:cs typeface="IBM Plex Mono"/>
                <a:sym typeface="IBM Plex Mono"/>
              </a:rPr>
              <a:t>2.</a:t>
            </a:r>
            <a:endParaRPr sz="2000">
              <a:solidFill>
                <a:srgbClr val="FF9900"/>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FFFFFF"/>
                </a:solidFill>
                <a:latin typeface="IBM Plex Mono"/>
                <a:ea typeface="IBM Plex Mono"/>
                <a:cs typeface="IBM Plex Mono"/>
                <a:sym typeface="IBM Plex Mono"/>
              </a:rPr>
              <a:t>Serialize you code.</a:t>
            </a:r>
            <a:endParaRPr sz="20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FF9900"/>
                </a:solidFill>
                <a:latin typeface="IBM Plex Mono"/>
                <a:ea typeface="IBM Plex Mono"/>
                <a:cs typeface="IBM Plex Mono"/>
                <a:sym typeface="IBM Plex Mono"/>
              </a:rPr>
              <a:t>3.</a:t>
            </a:r>
            <a:r>
              <a:rPr lang="en" sz="2000">
                <a:solidFill>
                  <a:srgbClr val="FFFFFF"/>
                </a:solidFill>
                <a:latin typeface="IBM Plex Mono"/>
                <a:ea typeface="IBM Plex Mono"/>
                <a:cs typeface="IBM Plex Mono"/>
                <a:sym typeface="IBM Plex Mono"/>
              </a:rPr>
              <a:t>  </a:t>
            </a:r>
            <a:endParaRPr sz="20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FFFFFF"/>
                </a:solidFill>
                <a:latin typeface="IBM Plex Mono"/>
                <a:ea typeface="IBM Plex Mono"/>
                <a:cs typeface="IBM Plex Mono"/>
                <a:sym typeface="IBM Plex Mono"/>
              </a:rPr>
              <a:t>-Save the game state at the end of the game.</a:t>
            </a:r>
            <a:endParaRPr sz="20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FFFFFF"/>
                </a:solidFill>
                <a:latin typeface="IBM Plex Mono"/>
                <a:ea typeface="IBM Plex Mono"/>
                <a:cs typeface="IBM Plex Mono"/>
                <a:sym typeface="IBM Plex Mono"/>
              </a:rPr>
              <a:t>-Load the game state at the beginning of the game.</a:t>
            </a:r>
            <a:endParaRPr sz="20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30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rPr lang="en" sz="1900">
                <a:solidFill>
                  <a:srgbClr val="00FF00"/>
                </a:solidFill>
                <a:latin typeface="IBM Plex Mono"/>
                <a:ea typeface="IBM Plex Mono"/>
                <a:cs typeface="IBM Plex Mono"/>
                <a:sym typeface="IBM Plex Mono"/>
              </a:rPr>
              <a:t>need some help or inspiration? Click here ---&gt;</a:t>
            </a:r>
            <a:endParaRPr sz="19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t/>
            </a:r>
            <a:endParaRPr sz="1900">
              <a:solidFill>
                <a:srgbClr val="00FF00"/>
              </a:solidFill>
              <a:latin typeface="IBM Plex Mono"/>
              <a:ea typeface="IBM Plex Mono"/>
              <a:cs typeface="IBM Plex Mono"/>
              <a:sym typeface="IBM Plex Mono"/>
            </a:endParaRPr>
          </a:p>
        </p:txBody>
      </p:sp>
      <p:sp>
        <p:nvSpPr>
          <p:cNvPr id="108" name="Google Shape;108;p20"/>
          <p:cNvSpPr txBox="1"/>
          <p:nvPr>
            <p:ph type="title"/>
          </p:nvPr>
        </p:nvSpPr>
        <p:spPr>
          <a:xfrm>
            <a:off x="83100" y="-927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9900"/>
                </a:solidFill>
                <a:latin typeface="IBM Plex Mono"/>
                <a:ea typeface="IBM Plex Mono"/>
                <a:cs typeface="IBM Plex Mono"/>
                <a:sym typeface="IBM Plex Mono"/>
              </a:rPr>
              <a:t>Machine Learning</a:t>
            </a:r>
            <a:r>
              <a:rPr lang="en" sz="2500">
                <a:latin typeface="IBM Plex Mono"/>
                <a:ea typeface="IBM Plex Mono"/>
                <a:cs typeface="IBM Plex Mono"/>
                <a:sym typeface="IBM Plex Mono"/>
              </a:rPr>
              <a:t>: </a:t>
            </a:r>
            <a:r>
              <a:rPr lang="en" sz="2500">
                <a:solidFill>
                  <a:srgbClr val="00FFFF"/>
                </a:solidFill>
                <a:latin typeface="IBM Plex Mono"/>
                <a:ea typeface="IBM Plex Mono"/>
                <a:cs typeface="IBM Plex Mono"/>
                <a:sym typeface="IBM Plex Mono"/>
              </a:rPr>
              <a:t>Guessing Game</a:t>
            </a:r>
            <a:endParaRPr sz="2500">
              <a:solidFill>
                <a:srgbClr val="00FFFF"/>
              </a:solidFill>
              <a:latin typeface="IBM Plex Mono"/>
              <a:ea typeface="IBM Plex Mono"/>
              <a:cs typeface="IBM Plex Mono"/>
              <a:sym typeface="IBM Plex Mono"/>
            </a:endParaRPr>
          </a:p>
          <a:p>
            <a:pPr indent="0" lvl="0" marL="0" rtl="0" algn="l">
              <a:spcBef>
                <a:spcPts val="0"/>
              </a:spcBef>
              <a:spcAft>
                <a:spcPts val="0"/>
              </a:spcAft>
              <a:buNone/>
            </a:pPr>
            <a:r>
              <a:rPr lang="en" sz="2500">
                <a:solidFill>
                  <a:srgbClr val="FF00FF"/>
                </a:solidFill>
                <a:latin typeface="IBM Plex Mono"/>
                <a:ea typeface="IBM Plex Mono"/>
                <a:cs typeface="IBM Plex Mono"/>
                <a:sym typeface="IBM Plex Mono"/>
              </a:rPr>
              <a:t>Serializing</a:t>
            </a:r>
            <a:endParaRPr sz="2500">
              <a:solidFill>
                <a:srgbClr val="FF00FF"/>
              </a:solidFill>
              <a:latin typeface="IBM Plex Mono"/>
              <a:ea typeface="IBM Plex Mono"/>
              <a:cs typeface="IBM Plex Mono"/>
              <a:sym typeface="IBM Plex Mono"/>
            </a:endParaRPr>
          </a:p>
        </p:txBody>
      </p:sp>
      <p:pic>
        <p:nvPicPr>
          <p:cNvPr id="109" name="Google Shape;109;p20"/>
          <p:cNvPicPr preferRelativeResize="0"/>
          <p:nvPr/>
        </p:nvPicPr>
        <p:blipFill>
          <a:blip r:embed="rId4">
            <a:alphaModFix/>
          </a:blip>
          <a:stretch>
            <a:fillRect/>
          </a:stretch>
        </p:blipFill>
        <p:spPr>
          <a:xfrm>
            <a:off x="7097250" y="1410250"/>
            <a:ext cx="1695450" cy="1695450"/>
          </a:xfrm>
          <a:prstGeom prst="rect">
            <a:avLst/>
          </a:prstGeom>
          <a:noFill/>
          <a:ln>
            <a:noFill/>
          </a:ln>
        </p:spPr>
      </p:pic>
      <p:pic>
        <p:nvPicPr>
          <p:cNvPr id="110" name="Google Shape;110;p20">
            <a:hlinkClick r:id="rId5"/>
          </p:cNvPr>
          <p:cNvPicPr preferRelativeResize="0"/>
          <p:nvPr/>
        </p:nvPicPr>
        <p:blipFill>
          <a:blip r:embed="rId6">
            <a:alphaModFix/>
          </a:blip>
          <a:stretch>
            <a:fillRect/>
          </a:stretch>
        </p:blipFill>
        <p:spPr>
          <a:xfrm>
            <a:off x="6935300" y="4426700"/>
            <a:ext cx="645617" cy="64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21"/>
          <p:cNvSpPr txBox="1"/>
          <p:nvPr/>
        </p:nvSpPr>
        <p:spPr>
          <a:xfrm>
            <a:off x="94900" y="859575"/>
            <a:ext cx="8813700" cy="37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FF00"/>
                </a:solidFill>
                <a:latin typeface="IBM Plex Mono"/>
                <a:ea typeface="IBM Plex Mono"/>
                <a:cs typeface="IBM Plex Mono"/>
                <a:sym typeface="IBM Plex Mono"/>
              </a:rPr>
              <a:t>Extensions of this Activity:</a:t>
            </a:r>
            <a:endParaRPr sz="2000">
              <a:solidFill>
                <a:srgbClr val="FF9900"/>
              </a:solidFill>
              <a:latin typeface="IBM Plex Mono"/>
              <a:ea typeface="IBM Plex Mono"/>
              <a:cs typeface="IBM Plex Mono"/>
              <a:sym typeface="IBM Plex Mono"/>
            </a:endParaRPr>
          </a:p>
          <a:p>
            <a:pPr indent="0" lvl="0" marL="0" rtl="0" algn="l">
              <a:spcBef>
                <a:spcPts val="0"/>
              </a:spcBef>
              <a:spcAft>
                <a:spcPts val="0"/>
              </a:spcAft>
              <a:buNone/>
            </a:pPr>
            <a:r>
              <a:t/>
            </a:r>
            <a:endParaRPr sz="20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rPr lang="en" sz="2000">
                <a:solidFill>
                  <a:srgbClr val="FFFFFF"/>
                </a:solidFill>
                <a:latin typeface="IBM Plex Mono"/>
                <a:ea typeface="IBM Plex Mono"/>
                <a:cs typeface="IBM Plex Mono"/>
                <a:sym typeface="IBM Plex Mono"/>
              </a:rPr>
              <a:t>-Develop your Guessing Game into a web app. </a:t>
            </a:r>
            <a:r>
              <a:rPr lang="en" sz="2000">
                <a:solidFill>
                  <a:srgbClr val="FF9900"/>
                </a:solidFill>
                <a:latin typeface="IBM Plex Mono"/>
                <a:ea typeface="IBM Plex Mono"/>
                <a:cs typeface="IBM Plex Mono"/>
                <a:sym typeface="IBM Plex Mono"/>
              </a:rPr>
              <a:t> </a:t>
            </a:r>
            <a:endParaRPr sz="2000">
              <a:solidFill>
                <a:srgbClr val="FF9900"/>
              </a:solidFill>
              <a:latin typeface="IBM Plex Mono"/>
              <a:ea typeface="IBM Plex Mono"/>
              <a:cs typeface="IBM Plex Mono"/>
              <a:sym typeface="IBM Plex Mono"/>
            </a:endParaRPr>
          </a:p>
          <a:p>
            <a:pPr indent="0" lvl="0" marL="0" rtl="0" algn="l">
              <a:spcBef>
                <a:spcPts val="0"/>
              </a:spcBef>
              <a:spcAft>
                <a:spcPts val="0"/>
              </a:spcAft>
              <a:buNone/>
            </a:pPr>
            <a:r>
              <a:t/>
            </a:r>
            <a:endParaRPr sz="2000">
              <a:solidFill>
                <a:srgbClr val="FFFFFF"/>
              </a:solidFill>
              <a:latin typeface="IBM Plex Mono"/>
              <a:ea typeface="IBM Plex Mono"/>
              <a:cs typeface="IBM Plex Mono"/>
              <a:sym typeface="IBM Plex Mono"/>
            </a:endParaRPr>
          </a:p>
          <a:p>
            <a:pPr indent="0" lvl="0" marL="0" rtl="0" algn="l">
              <a:spcBef>
                <a:spcPts val="0"/>
              </a:spcBef>
              <a:spcAft>
                <a:spcPts val="0"/>
              </a:spcAft>
              <a:buNone/>
            </a:pPr>
            <a:r>
              <a:t/>
            </a:r>
            <a:endParaRPr sz="3000">
              <a:solidFill>
                <a:srgbClr val="00FF00"/>
              </a:solidFill>
              <a:latin typeface="IBM Plex Mono"/>
              <a:ea typeface="IBM Plex Mono"/>
              <a:cs typeface="IBM Plex Mono"/>
              <a:sym typeface="IBM Plex Mono"/>
            </a:endParaRPr>
          </a:p>
          <a:p>
            <a:pPr indent="0" lvl="0" marL="0" rtl="0" algn="l">
              <a:spcBef>
                <a:spcPts val="0"/>
              </a:spcBef>
              <a:spcAft>
                <a:spcPts val="0"/>
              </a:spcAft>
              <a:buNone/>
            </a:pPr>
            <a:r>
              <a:t/>
            </a:r>
            <a:endParaRPr sz="1900">
              <a:solidFill>
                <a:srgbClr val="00FF00"/>
              </a:solidFill>
              <a:latin typeface="IBM Plex Mono"/>
              <a:ea typeface="IBM Plex Mono"/>
              <a:cs typeface="IBM Plex Mono"/>
              <a:sym typeface="IBM Plex Mono"/>
            </a:endParaRPr>
          </a:p>
        </p:txBody>
      </p:sp>
      <p:sp>
        <p:nvSpPr>
          <p:cNvPr id="116" name="Google Shape;116;p21"/>
          <p:cNvSpPr txBox="1"/>
          <p:nvPr>
            <p:ph type="title"/>
          </p:nvPr>
        </p:nvSpPr>
        <p:spPr>
          <a:xfrm>
            <a:off x="83100" y="-927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9900"/>
                </a:solidFill>
                <a:latin typeface="IBM Plex Mono"/>
                <a:ea typeface="IBM Plex Mono"/>
                <a:cs typeface="IBM Plex Mono"/>
                <a:sym typeface="IBM Plex Mono"/>
              </a:rPr>
              <a:t>Machine Learning</a:t>
            </a:r>
            <a:r>
              <a:rPr lang="en" sz="2500">
                <a:solidFill>
                  <a:schemeClr val="lt1"/>
                </a:solidFill>
                <a:latin typeface="IBM Plex Mono"/>
                <a:ea typeface="IBM Plex Mono"/>
                <a:cs typeface="IBM Plex Mono"/>
                <a:sym typeface="IBM Plex Mono"/>
              </a:rPr>
              <a:t>: </a:t>
            </a:r>
            <a:r>
              <a:rPr lang="en" sz="2500">
                <a:solidFill>
                  <a:srgbClr val="00FFFF"/>
                </a:solidFill>
                <a:latin typeface="IBM Plex Mono"/>
                <a:ea typeface="IBM Plex Mono"/>
                <a:cs typeface="IBM Plex Mono"/>
                <a:sym typeface="IBM Plex Mono"/>
              </a:rPr>
              <a:t>Guessing Game</a:t>
            </a:r>
            <a:endParaRPr sz="2500">
              <a:solidFill>
                <a:srgbClr val="00FFFF"/>
              </a:solidFill>
              <a:latin typeface="IBM Plex Mono"/>
              <a:ea typeface="IBM Plex Mono"/>
              <a:cs typeface="IBM Plex Mono"/>
              <a:sym typeface="IBM Plex Mono"/>
            </a:endParaRPr>
          </a:p>
          <a:p>
            <a:pPr indent="0" lvl="0" marL="0" rtl="0" algn="l">
              <a:spcBef>
                <a:spcPts val="0"/>
              </a:spcBef>
              <a:spcAft>
                <a:spcPts val="0"/>
              </a:spcAft>
              <a:buNone/>
            </a:pPr>
            <a:r>
              <a:rPr lang="en" sz="2500">
                <a:solidFill>
                  <a:srgbClr val="FF00FF"/>
                </a:solidFill>
                <a:latin typeface="IBM Plex Mono"/>
                <a:ea typeface="IBM Plex Mono"/>
                <a:cs typeface="IBM Plex Mono"/>
                <a:sym typeface="IBM Plex Mono"/>
              </a:rPr>
              <a:t>Next Steps</a:t>
            </a:r>
            <a:endParaRPr sz="2500">
              <a:solidFill>
                <a:srgbClr val="FF00FF"/>
              </a:solidFill>
              <a:latin typeface="IBM Plex Mono"/>
              <a:ea typeface="IBM Plex Mono"/>
              <a:cs typeface="IBM Plex Mono"/>
              <a:sym typeface="IBM Plex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