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6838d315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6838d315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6838d315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6838d315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6838d315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6838d315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6838d315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6838d315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cb6e9ac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cb6e9ac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eb12ba7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eb12ba7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cb6e9acb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cb6e9acb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ec83433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ec83433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34.197.52.233/DVWA-master/index.ph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hanacademy.org/computing/computer-programming/sql" TargetMode="External"/><Relationship Id="rId4" Type="http://schemas.openxmlformats.org/officeDocument/2006/relationships/hyperlink" Target="https://www.khanacademy.org/computing/computer-programming/sql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0" y="744575"/>
            <a:ext cx="8520600" cy="16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latin typeface="Liberation Serif"/>
                <a:ea typeface="Liberation Serif"/>
                <a:cs typeface="Liberation Serif"/>
                <a:sym typeface="Liberation Serif"/>
              </a:rPr>
              <a:t>Introduction to Website Database Vulnerabilities</a:t>
            </a:r>
            <a:endParaRPr sz="8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1700" y="4231658"/>
            <a:ext cx="82221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Mr. Lee and Mrs. Weiss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3175" y="2422675"/>
            <a:ext cx="3547026" cy="236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2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Introduction to Website Database Vulnerabilities</a:t>
            </a:r>
            <a:endParaRPr sz="2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CC0000"/>
                </a:solidFill>
              </a:rPr>
              <a:t>Database Vulnerabilities = Hackable!</a:t>
            </a:r>
            <a:endParaRPr b="1" sz="2200" u="sng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/>
              <a:t>How do you define “to hack a database”?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 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385150" y="3180525"/>
            <a:ext cx="81750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292000" y="2845125"/>
            <a:ext cx="8361300" cy="13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beration Serif"/>
                <a:ea typeface="Liberation Serif"/>
                <a:cs typeface="Liberation Serif"/>
                <a:sym typeface="Liberation Serif"/>
              </a:rPr>
              <a:t> </a:t>
            </a:r>
            <a:r>
              <a:rPr lang="en" sz="2100">
                <a:latin typeface="Liberation Serif"/>
                <a:ea typeface="Liberation Serif"/>
                <a:cs typeface="Liberation Serif"/>
                <a:sym typeface="Liberation Serif"/>
              </a:rPr>
              <a:t>To hack a database is to “trick” the  databases to do things that the programmers did not intend to allow to be done.</a:t>
            </a:r>
            <a:endParaRPr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273350"/>
            <a:ext cx="85206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2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Introduction to Website Database Vulnerabilities</a:t>
            </a:r>
            <a:endParaRPr sz="2600">
              <a:solidFill>
                <a:schemeClr val="accent2"/>
              </a:solidFill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832400"/>
            <a:ext cx="8520600" cy="3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0000FF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DISCLAIMER:</a:t>
            </a:r>
            <a:endParaRPr b="1" sz="2000" u="sng">
              <a:solidFill>
                <a:srgbClr val="0000FF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Remember that you are testing a vulnerability in a permitted, contained environment.  Attempting any of these techniques on another website that is not wholly owned by you is considered a </a:t>
            </a:r>
            <a:r>
              <a:rPr b="1" lang="en" sz="20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cyber crime</a:t>
            </a:r>
            <a:r>
              <a:rPr lang="en" sz="20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 and most likely falls under </a:t>
            </a:r>
            <a:r>
              <a:rPr b="1" lang="en" sz="20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federal jurisdiction</a:t>
            </a:r>
            <a:r>
              <a:rPr lang="en" sz="20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.</a:t>
            </a:r>
            <a:endParaRPr sz="20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In other words: </a:t>
            </a:r>
            <a:r>
              <a:rPr b="1" i="1" lang="en" sz="2400">
                <a:solidFill>
                  <a:srgbClr val="CC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DON’T TRY THIS AT HOME!</a:t>
            </a:r>
            <a:endParaRPr b="1" i="1" sz="2400">
              <a:solidFill>
                <a:srgbClr val="CC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9825" y="5236675"/>
            <a:ext cx="2174176" cy="217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2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Introduction to Website Database Vulnerabilities</a:t>
            </a:r>
            <a:endParaRPr sz="2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i="1" lang="en" u="sng">
                <a:solidFill>
                  <a:srgbClr val="9900FF"/>
                </a:solidFill>
              </a:rPr>
              <a:t>Types of Vulnerabilities</a:t>
            </a:r>
            <a:endParaRPr b="1" i="1" u="sng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Error based: </a:t>
            </a:r>
            <a:r>
              <a:rPr lang="en" sz="15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If the application displays database errors to the user, an attacker may learn key information.</a:t>
            </a:r>
            <a:endParaRPr sz="15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Union based: </a:t>
            </a:r>
            <a:r>
              <a:rPr lang="en" sz="15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append the data that the attacker wants to a table that is already displayed in the page.</a:t>
            </a:r>
            <a:endParaRPr sz="15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Blind(brute force): </a:t>
            </a:r>
            <a:r>
              <a:rPr lang="en" sz="15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E.g. you could send the statement "if the first name of the username is an </a:t>
            </a:r>
            <a:r>
              <a:rPr i="1" lang="en" sz="15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a</a:t>
            </a:r>
            <a:r>
              <a:rPr lang="en" sz="15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, wait 10 seconds. If the application takes 10 seconds to perform the query, the username starts with an </a:t>
            </a:r>
            <a:r>
              <a:rPr i="1" lang="en" sz="15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a</a:t>
            </a:r>
            <a:r>
              <a:rPr lang="en" sz="15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. Obviously brute force is time intensive, so this approach should be considered a last resort.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2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Introduction to Website Database Vulnerabilities</a:t>
            </a:r>
            <a:endParaRPr sz="2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>
                <a:solidFill>
                  <a:srgbClr val="CC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YOUR TASK:</a:t>
            </a:r>
            <a:endParaRPr b="1" i="1" sz="2000" u="sng">
              <a:solidFill>
                <a:srgbClr val="CC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rgbClr val="9900FF"/>
                </a:solidFill>
              </a:rPr>
              <a:t>Test Error Based </a:t>
            </a:r>
            <a:r>
              <a:rPr b="1" i="1" lang="en" u="sng">
                <a:solidFill>
                  <a:srgbClr val="9900FF"/>
                </a:solidFill>
              </a:rPr>
              <a:t>Vulnerability </a:t>
            </a:r>
            <a:endParaRPr b="1" i="1" sz="2000" u="sng">
              <a:solidFill>
                <a:srgbClr val="CC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Log onto the following website: </a:t>
            </a:r>
            <a:r>
              <a:rPr lang="en" sz="2000" u="sng">
                <a:solidFill>
                  <a:srgbClr val="1155CC"/>
                </a:solidFill>
                <a:latin typeface="Liberation Serif"/>
                <a:ea typeface="Liberation Serif"/>
                <a:cs typeface="Liberation Serif"/>
                <a:sym typeface="Liberation Serif"/>
                <a:hlinkClick r:id="rId3"/>
              </a:rPr>
              <a:t>http://34.197.52.233/DVWA-master/index.php</a:t>
            </a:r>
            <a:endParaRPr sz="20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This is a sample web application.</a:t>
            </a:r>
            <a:endParaRPr sz="20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Fill in the table with </a:t>
            </a:r>
            <a:r>
              <a:rPr lang="en" sz="2000" u="sng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your answers</a:t>
            </a:r>
            <a:r>
              <a:rPr lang="en" sz="20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 first, and then </a:t>
            </a:r>
            <a:r>
              <a:rPr lang="en" sz="2000" u="sng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supporting screenshots</a:t>
            </a:r>
            <a:r>
              <a:rPr lang="en" sz="20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 when applicable. Read carefully!</a:t>
            </a:r>
            <a:endParaRPr sz="20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Follow-up: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of some commands, and the results, visually.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focused on the general syntax of SQL by using the “SELECT” command, since that is the command students saw on the worksheet. For example,  show how variable type and upper/lowercase do not make a difference.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57100" y="1876425"/>
            <a:ext cx="5675100" cy="26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Khan</a:t>
            </a:r>
            <a:r>
              <a:rPr lang="en"/>
              <a:t> offers 4 sub-units on SQL.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don’t have to cover them all.</a:t>
            </a:r>
            <a:endParaRPr/>
          </a:p>
        </p:txBody>
      </p:sp>
      <p:pic>
        <p:nvPicPr>
          <p:cNvPr id="126" name="Google Shape;126;p19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125" y="-12"/>
            <a:ext cx="6791325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125" y="1876425"/>
            <a:ext cx="2818975" cy="29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503400" y="2978325"/>
            <a:ext cx="2466300" cy="144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Topics/days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017800"/>
            <a:ext cx="6423000" cy="3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lesson is a video followed by an assignment.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recommend assigning up to 2 “challenges” a day.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5505" y="0"/>
            <a:ext cx="164679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7015875" y="454675"/>
            <a:ext cx="1977900" cy="973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7015875" y="1428475"/>
            <a:ext cx="1977900" cy="973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3990"/>
                </a:solidFill>
              </a:rPr>
              <a:t>SQL Server not needed for small tasks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" y="1017788"/>
            <a:ext cx="8515350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