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Lst>
  <p:sldSz cy="5670550" cx="10080625"/>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0"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cacf1fbb7_0_6: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8cacf1fbb7_0_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cacf1fbb7_0_18: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8cacf1fbb7_0_1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68f51dc84_0_1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868f51dc84_0_1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68f51dc84_0_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868f51dc84_0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68f51dc84_0_2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868f51dc84_0_2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8" name="Shape 8"/>
        <p:cNvGrpSpPr/>
        <p:nvPr/>
      </p:nvGrpSpPr>
      <p:grpSpPr>
        <a:xfrm>
          <a:off x="0" y="0"/>
          <a:ext cx="0" cy="0"/>
          <a:chOff x="0" y="0"/>
          <a:chExt cx="0" cy="0"/>
        </a:xfrm>
      </p:grpSpPr>
      <p:sp>
        <p:nvSpPr>
          <p:cNvPr id="9" name="Google Shape;9;p2"/>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 name="Google Shape;10;p2"/>
          <p:cNvSpPr txBox="1"/>
          <p:nvPr>
            <p:ph idx="1" type="body"/>
          </p:nvPr>
        </p:nvSpPr>
        <p:spPr>
          <a:xfrm>
            <a:off x="504000" y="1326600"/>
            <a:ext cx="9072000" cy="3288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1"/>
          <p:cNvSpPr txBox="1"/>
          <p:nvPr>
            <p:ph idx="1" type="body"/>
          </p:nvPr>
        </p:nvSpPr>
        <p:spPr>
          <a:xfrm>
            <a:off x="504000" y="1326600"/>
            <a:ext cx="907200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1"/>
          <p:cNvSpPr txBox="1"/>
          <p:nvPr>
            <p:ph idx="2" type="body"/>
          </p:nvPr>
        </p:nvSpPr>
        <p:spPr>
          <a:xfrm>
            <a:off x="504000" y="3044520"/>
            <a:ext cx="907200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2"/>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2"/>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3" type="body"/>
          </p:nvPr>
        </p:nvSpPr>
        <p:spPr>
          <a:xfrm>
            <a:off x="504000" y="304452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2"/>
          <p:cNvSpPr txBox="1"/>
          <p:nvPr>
            <p:ph idx="4" type="body"/>
          </p:nvPr>
        </p:nvSpPr>
        <p:spPr>
          <a:xfrm>
            <a:off x="5152680" y="304452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3"/>
          <p:cNvSpPr txBox="1"/>
          <p:nvPr>
            <p:ph idx="1" type="body"/>
          </p:nvPr>
        </p:nvSpPr>
        <p:spPr>
          <a:xfrm>
            <a:off x="504000" y="1326600"/>
            <a:ext cx="292104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3"/>
          <p:cNvSpPr txBox="1"/>
          <p:nvPr>
            <p:ph idx="2" type="body"/>
          </p:nvPr>
        </p:nvSpPr>
        <p:spPr>
          <a:xfrm>
            <a:off x="3571560" y="1326600"/>
            <a:ext cx="292104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3"/>
          <p:cNvSpPr txBox="1"/>
          <p:nvPr>
            <p:ph idx="3" type="body"/>
          </p:nvPr>
        </p:nvSpPr>
        <p:spPr>
          <a:xfrm>
            <a:off x="6639120" y="1326600"/>
            <a:ext cx="292104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3"/>
          <p:cNvSpPr txBox="1"/>
          <p:nvPr>
            <p:ph idx="4" type="body"/>
          </p:nvPr>
        </p:nvSpPr>
        <p:spPr>
          <a:xfrm>
            <a:off x="504000" y="3044520"/>
            <a:ext cx="292104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3"/>
          <p:cNvSpPr txBox="1"/>
          <p:nvPr>
            <p:ph idx="5" type="body"/>
          </p:nvPr>
        </p:nvSpPr>
        <p:spPr>
          <a:xfrm>
            <a:off x="3571560" y="3044520"/>
            <a:ext cx="292104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3"/>
          <p:cNvSpPr txBox="1"/>
          <p:nvPr>
            <p:ph idx="6" type="body"/>
          </p:nvPr>
        </p:nvSpPr>
        <p:spPr>
          <a:xfrm>
            <a:off x="6639120" y="3044520"/>
            <a:ext cx="292104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Google Shape;13;p4"/>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4"/>
          <p:cNvSpPr txBox="1"/>
          <p:nvPr>
            <p:ph idx="1" type="subTitle"/>
          </p:nvPr>
        </p:nvSpPr>
        <p:spPr>
          <a:xfrm>
            <a:off x="504000" y="1326600"/>
            <a:ext cx="9072000" cy="32886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
          <p:cNvSpPr txBox="1"/>
          <p:nvPr>
            <p:ph idx="1" type="body"/>
          </p:nvPr>
        </p:nvSpPr>
        <p:spPr>
          <a:xfrm>
            <a:off x="504000" y="1326600"/>
            <a:ext cx="4426920" cy="3288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5"/>
          <p:cNvSpPr txBox="1"/>
          <p:nvPr>
            <p:ph idx="2" type="body"/>
          </p:nvPr>
        </p:nvSpPr>
        <p:spPr>
          <a:xfrm>
            <a:off x="5152680" y="1326600"/>
            <a:ext cx="4426920" cy="3288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504000" y="226080"/>
            <a:ext cx="9072000" cy="43884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
          <p:cNvSpPr txBox="1"/>
          <p:nvPr>
            <p:ph idx="2" type="body"/>
          </p:nvPr>
        </p:nvSpPr>
        <p:spPr>
          <a:xfrm>
            <a:off x="5152680" y="1326600"/>
            <a:ext cx="4426920" cy="3288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8"/>
          <p:cNvSpPr txBox="1"/>
          <p:nvPr>
            <p:ph idx="3" type="body"/>
          </p:nvPr>
        </p:nvSpPr>
        <p:spPr>
          <a:xfrm>
            <a:off x="504000" y="304452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
          <p:cNvSpPr txBox="1"/>
          <p:nvPr>
            <p:ph idx="1" type="body"/>
          </p:nvPr>
        </p:nvSpPr>
        <p:spPr>
          <a:xfrm>
            <a:off x="504000" y="1326600"/>
            <a:ext cx="4426920" cy="32886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9"/>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3" type="body"/>
          </p:nvPr>
        </p:nvSpPr>
        <p:spPr>
          <a:xfrm>
            <a:off x="5152680" y="304452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3" type="body"/>
          </p:nvPr>
        </p:nvSpPr>
        <p:spPr>
          <a:xfrm>
            <a:off x="504000" y="3044520"/>
            <a:ext cx="9072000" cy="15685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04000" y="1326600"/>
            <a:ext cx="9072000" cy="328860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p:nvPr/>
        </p:nvSpPr>
        <p:spPr>
          <a:xfrm>
            <a:off x="503640" y="226080"/>
            <a:ext cx="9063000" cy="93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1" lang="en-US" sz="4000" strike="noStrike">
                <a:solidFill>
                  <a:srgbClr val="000000"/>
                </a:solidFill>
                <a:latin typeface="Arial"/>
                <a:ea typeface="Arial"/>
                <a:cs typeface="Arial"/>
                <a:sym typeface="Arial"/>
              </a:rPr>
              <a:t>Objective: Navigating a File Syste</a:t>
            </a:r>
            <a:r>
              <a:rPr b="1" i="1" lang="en-US" sz="4000" strike="noStrike">
                <a:solidFill>
                  <a:srgbClr val="000000"/>
                </a:solidFill>
                <a:latin typeface="Arial"/>
                <a:ea typeface="Arial"/>
                <a:cs typeface="Arial"/>
                <a:sym typeface="Arial"/>
              </a:rPr>
              <a:t>m</a:t>
            </a:r>
            <a:endParaRPr b="0" sz="4000" strike="noStrike">
              <a:solidFill>
                <a:schemeClr val="dk1"/>
              </a:solidFill>
              <a:latin typeface="Arial"/>
              <a:ea typeface="Arial"/>
              <a:cs typeface="Arial"/>
              <a:sym typeface="Arial"/>
            </a:endParaRPr>
          </a:p>
        </p:txBody>
      </p:sp>
      <p:sp>
        <p:nvSpPr>
          <p:cNvPr id="61" name="Google Shape;61;p14"/>
          <p:cNvSpPr/>
          <p:nvPr/>
        </p:nvSpPr>
        <p:spPr>
          <a:xfrm>
            <a:off x="457200" y="1554480"/>
            <a:ext cx="9063000" cy="3837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504000" y="1326600"/>
            <a:ext cx="9070920" cy="3287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US" sz="3600" strike="noStrike">
                <a:solidFill>
                  <a:srgbClr val="000000"/>
                </a:solidFill>
                <a:latin typeface="Arial"/>
                <a:ea typeface="Arial"/>
                <a:cs typeface="Arial"/>
                <a:sym typeface="Arial"/>
              </a:rPr>
              <a:t> </a:t>
            </a:r>
            <a:endParaRPr b="0" sz="36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solidFill>
                <a:schemeClr val="dk1"/>
              </a:solidFill>
              <a:latin typeface="Arial"/>
              <a:ea typeface="Arial"/>
              <a:cs typeface="Arial"/>
              <a:sym typeface="Arial"/>
            </a:endParaRPr>
          </a:p>
        </p:txBody>
      </p:sp>
      <p:sp>
        <p:nvSpPr>
          <p:cNvPr id="63" name="Google Shape;63;p14"/>
          <p:cNvSpPr/>
          <p:nvPr/>
        </p:nvSpPr>
        <p:spPr>
          <a:xfrm>
            <a:off x="427800" y="1326600"/>
            <a:ext cx="3951000" cy="40659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en-US" sz="3042">
                <a:solidFill>
                  <a:schemeClr val="dk1"/>
                </a:solidFill>
              </a:rPr>
              <a:t>Intro Task:</a:t>
            </a:r>
            <a:endParaRPr sz="3042">
              <a:solidFill>
                <a:schemeClr val="dk1"/>
              </a:solidFill>
            </a:endParaRPr>
          </a:p>
          <a:p>
            <a:pPr indent="-315525" lvl="0" marL="457200" rtl="0" algn="l">
              <a:lnSpc>
                <a:spcPct val="90000"/>
              </a:lnSpc>
              <a:spcBef>
                <a:spcPts val="1417"/>
              </a:spcBef>
              <a:spcAft>
                <a:spcPts val="0"/>
              </a:spcAft>
              <a:buClr>
                <a:schemeClr val="dk1"/>
              </a:buClr>
              <a:buSzPts val="1369"/>
              <a:buFont typeface="Noto Sans Symbols"/>
              <a:buChar char="●"/>
            </a:pPr>
            <a:r>
              <a:rPr lang="en-US" sz="3042">
                <a:solidFill>
                  <a:schemeClr val="dk1"/>
                </a:solidFill>
              </a:rPr>
              <a:t>Go to Google Classroom</a:t>
            </a:r>
            <a:endParaRPr sz="3042">
              <a:solidFill>
                <a:schemeClr val="dk1"/>
              </a:solidFill>
            </a:endParaRPr>
          </a:p>
          <a:p>
            <a:pPr indent="-315525" lvl="0" marL="457200" rtl="0" algn="l">
              <a:lnSpc>
                <a:spcPct val="90000"/>
              </a:lnSpc>
              <a:spcBef>
                <a:spcPts val="1417"/>
              </a:spcBef>
              <a:spcAft>
                <a:spcPts val="0"/>
              </a:spcAft>
              <a:buClr>
                <a:schemeClr val="dk1"/>
              </a:buClr>
              <a:buSzPts val="1369"/>
              <a:buFont typeface="Noto Sans Symbols"/>
              <a:buChar char="●"/>
            </a:pPr>
            <a:r>
              <a:rPr lang="en-US" sz="3042">
                <a:solidFill>
                  <a:schemeClr val="dk1"/>
                </a:solidFill>
              </a:rPr>
              <a:t>Answer the questions in the doc “Navigating a File System - Do Now”</a:t>
            </a:r>
            <a:endParaRPr sz="3042"/>
          </a:p>
        </p:txBody>
      </p:sp>
      <p:pic>
        <p:nvPicPr>
          <p:cNvPr id="64" name="Google Shape;64;p14"/>
          <p:cNvPicPr preferRelativeResize="0"/>
          <p:nvPr/>
        </p:nvPicPr>
        <p:blipFill rotWithShape="1">
          <a:blip r:embed="rId3">
            <a:alphaModFix/>
          </a:blip>
          <a:srcRect b="0" l="2882" r="1359" t="24727"/>
          <a:stretch/>
        </p:blipFill>
        <p:spPr>
          <a:xfrm>
            <a:off x="4369200" y="1165075"/>
            <a:ext cx="5711349" cy="4268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p:nvPr/>
        </p:nvSpPr>
        <p:spPr>
          <a:xfrm>
            <a:off x="503640" y="226080"/>
            <a:ext cx="9063000" cy="93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1" lang="en-US" sz="4000" strike="noStrike">
                <a:solidFill>
                  <a:srgbClr val="000000"/>
                </a:solidFill>
                <a:latin typeface="Arial"/>
                <a:ea typeface="Arial"/>
                <a:cs typeface="Arial"/>
                <a:sym typeface="Arial"/>
              </a:rPr>
              <a:t>Objective: Navigating a File System</a:t>
            </a:r>
            <a:endParaRPr b="0" sz="4000" strike="noStrike">
              <a:solidFill>
                <a:schemeClr val="dk1"/>
              </a:solidFill>
              <a:latin typeface="Arial"/>
              <a:ea typeface="Arial"/>
              <a:cs typeface="Arial"/>
              <a:sym typeface="Arial"/>
            </a:endParaRPr>
          </a:p>
        </p:txBody>
      </p:sp>
      <p:sp>
        <p:nvSpPr>
          <p:cNvPr id="70" name="Google Shape;70;p15"/>
          <p:cNvSpPr/>
          <p:nvPr/>
        </p:nvSpPr>
        <p:spPr>
          <a:xfrm>
            <a:off x="457200" y="1554480"/>
            <a:ext cx="9063000" cy="38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504000" y="1326600"/>
            <a:ext cx="9070800" cy="3287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US" sz="3600" strike="noStrike">
                <a:solidFill>
                  <a:srgbClr val="000000"/>
                </a:solidFill>
                <a:latin typeface="Arial"/>
                <a:ea typeface="Arial"/>
                <a:cs typeface="Arial"/>
                <a:sym typeface="Arial"/>
              </a:rPr>
              <a:t> </a:t>
            </a:r>
            <a:endParaRPr b="0" sz="36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solidFill>
                <a:schemeClr val="dk1"/>
              </a:solidFill>
              <a:latin typeface="Arial"/>
              <a:ea typeface="Arial"/>
              <a:cs typeface="Arial"/>
              <a:sym typeface="Arial"/>
            </a:endParaRPr>
          </a:p>
        </p:txBody>
      </p:sp>
      <p:sp>
        <p:nvSpPr>
          <p:cNvPr id="72" name="Google Shape;72;p15"/>
          <p:cNvSpPr/>
          <p:nvPr/>
        </p:nvSpPr>
        <p:spPr>
          <a:xfrm>
            <a:off x="504000" y="1326600"/>
            <a:ext cx="5667000" cy="3976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3042"/>
              <a:t>Vocabulary</a:t>
            </a:r>
            <a:endParaRPr b="0" sz="3042" strike="noStrike">
              <a:solidFill>
                <a:schemeClr val="dk1"/>
              </a:solidFill>
              <a:latin typeface="Arial"/>
              <a:ea typeface="Arial"/>
              <a:cs typeface="Arial"/>
              <a:sym typeface="Arial"/>
            </a:endParaRPr>
          </a:p>
          <a:p>
            <a:pPr indent="-323279" lvl="0" marL="431999" marR="0" rtl="0" algn="l">
              <a:lnSpc>
                <a:spcPct val="90000"/>
              </a:lnSpc>
              <a:spcBef>
                <a:spcPts val="1417"/>
              </a:spcBef>
              <a:spcAft>
                <a:spcPts val="0"/>
              </a:spcAft>
              <a:buClr>
                <a:srgbClr val="000000"/>
              </a:buClr>
              <a:buSzPts val="1369"/>
              <a:buFont typeface="Noto Sans Symbols"/>
              <a:buChar char="●"/>
            </a:pPr>
            <a:r>
              <a:rPr lang="en-US" sz="3042">
                <a:solidFill>
                  <a:schemeClr val="dk1"/>
                </a:solidFill>
              </a:rPr>
              <a:t>Drive</a:t>
            </a:r>
            <a:endParaRPr sz="3042">
              <a:solidFill>
                <a:schemeClr val="dk1"/>
              </a:solidFill>
            </a:endParaRPr>
          </a:p>
          <a:p>
            <a:pPr indent="-323279" lvl="0" marL="431999" marR="0" rtl="0" algn="l">
              <a:lnSpc>
                <a:spcPct val="90000"/>
              </a:lnSpc>
              <a:spcBef>
                <a:spcPts val="1417"/>
              </a:spcBef>
              <a:spcAft>
                <a:spcPts val="0"/>
              </a:spcAft>
              <a:buClr>
                <a:srgbClr val="000000"/>
              </a:buClr>
              <a:buSzPts val="1369"/>
              <a:buFont typeface="Noto Sans Symbols"/>
              <a:buChar char="●"/>
            </a:pPr>
            <a:r>
              <a:rPr lang="en-US" sz="3042">
                <a:solidFill>
                  <a:schemeClr val="dk1"/>
                </a:solidFill>
              </a:rPr>
              <a:t>Folder/Directory</a:t>
            </a:r>
            <a:endParaRPr sz="3042">
              <a:solidFill>
                <a:schemeClr val="dk1"/>
              </a:solidFill>
            </a:endParaRPr>
          </a:p>
          <a:p>
            <a:pPr indent="-323279" lvl="0" marL="431999" marR="0" rtl="0" algn="l">
              <a:lnSpc>
                <a:spcPct val="90000"/>
              </a:lnSpc>
              <a:spcBef>
                <a:spcPts val="1417"/>
              </a:spcBef>
              <a:spcAft>
                <a:spcPts val="0"/>
              </a:spcAft>
              <a:buClr>
                <a:srgbClr val="000000"/>
              </a:buClr>
              <a:buSzPts val="1369"/>
              <a:buFont typeface="Noto Sans Symbols"/>
              <a:buChar char="●"/>
            </a:pPr>
            <a:r>
              <a:rPr lang="en-US" sz="3042">
                <a:solidFill>
                  <a:schemeClr val="dk1"/>
                </a:solidFill>
              </a:rPr>
              <a:t>File</a:t>
            </a:r>
            <a:endParaRPr sz="3042">
              <a:solidFill>
                <a:schemeClr val="dk1"/>
              </a:solidFill>
            </a:endParaRPr>
          </a:p>
          <a:p>
            <a:pPr indent="-323279" lvl="0" marL="431999" marR="0" rtl="0" algn="l">
              <a:lnSpc>
                <a:spcPct val="90000"/>
              </a:lnSpc>
              <a:spcBef>
                <a:spcPts val="1417"/>
              </a:spcBef>
              <a:spcAft>
                <a:spcPts val="0"/>
              </a:spcAft>
              <a:buClr>
                <a:srgbClr val="000000"/>
              </a:buClr>
              <a:buSzPts val="1369"/>
              <a:buFont typeface="Noto Sans Symbols"/>
              <a:buChar char="●"/>
            </a:pPr>
            <a:r>
              <a:rPr lang="en-US" sz="3042">
                <a:solidFill>
                  <a:schemeClr val="dk1"/>
                </a:solidFill>
              </a:rPr>
              <a:t>Root Directory/root folder</a:t>
            </a:r>
            <a:endParaRPr sz="3042">
              <a:solidFill>
                <a:schemeClr val="dk1"/>
              </a:solidFill>
            </a:endParaRPr>
          </a:p>
          <a:p>
            <a:pPr indent="-323279" lvl="0" marL="431999" marR="0" rtl="0" algn="l">
              <a:lnSpc>
                <a:spcPct val="90000"/>
              </a:lnSpc>
              <a:spcBef>
                <a:spcPts val="1417"/>
              </a:spcBef>
              <a:spcAft>
                <a:spcPts val="0"/>
              </a:spcAft>
              <a:buClr>
                <a:srgbClr val="000000"/>
              </a:buClr>
              <a:buSzPts val="1369"/>
              <a:buFont typeface="Noto Sans Symbols"/>
              <a:buChar char="●"/>
            </a:pPr>
            <a:r>
              <a:rPr lang="en-US" sz="3042">
                <a:solidFill>
                  <a:schemeClr val="dk1"/>
                </a:solidFill>
              </a:rPr>
              <a:t>Sub-directory/sub-folder</a:t>
            </a:r>
            <a:endParaRPr sz="3042">
              <a:solidFill>
                <a:schemeClr val="dk1"/>
              </a:solidFill>
            </a:endParaRPr>
          </a:p>
          <a:p>
            <a:pPr indent="-323279" lvl="0" marL="431999" marR="0" rtl="0" algn="l">
              <a:lnSpc>
                <a:spcPct val="90000"/>
              </a:lnSpc>
              <a:spcBef>
                <a:spcPts val="1417"/>
              </a:spcBef>
              <a:spcAft>
                <a:spcPts val="0"/>
              </a:spcAft>
              <a:buClr>
                <a:srgbClr val="000000"/>
              </a:buClr>
              <a:buSzPts val="1369"/>
              <a:buFont typeface="Noto Sans Symbols"/>
              <a:buChar char="●"/>
            </a:pPr>
            <a:r>
              <a:rPr lang="en-US" sz="3042">
                <a:solidFill>
                  <a:schemeClr val="dk1"/>
                </a:solidFill>
              </a:rPr>
              <a:t>Keys to Success (KtS)</a:t>
            </a:r>
            <a:endParaRPr sz="3042">
              <a:solidFill>
                <a:schemeClr val="dk1"/>
              </a:solidFill>
            </a:endParaRPr>
          </a:p>
        </p:txBody>
      </p:sp>
      <p:pic>
        <p:nvPicPr>
          <p:cNvPr id="73" name="Google Shape;73;p15"/>
          <p:cNvPicPr preferRelativeResize="0"/>
          <p:nvPr/>
        </p:nvPicPr>
        <p:blipFill rotWithShape="1">
          <a:blip r:embed="rId3">
            <a:alphaModFix/>
          </a:blip>
          <a:srcRect b="5027" l="2880" r="40964" t="34395"/>
          <a:stretch/>
        </p:blipFill>
        <p:spPr>
          <a:xfrm>
            <a:off x="6170925" y="1165075"/>
            <a:ext cx="3349276" cy="3434975"/>
          </a:xfrm>
          <a:prstGeom prst="rect">
            <a:avLst/>
          </a:prstGeom>
          <a:noFill/>
          <a:ln>
            <a:noFill/>
          </a:ln>
        </p:spPr>
      </p:pic>
      <p:cxnSp>
        <p:nvCxnSpPr>
          <p:cNvPr id="74" name="Google Shape;74;p15"/>
          <p:cNvCxnSpPr/>
          <p:nvPr/>
        </p:nvCxnSpPr>
        <p:spPr>
          <a:xfrm flipH="1">
            <a:off x="2407000" y="2790400"/>
            <a:ext cx="1460400" cy="555000"/>
          </a:xfrm>
          <a:prstGeom prst="curvedConnector3">
            <a:avLst>
              <a:gd fmla="val -14525" name="adj1"/>
            </a:avLst>
          </a:prstGeom>
          <a:noFill/>
          <a:ln cap="flat" cmpd="sng" w="9525">
            <a:solidFill>
              <a:schemeClr val="dk2"/>
            </a:solidFill>
            <a:prstDash val="solid"/>
            <a:round/>
            <a:headEnd len="med" w="med" type="none"/>
            <a:tailEnd len="med" w="med" type="none"/>
          </a:ln>
        </p:spPr>
      </p:cxnSp>
      <p:cxnSp>
        <p:nvCxnSpPr>
          <p:cNvPr id="75" name="Google Shape;75;p15"/>
          <p:cNvCxnSpPr>
            <a:endCxn id="76" idx="1"/>
          </p:cNvCxnSpPr>
          <p:nvPr/>
        </p:nvCxnSpPr>
        <p:spPr>
          <a:xfrm>
            <a:off x="4144700" y="3031150"/>
            <a:ext cx="440700" cy="0"/>
          </a:xfrm>
          <a:prstGeom prst="straightConnector1">
            <a:avLst/>
          </a:prstGeom>
          <a:noFill/>
          <a:ln cap="flat" cmpd="sng" w="9525">
            <a:solidFill>
              <a:schemeClr val="dk2"/>
            </a:solidFill>
            <a:prstDash val="solid"/>
            <a:round/>
            <a:headEnd len="med" w="med" type="none"/>
            <a:tailEnd len="med" w="med" type="triangle"/>
          </a:ln>
        </p:spPr>
      </p:cxnSp>
      <p:sp>
        <p:nvSpPr>
          <p:cNvPr id="76" name="Google Shape;76;p15"/>
          <p:cNvSpPr txBox="1"/>
          <p:nvPr/>
        </p:nvSpPr>
        <p:spPr>
          <a:xfrm>
            <a:off x="4585400" y="2790400"/>
            <a:ext cx="14088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What’s the diff?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p:nvPr/>
        </p:nvSpPr>
        <p:spPr>
          <a:xfrm>
            <a:off x="503640" y="226080"/>
            <a:ext cx="9063000" cy="93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1" lang="en-US" sz="4000" strike="noStrike">
                <a:solidFill>
                  <a:srgbClr val="000000"/>
                </a:solidFill>
                <a:latin typeface="Arial"/>
                <a:ea typeface="Arial"/>
                <a:cs typeface="Arial"/>
                <a:sym typeface="Arial"/>
              </a:rPr>
              <a:t>Objective: Navigating a File System</a:t>
            </a:r>
            <a:endParaRPr b="0" sz="4000" strike="noStrike">
              <a:solidFill>
                <a:schemeClr val="dk1"/>
              </a:solidFill>
              <a:latin typeface="Arial"/>
              <a:ea typeface="Arial"/>
              <a:cs typeface="Arial"/>
              <a:sym typeface="Arial"/>
            </a:endParaRPr>
          </a:p>
        </p:txBody>
      </p:sp>
      <p:sp>
        <p:nvSpPr>
          <p:cNvPr id="82" name="Google Shape;82;p16"/>
          <p:cNvSpPr/>
          <p:nvPr/>
        </p:nvSpPr>
        <p:spPr>
          <a:xfrm>
            <a:off x="457200" y="1554480"/>
            <a:ext cx="9063000" cy="38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504000" y="1326600"/>
            <a:ext cx="9070800" cy="3287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US" sz="3600" strike="noStrike">
                <a:solidFill>
                  <a:srgbClr val="000000"/>
                </a:solidFill>
                <a:latin typeface="Arial"/>
                <a:ea typeface="Arial"/>
                <a:cs typeface="Arial"/>
                <a:sym typeface="Arial"/>
              </a:rPr>
              <a:t> </a:t>
            </a:r>
            <a:endParaRPr b="0" sz="36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solidFill>
                <a:schemeClr val="dk1"/>
              </a:solidFill>
              <a:latin typeface="Arial"/>
              <a:ea typeface="Arial"/>
              <a:cs typeface="Arial"/>
              <a:sym typeface="Arial"/>
            </a:endParaRPr>
          </a:p>
        </p:txBody>
      </p:sp>
      <p:sp>
        <p:nvSpPr>
          <p:cNvPr id="84" name="Google Shape;84;p16"/>
          <p:cNvSpPr/>
          <p:nvPr/>
        </p:nvSpPr>
        <p:spPr>
          <a:xfrm>
            <a:off x="503650" y="1165075"/>
            <a:ext cx="4620000" cy="4446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2400">
                <a:solidFill>
                  <a:schemeClr val="dk1"/>
                </a:solidFill>
              </a:rPr>
              <a:t>A Windows PC has at least as many file systems as disks.</a:t>
            </a:r>
            <a:endParaRPr sz="2400">
              <a:solidFill>
                <a:schemeClr val="dk1"/>
              </a:solidFill>
            </a:endParaRPr>
          </a:p>
          <a:p>
            <a:pPr indent="0" lvl="0" marL="0" marR="0" rtl="0" algn="l">
              <a:lnSpc>
                <a:spcPct val="90000"/>
              </a:lnSpc>
              <a:spcBef>
                <a:spcPts val="1417"/>
              </a:spcBef>
              <a:spcAft>
                <a:spcPts val="0"/>
              </a:spcAft>
              <a:buNone/>
            </a:pPr>
            <a:r>
              <a:rPr lang="en-US" sz="2400">
                <a:solidFill>
                  <a:schemeClr val="dk1"/>
                </a:solidFill>
              </a:rPr>
              <a:t>A </a:t>
            </a:r>
            <a:r>
              <a:rPr b="1" lang="en-US" sz="2400">
                <a:solidFill>
                  <a:schemeClr val="dk1"/>
                </a:solidFill>
              </a:rPr>
              <a:t>physical </a:t>
            </a:r>
            <a:r>
              <a:rPr lang="en-US" sz="2400">
                <a:solidFill>
                  <a:schemeClr val="dk1"/>
                </a:solidFill>
              </a:rPr>
              <a:t>drive is a hard disk (HDD), solid state drive (SSD), compact disk (CD) etc. Each has its own file system: A:\, C:\, etc.</a:t>
            </a:r>
            <a:endParaRPr sz="2400">
              <a:solidFill>
                <a:schemeClr val="dk1"/>
              </a:solidFill>
            </a:endParaRPr>
          </a:p>
          <a:p>
            <a:pPr indent="0" lvl="0" marL="0" marR="0" rtl="0" algn="l">
              <a:lnSpc>
                <a:spcPct val="90000"/>
              </a:lnSpc>
              <a:spcBef>
                <a:spcPts val="1417"/>
              </a:spcBef>
              <a:spcAft>
                <a:spcPts val="0"/>
              </a:spcAft>
              <a:buNone/>
            </a:pPr>
            <a:r>
              <a:rPr lang="en-US" sz="2400">
                <a:solidFill>
                  <a:schemeClr val="dk1"/>
                </a:solidFill>
              </a:rPr>
              <a:t>We can partition disks into </a:t>
            </a:r>
            <a:r>
              <a:rPr b="1" lang="en-US" sz="2400">
                <a:solidFill>
                  <a:schemeClr val="dk1"/>
                </a:solidFill>
              </a:rPr>
              <a:t>logical </a:t>
            </a:r>
            <a:r>
              <a:rPr lang="en-US" sz="2400">
                <a:solidFill>
                  <a:schemeClr val="dk1"/>
                </a:solidFill>
              </a:rPr>
              <a:t>drives to keep data separate. C:, D:, and E: may be one SSD, divided into programs, </a:t>
            </a:r>
            <a:r>
              <a:rPr lang="en-US" sz="2400">
                <a:solidFill>
                  <a:schemeClr val="dk1"/>
                </a:solidFill>
              </a:rPr>
              <a:t>personal </a:t>
            </a:r>
            <a:r>
              <a:rPr lang="en-US" sz="2400">
                <a:solidFill>
                  <a:schemeClr val="dk1"/>
                </a:solidFill>
              </a:rPr>
              <a:t>data, and entertainment or multimedia files.</a:t>
            </a:r>
            <a:endParaRPr sz="2400">
              <a:solidFill>
                <a:schemeClr val="dk1"/>
              </a:solidFill>
            </a:endParaRPr>
          </a:p>
        </p:txBody>
      </p:sp>
      <p:pic>
        <p:nvPicPr>
          <p:cNvPr id="85" name="Google Shape;85;p16"/>
          <p:cNvPicPr preferRelativeResize="0"/>
          <p:nvPr/>
        </p:nvPicPr>
        <p:blipFill>
          <a:blip r:embed="rId3">
            <a:alphaModFix/>
          </a:blip>
          <a:stretch>
            <a:fillRect/>
          </a:stretch>
        </p:blipFill>
        <p:spPr>
          <a:xfrm>
            <a:off x="5298287" y="1165075"/>
            <a:ext cx="4782337" cy="4446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p:nvPr/>
        </p:nvSpPr>
        <p:spPr>
          <a:xfrm>
            <a:off x="503640" y="226080"/>
            <a:ext cx="9063000" cy="93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1" lang="en-US" sz="4000" strike="noStrike">
                <a:solidFill>
                  <a:srgbClr val="000000"/>
                </a:solidFill>
                <a:latin typeface="Arial"/>
                <a:ea typeface="Arial"/>
                <a:cs typeface="Arial"/>
                <a:sym typeface="Arial"/>
              </a:rPr>
              <a:t>Objective: Navigating a File System</a:t>
            </a:r>
            <a:endParaRPr b="0" sz="4000" strike="noStrike">
              <a:solidFill>
                <a:schemeClr val="dk1"/>
              </a:solidFill>
              <a:latin typeface="Arial"/>
              <a:ea typeface="Arial"/>
              <a:cs typeface="Arial"/>
              <a:sym typeface="Arial"/>
            </a:endParaRPr>
          </a:p>
        </p:txBody>
      </p:sp>
      <p:sp>
        <p:nvSpPr>
          <p:cNvPr id="91" name="Google Shape;91;p17"/>
          <p:cNvSpPr/>
          <p:nvPr/>
        </p:nvSpPr>
        <p:spPr>
          <a:xfrm>
            <a:off x="457200" y="1554480"/>
            <a:ext cx="9063000" cy="38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504000" y="1326600"/>
            <a:ext cx="9070800" cy="3287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US" sz="3600" strike="noStrike">
                <a:solidFill>
                  <a:srgbClr val="000000"/>
                </a:solidFill>
                <a:latin typeface="Arial"/>
                <a:ea typeface="Arial"/>
                <a:cs typeface="Arial"/>
                <a:sym typeface="Arial"/>
              </a:rPr>
              <a:t> </a:t>
            </a:r>
            <a:endParaRPr b="0" sz="36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solidFill>
                <a:schemeClr val="dk1"/>
              </a:solidFill>
              <a:latin typeface="Arial"/>
              <a:ea typeface="Arial"/>
              <a:cs typeface="Arial"/>
              <a:sym typeface="Arial"/>
            </a:endParaRPr>
          </a:p>
        </p:txBody>
      </p:sp>
      <p:sp>
        <p:nvSpPr>
          <p:cNvPr id="93" name="Google Shape;93;p17"/>
          <p:cNvSpPr/>
          <p:nvPr/>
        </p:nvSpPr>
        <p:spPr>
          <a:xfrm>
            <a:off x="503650" y="1165075"/>
            <a:ext cx="4620000" cy="4446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1417"/>
              </a:spcBef>
              <a:spcAft>
                <a:spcPts val="0"/>
              </a:spcAft>
              <a:buNone/>
            </a:pPr>
            <a:r>
              <a:rPr lang="en-US" sz="2400">
                <a:solidFill>
                  <a:schemeClr val="dk1"/>
                </a:solidFill>
              </a:rPr>
              <a:t>An </a:t>
            </a:r>
            <a:r>
              <a:rPr b="1" lang="en-US" sz="2400">
                <a:solidFill>
                  <a:schemeClr val="dk1"/>
                </a:solidFill>
              </a:rPr>
              <a:t>absolute path</a:t>
            </a:r>
            <a:r>
              <a:rPr lang="en-US" sz="2400">
                <a:solidFill>
                  <a:schemeClr val="dk1"/>
                </a:solidFill>
              </a:rPr>
              <a:t> tells us exactly where a file or folder is. We could have an “All Users” folder inside every folder you see on the right (except WUTemp</a:t>
            </a:r>
            <a:r>
              <a:rPr lang="en-US" sz="2400">
                <a:solidFill>
                  <a:schemeClr val="dk1"/>
                </a:solidFill>
              </a:rPr>
              <a:t>)</a:t>
            </a:r>
            <a:r>
              <a:rPr lang="en-US" sz="2400">
                <a:solidFill>
                  <a:schemeClr val="dk1"/>
                </a:solidFill>
              </a:rPr>
              <a:t>. But</a:t>
            </a:r>
            <a:br>
              <a:rPr lang="en-US" sz="2400">
                <a:solidFill>
                  <a:schemeClr val="dk1"/>
                </a:solidFill>
              </a:rPr>
            </a:br>
            <a:r>
              <a:rPr b="1" lang="en-US" sz="2000">
                <a:solidFill>
                  <a:schemeClr val="dk1"/>
                </a:solidFill>
              </a:rPr>
              <a:t>C:\Documents and Settings\AllUsers</a:t>
            </a:r>
            <a:br>
              <a:rPr b="1" lang="en-US" sz="2000">
                <a:solidFill>
                  <a:schemeClr val="dk1"/>
                </a:solidFill>
              </a:rPr>
            </a:br>
            <a:r>
              <a:rPr lang="en-US" sz="2400">
                <a:solidFill>
                  <a:schemeClr val="dk1"/>
                </a:solidFill>
              </a:rPr>
              <a:t>can refer to only one of them.</a:t>
            </a:r>
            <a:endParaRPr sz="2400">
              <a:solidFill>
                <a:schemeClr val="dk1"/>
              </a:solidFill>
            </a:endParaRPr>
          </a:p>
          <a:p>
            <a:pPr indent="0" lvl="0" marL="0" marR="0" rtl="0" algn="l">
              <a:lnSpc>
                <a:spcPct val="90000"/>
              </a:lnSpc>
              <a:spcBef>
                <a:spcPts val="1417"/>
              </a:spcBef>
              <a:spcAft>
                <a:spcPts val="0"/>
              </a:spcAft>
              <a:buNone/>
            </a:pPr>
            <a:r>
              <a:rPr lang="en-US" sz="2400">
                <a:solidFill>
                  <a:schemeClr val="dk1"/>
                </a:solidFill>
              </a:rPr>
              <a:t>How many directories does the </a:t>
            </a:r>
            <a:r>
              <a:rPr lang="en-US" sz="2400">
                <a:solidFill>
                  <a:schemeClr val="dk1"/>
                </a:solidFill>
              </a:rPr>
              <a:t>path above </a:t>
            </a:r>
            <a:r>
              <a:rPr lang="en-US" sz="2400">
                <a:solidFill>
                  <a:schemeClr val="dk1"/>
                </a:solidFill>
              </a:rPr>
              <a:t>contains?</a:t>
            </a:r>
            <a:endParaRPr sz="2400">
              <a:solidFill>
                <a:schemeClr val="dk1"/>
              </a:solidFill>
            </a:endParaRPr>
          </a:p>
          <a:p>
            <a:pPr indent="0" lvl="0" marL="0" marR="0" rtl="0" algn="l">
              <a:lnSpc>
                <a:spcPct val="90000"/>
              </a:lnSpc>
              <a:spcBef>
                <a:spcPts val="1417"/>
              </a:spcBef>
              <a:spcAft>
                <a:spcPts val="0"/>
              </a:spcAft>
              <a:buNone/>
            </a:pPr>
            <a:r>
              <a:rPr lang="en-US" sz="2400">
                <a:solidFill>
                  <a:schemeClr val="dk1"/>
                </a:solidFill>
              </a:rPr>
              <a:t>In Windows, all </a:t>
            </a:r>
            <a:r>
              <a:rPr b="1" lang="en-US" sz="2400">
                <a:solidFill>
                  <a:schemeClr val="dk1"/>
                </a:solidFill>
              </a:rPr>
              <a:t>absolute path</a:t>
            </a:r>
            <a:r>
              <a:rPr lang="en-US" sz="2400">
                <a:solidFill>
                  <a:schemeClr val="dk1"/>
                </a:solidFill>
              </a:rPr>
              <a:t>s start with a drive letter, followed by a colon, :</a:t>
            </a:r>
            <a:endParaRPr sz="2400">
              <a:solidFill>
                <a:schemeClr val="dk1"/>
              </a:solidFill>
            </a:endParaRPr>
          </a:p>
        </p:txBody>
      </p:sp>
      <p:pic>
        <p:nvPicPr>
          <p:cNvPr id="94" name="Google Shape;94;p17"/>
          <p:cNvPicPr preferRelativeResize="0"/>
          <p:nvPr/>
        </p:nvPicPr>
        <p:blipFill>
          <a:blip r:embed="rId3">
            <a:alphaModFix/>
          </a:blip>
          <a:stretch>
            <a:fillRect/>
          </a:stretch>
        </p:blipFill>
        <p:spPr>
          <a:xfrm>
            <a:off x="5298287" y="1165075"/>
            <a:ext cx="4782337" cy="444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p:nvPr/>
        </p:nvSpPr>
        <p:spPr>
          <a:xfrm>
            <a:off x="503640" y="226080"/>
            <a:ext cx="9063000" cy="93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1" lang="en-US" sz="4000" strike="noStrike">
                <a:solidFill>
                  <a:srgbClr val="000000"/>
                </a:solidFill>
                <a:latin typeface="Arial"/>
                <a:ea typeface="Arial"/>
                <a:cs typeface="Arial"/>
                <a:sym typeface="Arial"/>
              </a:rPr>
              <a:t>Objective: Navigating a File System</a:t>
            </a:r>
            <a:endParaRPr b="0" sz="4000" strike="noStrike">
              <a:solidFill>
                <a:schemeClr val="dk1"/>
              </a:solidFill>
              <a:latin typeface="Arial"/>
              <a:ea typeface="Arial"/>
              <a:cs typeface="Arial"/>
              <a:sym typeface="Arial"/>
            </a:endParaRPr>
          </a:p>
        </p:txBody>
      </p:sp>
      <p:sp>
        <p:nvSpPr>
          <p:cNvPr id="100" name="Google Shape;100;p18"/>
          <p:cNvSpPr/>
          <p:nvPr/>
        </p:nvSpPr>
        <p:spPr>
          <a:xfrm>
            <a:off x="457200" y="1554480"/>
            <a:ext cx="9063000" cy="38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504000" y="1326600"/>
            <a:ext cx="9070800" cy="3287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US" sz="3600" strike="noStrike">
                <a:solidFill>
                  <a:srgbClr val="000000"/>
                </a:solidFill>
                <a:latin typeface="Arial"/>
                <a:ea typeface="Arial"/>
                <a:cs typeface="Arial"/>
                <a:sym typeface="Arial"/>
              </a:rPr>
              <a:t> </a:t>
            </a:r>
            <a:endParaRPr b="0" sz="36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solidFill>
                <a:schemeClr val="dk1"/>
              </a:solidFill>
              <a:latin typeface="Arial"/>
              <a:ea typeface="Arial"/>
              <a:cs typeface="Arial"/>
              <a:sym typeface="Arial"/>
            </a:endParaRPr>
          </a:p>
        </p:txBody>
      </p:sp>
      <p:sp>
        <p:nvSpPr>
          <p:cNvPr id="102" name="Google Shape;102;p18"/>
          <p:cNvSpPr/>
          <p:nvPr/>
        </p:nvSpPr>
        <p:spPr>
          <a:xfrm>
            <a:off x="503650" y="1165075"/>
            <a:ext cx="4782300" cy="4446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2400">
                <a:solidFill>
                  <a:schemeClr val="dk1"/>
                </a:solidFill>
              </a:rPr>
              <a:t>Linux, on the other hand, puts all disks and devices, even printers, in the same file system under the root directory /, read as “root”.</a:t>
            </a:r>
            <a:endParaRPr sz="2400">
              <a:solidFill>
                <a:schemeClr val="dk1"/>
              </a:solidFill>
            </a:endParaRPr>
          </a:p>
          <a:p>
            <a:pPr indent="0" lvl="0" marL="0" marR="0" rtl="0" algn="l">
              <a:lnSpc>
                <a:spcPct val="90000"/>
              </a:lnSpc>
              <a:spcBef>
                <a:spcPts val="1000"/>
              </a:spcBef>
              <a:spcAft>
                <a:spcPts val="0"/>
              </a:spcAft>
              <a:buNone/>
            </a:pPr>
            <a:r>
              <a:rPr lang="en-US" sz="2400">
                <a:solidFill>
                  <a:schemeClr val="dk1"/>
                </a:solidFill>
              </a:rPr>
              <a:t>We also use the symbol to separate directories (in a command line world, all folders are called directories). So, </a:t>
            </a:r>
            <a:r>
              <a:rPr lang="en-US" sz="2000">
                <a:solidFill>
                  <a:schemeClr val="dk1"/>
                </a:solidFill>
              </a:rPr>
              <a:t>/bin</a:t>
            </a:r>
            <a:r>
              <a:rPr lang="en-US" sz="2400">
                <a:solidFill>
                  <a:schemeClr val="dk1"/>
                </a:solidFill>
              </a:rPr>
              <a:t> or </a:t>
            </a:r>
            <a:r>
              <a:rPr lang="en-US" sz="2000">
                <a:solidFill>
                  <a:schemeClr val="dk1"/>
                </a:solidFill>
              </a:rPr>
              <a:t>/bin/</a:t>
            </a:r>
            <a:r>
              <a:rPr lang="en-US" sz="2400">
                <a:solidFill>
                  <a:schemeClr val="dk1"/>
                </a:solidFill>
              </a:rPr>
              <a:t> is pronounced “root, bin”. </a:t>
            </a:r>
            <a:r>
              <a:rPr lang="en-US" sz="2000">
                <a:solidFill>
                  <a:schemeClr val="dk1"/>
                </a:solidFill>
              </a:rPr>
              <a:t>/home/user/</a:t>
            </a:r>
            <a:r>
              <a:rPr lang="en-US" sz="2400">
                <a:solidFill>
                  <a:schemeClr val="dk1"/>
                </a:solidFill>
              </a:rPr>
              <a:t> is pronounced “root, home, user”.</a:t>
            </a:r>
            <a:endParaRPr sz="2400">
              <a:solidFill>
                <a:schemeClr val="dk1"/>
              </a:solidFill>
            </a:endParaRPr>
          </a:p>
          <a:p>
            <a:pPr indent="0" lvl="0" marL="0" marR="0" rtl="0" algn="l">
              <a:lnSpc>
                <a:spcPct val="90000"/>
              </a:lnSpc>
              <a:spcBef>
                <a:spcPts val="1000"/>
              </a:spcBef>
              <a:spcAft>
                <a:spcPts val="0"/>
              </a:spcAft>
              <a:buNone/>
            </a:pPr>
            <a:r>
              <a:rPr lang="en-US" sz="2400">
                <a:solidFill>
                  <a:schemeClr val="dk1"/>
                </a:solidFill>
              </a:rPr>
              <a:t>All *nux </a:t>
            </a:r>
            <a:r>
              <a:rPr b="1" lang="en-US" sz="2400">
                <a:solidFill>
                  <a:schemeClr val="dk1"/>
                </a:solidFill>
              </a:rPr>
              <a:t>full path</a:t>
            </a:r>
            <a:r>
              <a:rPr lang="en-US" sz="2400">
                <a:solidFill>
                  <a:schemeClr val="dk1"/>
                </a:solidFill>
              </a:rPr>
              <a:t>s begin with root. Names that end with / are folders.</a:t>
            </a:r>
            <a:endParaRPr sz="2400">
              <a:solidFill>
                <a:schemeClr val="dk1"/>
              </a:solidFill>
            </a:endParaRPr>
          </a:p>
        </p:txBody>
      </p:sp>
      <p:pic>
        <p:nvPicPr>
          <p:cNvPr id="103" name="Google Shape;103;p18"/>
          <p:cNvPicPr preferRelativeResize="0"/>
          <p:nvPr/>
        </p:nvPicPr>
        <p:blipFill>
          <a:blip r:embed="rId3">
            <a:alphaModFix/>
          </a:blip>
          <a:stretch>
            <a:fillRect/>
          </a:stretch>
        </p:blipFill>
        <p:spPr>
          <a:xfrm>
            <a:off x="5298287" y="1165075"/>
            <a:ext cx="4782337" cy="444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p:nvPr/>
        </p:nvSpPr>
        <p:spPr>
          <a:xfrm>
            <a:off x="503640" y="226080"/>
            <a:ext cx="9063000" cy="939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1" lang="en-US" sz="4000" strike="noStrike">
                <a:solidFill>
                  <a:srgbClr val="000000"/>
                </a:solidFill>
                <a:latin typeface="Arial"/>
                <a:ea typeface="Arial"/>
                <a:cs typeface="Arial"/>
                <a:sym typeface="Arial"/>
              </a:rPr>
              <a:t>Objective: Navigating a File System</a:t>
            </a:r>
            <a:endParaRPr b="0" sz="4000" strike="noStrike">
              <a:solidFill>
                <a:schemeClr val="dk1"/>
              </a:solidFill>
              <a:latin typeface="Arial"/>
              <a:ea typeface="Arial"/>
              <a:cs typeface="Arial"/>
              <a:sym typeface="Arial"/>
            </a:endParaRPr>
          </a:p>
        </p:txBody>
      </p:sp>
      <p:sp>
        <p:nvSpPr>
          <p:cNvPr id="109" name="Google Shape;109;p19"/>
          <p:cNvSpPr/>
          <p:nvPr/>
        </p:nvSpPr>
        <p:spPr>
          <a:xfrm>
            <a:off x="457200" y="1554480"/>
            <a:ext cx="9063000" cy="38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504000" y="1326600"/>
            <a:ext cx="9070800" cy="3287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US" sz="3600" strike="noStrike">
                <a:solidFill>
                  <a:srgbClr val="000000"/>
                </a:solidFill>
                <a:latin typeface="Arial"/>
                <a:ea typeface="Arial"/>
                <a:cs typeface="Arial"/>
                <a:sym typeface="Arial"/>
              </a:rPr>
              <a:t> </a:t>
            </a:r>
            <a:endParaRPr b="0" sz="36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3600" strike="noStrike">
              <a:solidFill>
                <a:schemeClr val="dk1"/>
              </a:solidFill>
              <a:latin typeface="Arial"/>
              <a:ea typeface="Arial"/>
              <a:cs typeface="Arial"/>
              <a:sym typeface="Arial"/>
            </a:endParaRPr>
          </a:p>
        </p:txBody>
      </p:sp>
      <p:sp>
        <p:nvSpPr>
          <p:cNvPr id="111" name="Google Shape;111;p19"/>
          <p:cNvSpPr/>
          <p:nvPr/>
        </p:nvSpPr>
        <p:spPr>
          <a:xfrm>
            <a:off x="503650" y="1165075"/>
            <a:ext cx="9063000" cy="4446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1000"/>
              </a:spcBef>
              <a:spcAft>
                <a:spcPts val="0"/>
              </a:spcAft>
              <a:buNone/>
            </a:pPr>
            <a:r>
              <a:rPr lang="en-US" sz="2400">
                <a:solidFill>
                  <a:schemeClr val="dk1"/>
                </a:solidFill>
              </a:rPr>
              <a:t>Now it’s your turn. Open the file “Navigating a File System - Classwork” and complete the assignment. Remember to click the blue “Submit” button when you are done. Assignments will NOT be graded until you do so.</a:t>
            </a:r>
            <a:endParaRPr sz="2400">
              <a:solidFill>
                <a:schemeClr val="dk1"/>
              </a:solidFill>
            </a:endParaRPr>
          </a:p>
          <a:p>
            <a:pPr indent="0" lvl="0" marL="0" marR="0" rtl="0" algn="l">
              <a:lnSpc>
                <a:spcPct val="90000"/>
              </a:lnSpc>
              <a:spcBef>
                <a:spcPts val="1000"/>
              </a:spcBef>
              <a:spcAft>
                <a:spcPts val="0"/>
              </a:spcAft>
              <a:buNone/>
            </a:pPr>
            <a:r>
              <a:rPr lang="en-US" sz="2000">
                <a:solidFill>
                  <a:schemeClr val="dk1"/>
                </a:solidFill>
              </a:rPr>
              <a:t>All assignments have a due date on Google Classroom, after which Mr. Lee may grade them at anytime. They will be considered late if not submitted by the time he grades it. All unsubmitted assignments will have a grade of 0 on PupilPath.</a:t>
            </a:r>
            <a:endParaRPr sz="2000">
              <a:solidFill>
                <a:schemeClr val="dk1"/>
              </a:solidFill>
            </a:endParaRPr>
          </a:p>
          <a:p>
            <a:pPr indent="0" lvl="0" marL="0" marR="0" rtl="0" algn="l">
              <a:lnSpc>
                <a:spcPct val="90000"/>
              </a:lnSpc>
              <a:spcBef>
                <a:spcPts val="1000"/>
              </a:spcBef>
              <a:spcAft>
                <a:spcPts val="0"/>
              </a:spcAft>
              <a:buNone/>
            </a:pPr>
            <a:r>
              <a:rPr lang="en-US" sz="2000">
                <a:solidFill>
                  <a:schemeClr val="dk1"/>
                </a:solidFill>
              </a:rPr>
              <a:t>You can resubmit each assignment once, whether as makeup or for higher grade. Email Mr. Lee with the title of the assignment when it is done, otherwise the request will not be fulfilled. The second grade will be final.</a:t>
            </a:r>
            <a:endParaRPr sz="2000">
              <a:solidFill>
                <a:schemeClr val="dk1"/>
              </a:solidFill>
            </a:endParaRPr>
          </a:p>
          <a:p>
            <a:pPr indent="0" lvl="0" marL="0" marR="0" rtl="0" algn="l">
              <a:lnSpc>
                <a:spcPct val="90000"/>
              </a:lnSpc>
              <a:spcBef>
                <a:spcPts val="1000"/>
              </a:spcBef>
              <a:spcAft>
                <a:spcPts val="0"/>
              </a:spcAft>
              <a:buNone/>
            </a:pPr>
            <a:r>
              <a:rPr lang="en-US" sz="2000">
                <a:solidFill>
                  <a:schemeClr val="dk1"/>
                </a:solidFill>
              </a:rPr>
              <a:t>Late penalty of up to 25% will be assessed if submitted before the corresponding unit exam, although most of the times only 5-10% will be deducted if submitted within a reasonable time. After that unit’s exam, up to 75% will be deducted.</a:t>
            </a:r>
            <a:endParaRPr sz="2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