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838d31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838d31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838d31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838d31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838d31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838d31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838d315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838d315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b6e9a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b6e9a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eb12ba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eb12ba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b6e9ac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b6e9ac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34.197.52.233/DVWA-master/index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hanacademy.org/computing/computer-programming/sql" TargetMode="External"/><Relationship Id="rId4" Type="http://schemas.openxmlformats.org/officeDocument/2006/relationships/hyperlink" Target="https://www.khanacademy.org/computing/computer-programming/sq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16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8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4231658"/>
            <a:ext cx="8222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Lee and Mrs. Weiss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175" y="2422675"/>
            <a:ext cx="3547026" cy="23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</a:rPr>
              <a:t>Database Vulnerabilities = Hackable!</a:t>
            </a:r>
            <a:endParaRPr b="1" sz="2200" u="sng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How do you define “to hack a database”?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85150" y="3180525"/>
            <a:ext cx="8175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2000" y="2845125"/>
            <a:ext cx="83613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r>
              <a:rPr lang="en" sz="2100">
                <a:latin typeface="Liberation Serif"/>
                <a:ea typeface="Liberation Serif"/>
                <a:cs typeface="Liberation Serif"/>
                <a:sym typeface="Liberation Serif"/>
              </a:rPr>
              <a:t>To hack a database is to “trick” the  databases to do things that the programmers did not intend to allow to be done.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73350"/>
            <a:ext cx="8520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832400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FF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DISCLAIMER:</a:t>
            </a:r>
            <a:endParaRPr b="1" sz="2000" u="sng">
              <a:solidFill>
                <a:srgbClr val="0000FF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Remember that you are testing a vulnerability in a permitted, contained environment.  Attempting any of these techniques on another website that is not wholly owned by you is considered a </a:t>
            </a:r>
            <a:r>
              <a:rPr b="1"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cyber crime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and most likely falls under </a:t>
            </a:r>
            <a:r>
              <a:rPr b="1"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federal jurisdiction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 other words: </a:t>
            </a:r>
            <a:r>
              <a:rPr b="1" i="1" lang="en" sz="2400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DON’T TRY THIS AT HOME!</a:t>
            </a:r>
            <a:endParaRPr b="1" i="1" sz="2400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825" y="5236675"/>
            <a:ext cx="2174176" cy="21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 u="sng">
                <a:solidFill>
                  <a:srgbClr val="9900FF"/>
                </a:solidFill>
              </a:rPr>
              <a:t>Types of Vulnerabilities</a:t>
            </a:r>
            <a:endParaRPr b="1" i="1" u="sng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Error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If the application displays database errors to the user, an attacker may learn key information.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Union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append the data that the attacker wants to a table that is already displayed in the page.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Blind(brute force):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E.g. you could send the statement "if the first name of the username is an </a:t>
            </a:r>
            <a:r>
              <a:rPr i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wait 10 seconds. If the application takes 10 seconds to perform the query, the username starts with an </a:t>
            </a:r>
            <a:r>
              <a:rPr i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 Obviously brute force is time intensive, so this approach should be considered a last resort.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TASK:</a:t>
            </a:r>
            <a:endParaRPr b="1" i="1" sz="2000" u="sng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</a:rPr>
              <a:t>Test Error Based </a:t>
            </a:r>
            <a:r>
              <a:rPr b="1" i="1" lang="en" u="sng">
                <a:solidFill>
                  <a:srgbClr val="9900FF"/>
                </a:solidFill>
              </a:rPr>
              <a:t>Vulnerability </a:t>
            </a:r>
            <a:endParaRPr b="1" i="1" sz="2000" u="sng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Log onto the following website: </a:t>
            </a:r>
            <a:r>
              <a:rPr lang="en" sz="2000" u="sng">
                <a:solidFill>
                  <a:srgbClr val="1155CC"/>
                </a:solidFill>
                <a:latin typeface="Liberation Serif"/>
                <a:ea typeface="Liberation Serif"/>
                <a:cs typeface="Liberation Serif"/>
                <a:sym typeface="Liberation Serif"/>
                <a:hlinkClick r:id="rId3"/>
              </a:rPr>
              <a:t>http://34.197.52.233/DVWA-master/index.php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This is a sample web application.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Fill in the table with </a:t>
            </a:r>
            <a:r>
              <a:rPr lang="en" sz="2000" u="sng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answers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first, and then </a:t>
            </a:r>
            <a:r>
              <a:rPr lang="en" sz="2000" u="sng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supporting screenshots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when applicable. Read carefully!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Follow-up: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some commands, and the results, visually.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focused on the general syntax of SQL by using the “SELECT” command, since that is the command students saw on the worksheet. For example,  show how variable type and upper/lowercase do not make a difference.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57100" y="1876425"/>
            <a:ext cx="56751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Khan</a:t>
            </a:r>
            <a:r>
              <a:rPr lang="en"/>
              <a:t> offers 4 sub-units on SQL.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don’t have to cover them all.</a:t>
            </a:r>
            <a:endParaRPr/>
          </a:p>
        </p:txBody>
      </p:sp>
      <p:pic>
        <p:nvPicPr>
          <p:cNvPr id="126" name="Google Shape;126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25" y="-12"/>
            <a:ext cx="67913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25" y="1876425"/>
            <a:ext cx="2818975" cy="29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03400" y="2978325"/>
            <a:ext cx="2466300" cy="14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Topics/days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017800"/>
            <a:ext cx="64230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lesson is a video followed by an assignment.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recommend assigning up to 2 “challenges” a day.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505" y="0"/>
            <a:ext cx="16467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7015875" y="454675"/>
            <a:ext cx="1977900" cy="97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015875" y="1428475"/>
            <a:ext cx="1977900" cy="97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