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80" r:id="rId6"/>
    <p:sldId id="294" r:id="rId7"/>
    <p:sldId id="297" r:id="rId8"/>
    <p:sldId id="299" r:id="rId9"/>
    <p:sldId id="298" r:id="rId10"/>
    <p:sldId id="300" r:id="rId11"/>
    <p:sldId id="301"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9EC4D-A9F7-9C46-91E8-609AF0705465}" v="98" dt="2022-12-11T23:04:24.45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09" autoAdjust="0"/>
  </p:normalViewPr>
  <p:slideViewPr>
    <p:cSldViewPr snapToGrid="0" snapToObjects="1">
      <p:cViewPr varScale="1">
        <p:scale>
          <a:sx n="104" d="100"/>
          <a:sy n="104" d="100"/>
        </p:scale>
        <p:origin x="208" y="7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62B630D-6141-D0D8-5D9C-34213E866D34}"/>
              </a:ext>
            </a:extLst>
          </p:cNvPr>
          <p:cNvPicPr>
            <a:picLocks noChangeAspect="1"/>
          </p:cNvPicPr>
          <p:nvPr/>
        </p:nvPicPr>
        <p:blipFill>
          <a:blip r:embed="rId2"/>
          <a:stretch>
            <a:fillRect/>
          </a:stretch>
        </p:blipFill>
        <p:spPr>
          <a:xfrm>
            <a:off x="2735569" y="141271"/>
            <a:ext cx="6585712" cy="6465730"/>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r>
              <a:rPr lang="en-US" dirty="0">
                <a:solidFill>
                  <a:srgbClr val="FF0000"/>
                </a:solidFill>
                <a:latin typeface="Adobe Kaiti Std R" panose="02020400000000000000" pitchFamily="18" charset="-128"/>
                <a:ea typeface="Adobe Kaiti Std R" panose="02020400000000000000" pitchFamily="18" charset="-128"/>
              </a:rPr>
              <a:t>Overview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028415"/>
            <a:ext cx="6766560" cy="1486700"/>
          </a:xfrm>
        </p:spPr>
        <p:txBody>
          <a:bodyPr/>
          <a:lstStyle/>
          <a:p>
            <a:pPr algn="l"/>
            <a:r>
              <a:rPr lang="en-US" b="1" i="0" u="none" strike="noStrike" dirty="0">
                <a:solidFill>
                  <a:srgbClr val="24292F"/>
                </a:solidFill>
                <a:effectLst/>
                <a:latin typeface="-apple-system"/>
              </a:rPr>
              <a:t>General Overview</a:t>
            </a:r>
          </a:p>
          <a:p>
            <a:pPr algn="l"/>
            <a:r>
              <a:rPr lang="en-US" b="0" i="0" u="none" strike="noStrike" dirty="0">
                <a:solidFill>
                  <a:srgbClr val="24292F"/>
                </a:solidFill>
                <a:effectLst/>
                <a:latin typeface="-apple-system"/>
              </a:rPr>
              <a:t>Unit Description: Computer Organization is Topic 2 of the IB Computer Science course and is recommended to be taught over a minimum of 6 hours or 9-45 minute lessons and assessed over 2 lessons. </a:t>
            </a:r>
          </a:p>
          <a:p>
            <a:pPr algn="l"/>
            <a:r>
              <a:rPr lang="en-US" dirty="0">
                <a:solidFill>
                  <a:srgbClr val="24292F"/>
                </a:solidFill>
                <a:latin typeface="-apple-system"/>
              </a:rPr>
              <a:t>It is also a component of the course IB Digital Societies. </a:t>
            </a:r>
          </a:p>
          <a:p>
            <a:pPr algn="l"/>
            <a:endParaRPr lang="en-US" dirty="0">
              <a:solidFill>
                <a:srgbClr val="24292F"/>
              </a:solidFill>
              <a:latin typeface="-apple-system"/>
            </a:endParaRPr>
          </a:p>
          <a:p>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Computer Organization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4" name="Picture 3" descr="Logo&#10;&#10;Description automatically generated">
            <a:extLst>
              <a:ext uri="{FF2B5EF4-FFF2-40B4-BE49-F238E27FC236}">
                <a16:creationId xmlns:a16="http://schemas.microsoft.com/office/drawing/2014/main" id="{A73EB3EA-2ED6-9452-2C3F-18E13EC24A49}"/>
              </a:ext>
            </a:extLst>
          </p:cNvPr>
          <p:cNvPicPr>
            <a:picLocks noChangeAspect="1"/>
          </p:cNvPicPr>
          <p:nvPr/>
        </p:nvPicPr>
        <p:blipFill>
          <a:blip r:embed="rId2"/>
          <a:stretch>
            <a:fillRect/>
          </a:stretch>
        </p:blipFill>
        <p:spPr>
          <a:xfrm>
            <a:off x="526884" y="438910"/>
            <a:ext cx="2120298" cy="2081669"/>
          </a:xfrm>
          <a:prstGeom prst="rect">
            <a:avLst/>
          </a:prstGeom>
        </p:spPr>
      </p:pic>
      <p:graphicFrame>
        <p:nvGraphicFramePr>
          <p:cNvPr id="5" name="Table 5">
            <a:extLst>
              <a:ext uri="{FF2B5EF4-FFF2-40B4-BE49-F238E27FC236}">
                <a16:creationId xmlns:a16="http://schemas.microsoft.com/office/drawing/2014/main" id="{FBCE6621-0D42-B798-1579-18CCC60CAC18}"/>
              </a:ext>
            </a:extLst>
          </p:cNvPr>
          <p:cNvGraphicFramePr>
            <a:graphicFrameLocks noGrp="1"/>
          </p:cNvGraphicFramePr>
          <p:nvPr>
            <p:extLst>
              <p:ext uri="{D42A27DB-BD31-4B8C-83A1-F6EECF244321}">
                <p14:modId xmlns:p14="http://schemas.microsoft.com/office/powerpoint/2010/main" val="1793355098"/>
              </p:ext>
            </p:extLst>
          </p:nvPr>
        </p:nvGraphicFramePr>
        <p:xfrm>
          <a:off x="4685709" y="4169390"/>
          <a:ext cx="5752758" cy="1285240"/>
        </p:xfrm>
        <a:graphic>
          <a:graphicData uri="http://schemas.openxmlformats.org/drawingml/2006/table">
            <a:tbl>
              <a:tblPr firstRow="1" bandRow="1">
                <a:tableStyleId>{073A0DAA-6AF3-43AB-8588-CEC1D06C72B9}</a:tableStyleId>
              </a:tblPr>
              <a:tblGrid>
                <a:gridCol w="1917586">
                  <a:extLst>
                    <a:ext uri="{9D8B030D-6E8A-4147-A177-3AD203B41FA5}">
                      <a16:colId xmlns:a16="http://schemas.microsoft.com/office/drawing/2014/main" val="274646944"/>
                    </a:ext>
                  </a:extLst>
                </a:gridCol>
                <a:gridCol w="1917586">
                  <a:extLst>
                    <a:ext uri="{9D8B030D-6E8A-4147-A177-3AD203B41FA5}">
                      <a16:colId xmlns:a16="http://schemas.microsoft.com/office/drawing/2014/main" val="434578558"/>
                    </a:ext>
                  </a:extLst>
                </a:gridCol>
                <a:gridCol w="1917586">
                  <a:extLst>
                    <a:ext uri="{9D8B030D-6E8A-4147-A177-3AD203B41FA5}">
                      <a16:colId xmlns:a16="http://schemas.microsoft.com/office/drawing/2014/main" val="977389614"/>
                    </a:ext>
                  </a:extLst>
                </a:gridCol>
              </a:tblGrid>
              <a:tr h="0">
                <a:tc>
                  <a:txBody>
                    <a:bodyPr/>
                    <a:lstStyle/>
                    <a:p>
                      <a:r>
                        <a:rPr lang="en-US" dirty="0"/>
                        <a:t>Computer Architecture</a:t>
                      </a:r>
                    </a:p>
                  </a:txBody>
                  <a:tcPr/>
                </a:tc>
                <a:tc>
                  <a:txBody>
                    <a:bodyPr/>
                    <a:lstStyle/>
                    <a:p>
                      <a:r>
                        <a:rPr lang="en-US" dirty="0"/>
                        <a:t>OS and Application Systems</a:t>
                      </a:r>
                    </a:p>
                  </a:txBody>
                  <a:tcPr/>
                </a:tc>
                <a:tc>
                  <a:txBody>
                    <a:bodyPr/>
                    <a:lstStyle/>
                    <a:p>
                      <a:r>
                        <a:rPr lang="en-US" dirty="0"/>
                        <a:t>Binary Representation</a:t>
                      </a:r>
                    </a:p>
                  </a:txBody>
                  <a:tcPr/>
                </a:tc>
                <a:extLst>
                  <a:ext uri="{0D108BD9-81ED-4DB2-BD59-A6C34878D82A}">
                    <a16:rowId xmlns:a16="http://schemas.microsoft.com/office/drawing/2014/main" val="3296876162"/>
                  </a:ext>
                </a:extLst>
              </a:tr>
              <a:tr h="370840">
                <a:tc gridSpan="3">
                  <a:txBody>
                    <a:bodyPr/>
                    <a:lstStyle/>
                    <a:p>
                      <a:pPr algn="ctr"/>
                      <a:r>
                        <a:rPr lang="en-US" dirty="0"/>
                        <a:t>Simple Logic Gates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26605208"/>
                  </a:ext>
                </a:extLst>
              </a:tr>
            </a:tbl>
          </a:graphicData>
        </a:graphic>
      </p:graphicFrame>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r>
              <a:rPr lang="en-US" dirty="0">
                <a:solidFill>
                  <a:srgbClr val="FF0000"/>
                </a:solidFill>
                <a:latin typeface="Adobe Kaiti Std R" panose="02020400000000000000" pitchFamily="18" charset="-128"/>
                <a:ea typeface="Adobe Kaiti Std R" panose="02020400000000000000" pitchFamily="18" charset="-128"/>
              </a:rPr>
              <a:t>Motivation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2"/>
          <a:stretch>
            <a:fillRect/>
          </a:stretch>
        </p:blipFill>
        <p:spPr>
          <a:xfrm>
            <a:off x="109439" y="144696"/>
            <a:ext cx="3293995" cy="3233983"/>
          </a:xfrm>
          <a:prstGeom prst="rect">
            <a:avLst/>
          </a:prstGeom>
        </p:spPr>
      </p:pic>
      <p:sp>
        <p:nvSpPr>
          <p:cNvPr id="4" name="TextBox 3">
            <a:extLst>
              <a:ext uri="{FF2B5EF4-FFF2-40B4-BE49-F238E27FC236}">
                <a16:creationId xmlns:a16="http://schemas.microsoft.com/office/drawing/2014/main" id="{99646F58-C8C8-4B55-BB97-01E6BFAE7AA9}"/>
              </a:ext>
            </a:extLst>
          </p:cNvPr>
          <p:cNvSpPr txBox="1"/>
          <p:nvPr/>
        </p:nvSpPr>
        <p:spPr>
          <a:xfrm>
            <a:off x="282722" y="-923330"/>
            <a:ext cx="47724155" cy="923330"/>
          </a:xfrm>
          <a:prstGeom prst="rect">
            <a:avLst/>
          </a:prstGeom>
          <a:noFill/>
        </p:spPr>
        <p:txBody>
          <a:bodyPr wrap="none" rtlCol="0">
            <a:spAutoFit/>
          </a:bodyPr>
          <a:lstStyle/>
          <a:p>
            <a:pPr algn="l"/>
            <a:r>
              <a:rPr lang="en-US" b="1" i="0" u="none" strike="noStrike" dirty="0">
                <a:solidFill>
                  <a:srgbClr val="24292F"/>
                </a:solidFill>
                <a:effectLst/>
                <a:latin typeface="-apple-system"/>
              </a:rPr>
              <a:t>Motivation for Unit</a:t>
            </a:r>
          </a:p>
          <a:p>
            <a:pPr algn="l"/>
            <a:r>
              <a:rPr lang="en-US" b="0" i="0" u="none" strike="noStrike" dirty="0">
                <a:solidFill>
                  <a:srgbClr val="24292F"/>
                </a:solidFill>
                <a:effectLst/>
                <a:latin typeface="-apple-system"/>
              </a:rPr>
              <a:t>This is a lesson that may be used in </a:t>
            </a:r>
            <a:r>
              <a:rPr lang="en-US" b="1" i="0" u="none" strike="noStrike" dirty="0">
                <a:solidFill>
                  <a:srgbClr val="24292F"/>
                </a:solidFill>
                <a:effectLst/>
                <a:latin typeface="-apple-system"/>
              </a:rPr>
              <a:t>IB Digital Societies</a:t>
            </a:r>
            <a:r>
              <a:rPr lang="en-US" b="0" i="0" u="none" strike="noStrike" dirty="0">
                <a:solidFill>
                  <a:srgbClr val="24292F"/>
                </a:solidFill>
                <a:effectLst/>
                <a:latin typeface="-apple-system"/>
              </a:rPr>
              <a:t> and </a:t>
            </a:r>
            <a:r>
              <a:rPr lang="en-US" b="1" i="0" u="none" strike="noStrike" dirty="0">
                <a:solidFill>
                  <a:srgbClr val="24292F"/>
                </a:solidFill>
                <a:effectLst/>
                <a:latin typeface="-apple-system"/>
              </a:rPr>
              <a:t>IB Computer Science</a:t>
            </a:r>
            <a:r>
              <a:rPr lang="en-US" b="0" i="0" u="none" strike="noStrike" dirty="0">
                <a:solidFill>
                  <a:srgbClr val="24292F"/>
                </a:solidFill>
                <a:effectLst/>
                <a:latin typeface="-apple-system"/>
              </a:rPr>
              <a:t>. A unique component of IB classes is the requirement that all lessons must have elements of a core course called </a:t>
            </a:r>
            <a:r>
              <a:rPr lang="en-US" b="1" i="0" u="none" strike="noStrike" dirty="0">
                <a:solidFill>
                  <a:srgbClr val="24292F"/>
                </a:solidFill>
                <a:effectLst/>
                <a:latin typeface="-apple-system"/>
              </a:rPr>
              <a:t>Theory of Knowledge</a:t>
            </a:r>
            <a:r>
              <a:rPr lang="en-US" b="0" i="0" u="none" strike="noStrike" dirty="0">
                <a:solidFill>
                  <a:srgbClr val="24292F"/>
                </a:solidFill>
                <a:effectLst/>
                <a:latin typeface="-apple-system"/>
              </a:rPr>
              <a:t> and </a:t>
            </a:r>
            <a:r>
              <a:rPr lang="en-US" b="1" i="0" u="none" strike="noStrike" dirty="0">
                <a:solidFill>
                  <a:srgbClr val="24292F"/>
                </a:solidFill>
                <a:effectLst/>
                <a:latin typeface="-apple-system"/>
              </a:rPr>
              <a:t>Approaches to Learning</a:t>
            </a:r>
            <a:r>
              <a:rPr lang="en-US" b="0" i="0" u="none" strike="noStrike" dirty="0">
                <a:solidFill>
                  <a:srgbClr val="24292F"/>
                </a:solidFill>
                <a:effectLst/>
                <a:latin typeface="-apple-system"/>
              </a:rPr>
              <a:t>. In simplest terms, every lesson must ask require the student to write and reflect on the question of </a:t>
            </a:r>
            <a:r>
              <a:rPr lang="en-US" b="0" i="1" u="none" strike="noStrike" dirty="0">
                <a:solidFill>
                  <a:srgbClr val="24292F"/>
                </a:solidFill>
                <a:effectLst/>
                <a:latin typeface="-apple-system"/>
              </a:rPr>
              <a:t>"how is this knowledge?"</a:t>
            </a:r>
            <a:r>
              <a:rPr lang="en-US" b="0" i="0" u="none" strike="noStrike" dirty="0">
                <a:solidFill>
                  <a:srgbClr val="24292F"/>
                </a:solidFill>
                <a:effectLst/>
                <a:latin typeface="-apple-system"/>
              </a:rPr>
              <a:t> and </a:t>
            </a:r>
            <a:r>
              <a:rPr lang="en-US" b="0" i="1" u="none" strike="noStrike" dirty="0">
                <a:solidFill>
                  <a:srgbClr val="24292F"/>
                </a:solidFill>
                <a:effectLst/>
                <a:latin typeface="-apple-system"/>
              </a:rPr>
              <a:t>"how do you know this is knowledge"</a:t>
            </a:r>
            <a:r>
              <a:rPr lang="en-US" b="0" i="0" u="none" strike="noStrike" dirty="0">
                <a:solidFill>
                  <a:srgbClr val="24292F"/>
                </a:solidFill>
                <a:effectLst/>
                <a:latin typeface="-apple-system"/>
              </a:rPr>
              <a:t>. The ATL component requires research and communication in every unit and lesson if possible.</a:t>
            </a:r>
          </a:p>
          <a:p>
            <a:endParaRPr lang="en-US" dirty="0"/>
          </a:p>
        </p:txBody>
      </p:sp>
      <p:sp>
        <p:nvSpPr>
          <p:cNvPr id="7" name="Content Placeholder 6">
            <a:extLst>
              <a:ext uri="{FF2B5EF4-FFF2-40B4-BE49-F238E27FC236}">
                <a16:creationId xmlns:a16="http://schemas.microsoft.com/office/drawing/2014/main" id="{C4FC8422-7F2B-6EB3-D74A-25DC176825E9}"/>
              </a:ext>
            </a:extLst>
          </p:cNvPr>
          <p:cNvSpPr>
            <a:spLocks noGrp="1"/>
          </p:cNvSpPr>
          <p:nvPr>
            <p:ph idx="1"/>
          </p:nvPr>
        </p:nvSpPr>
        <p:spPr>
          <a:xfrm>
            <a:off x="4224528" y="2078736"/>
            <a:ext cx="6766560" cy="1146378"/>
          </a:xfrm>
        </p:spPr>
        <p:txBody>
          <a:bodyPr/>
          <a:lstStyle/>
          <a:p>
            <a:r>
              <a:rPr lang="en-US" b="0" i="0" u="none" strike="noStrike" dirty="0">
                <a:solidFill>
                  <a:srgbClr val="24292F"/>
                </a:solidFill>
                <a:effectLst/>
                <a:latin typeface="-apple-system"/>
              </a:rPr>
              <a:t>This is a lesson that may be used in </a:t>
            </a:r>
            <a:r>
              <a:rPr lang="en-US" b="1" i="0" u="none" strike="noStrike" dirty="0">
                <a:solidFill>
                  <a:srgbClr val="24292F"/>
                </a:solidFill>
                <a:effectLst/>
                <a:latin typeface="-apple-system"/>
              </a:rPr>
              <a:t>IB Digital Societies</a:t>
            </a:r>
            <a:r>
              <a:rPr lang="en-US" b="0" i="0" u="none" strike="noStrike" dirty="0">
                <a:solidFill>
                  <a:srgbClr val="24292F"/>
                </a:solidFill>
                <a:effectLst/>
                <a:latin typeface="-apple-system"/>
              </a:rPr>
              <a:t> and </a:t>
            </a:r>
            <a:r>
              <a:rPr lang="en-US" b="1" i="0" u="none" strike="noStrike" dirty="0">
                <a:solidFill>
                  <a:srgbClr val="24292F"/>
                </a:solidFill>
                <a:effectLst/>
                <a:latin typeface="-apple-system"/>
              </a:rPr>
              <a:t>IB Computer Science</a:t>
            </a:r>
            <a:r>
              <a:rPr lang="en-US" b="0" i="0" u="none" strike="noStrike" dirty="0">
                <a:solidFill>
                  <a:srgbClr val="24292F"/>
                </a:solidFill>
                <a:effectLst/>
                <a:latin typeface="-apple-system"/>
              </a:rPr>
              <a:t>. </a:t>
            </a:r>
          </a:p>
          <a:p>
            <a:endParaRPr lang="en-US" dirty="0">
              <a:solidFill>
                <a:srgbClr val="24292F"/>
              </a:solidFill>
              <a:latin typeface="-apple-system"/>
            </a:endParaRPr>
          </a:p>
          <a:p>
            <a:r>
              <a:rPr lang="en-US" b="0" i="0" u="none" strike="noStrike" dirty="0">
                <a:solidFill>
                  <a:srgbClr val="24292F"/>
                </a:solidFill>
                <a:effectLst/>
                <a:latin typeface="-apple-system"/>
              </a:rPr>
              <a:t>IB Lessons must have TOK Component and and ATL Component</a:t>
            </a:r>
          </a:p>
          <a:p>
            <a:endParaRPr lang="en-US" dirty="0">
              <a:solidFill>
                <a:srgbClr val="24292F"/>
              </a:solidFill>
              <a:latin typeface="-apple-system"/>
            </a:endParaRPr>
          </a:p>
          <a:p>
            <a:r>
              <a:rPr lang="en-US" b="0" i="0" u="none" strike="noStrike" dirty="0">
                <a:solidFill>
                  <a:srgbClr val="24292F"/>
                </a:solidFill>
                <a:effectLst/>
                <a:latin typeface="-apple-system"/>
              </a:rPr>
              <a:t>. </a:t>
            </a:r>
            <a:endParaRPr lang="en-US" dirty="0"/>
          </a:p>
        </p:txBody>
      </p:sp>
      <p:sp>
        <p:nvSpPr>
          <p:cNvPr id="8" name="TextBox 7">
            <a:extLst>
              <a:ext uri="{FF2B5EF4-FFF2-40B4-BE49-F238E27FC236}">
                <a16:creationId xmlns:a16="http://schemas.microsoft.com/office/drawing/2014/main" id="{AFCDAB83-199B-4DA1-8EEB-59868FB68737}"/>
              </a:ext>
            </a:extLst>
          </p:cNvPr>
          <p:cNvSpPr txBox="1"/>
          <p:nvPr/>
        </p:nvSpPr>
        <p:spPr>
          <a:xfrm>
            <a:off x="8476735" y="1396314"/>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D6089A81-FB8F-DD73-2B33-5DA14D59B4AB}"/>
              </a:ext>
            </a:extLst>
          </p:cNvPr>
          <p:cNvSpPr txBox="1"/>
          <p:nvPr/>
        </p:nvSpPr>
        <p:spPr>
          <a:xfrm>
            <a:off x="4224528" y="3225114"/>
            <a:ext cx="3669957" cy="2031325"/>
          </a:xfrm>
          <a:prstGeom prst="rect">
            <a:avLst/>
          </a:prstGeom>
          <a:noFill/>
        </p:spPr>
        <p:txBody>
          <a:bodyPr wrap="square" rtlCol="0">
            <a:spAutoFit/>
          </a:bodyPr>
          <a:lstStyle/>
          <a:p>
            <a:r>
              <a:rPr lang="en-US" dirty="0"/>
              <a:t>Theory of Knowledge</a:t>
            </a:r>
          </a:p>
          <a:p>
            <a:endParaRPr lang="en-US" dirty="0"/>
          </a:p>
          <a:p>
            <a:pPr marL="285750" indent="-285750">
              <a:buFont typeface="Wingdings" pitchFamily="2" charset="2"/>
              <a:buChar char="Ø"/>
            </a:pPr>
            <a:r>
              <a:rPr lang="en-US" dirty="0"/>
              <a:t>How is this “knowledge”?</a:t>
            </a:r>
          </a:p>
          <a:p>
            <a:pPr marL="285750" indent="-285750">
              <a:buFont typeface="Wingdings" pitchFamily="2" charset="2"/>
              <a:buChar char="Ø"/>
            </a:pPr>
            <a:r>
              <a:rPr lang="en-US" dirty="0"/>
              <a:t>How do you validate “knowledge”?</a:t>
            </a:r>
          </a:p>
          <a:p>
            <a:r>
              <a:rPr lang="en-US" b="0" i="0" u="none" strike="noStrike" dirty="0">
                <a:solidFill>
                  <a:srgbClr val="24292F"/>
                </a:solidFill>
                <a:effectLst/>
                <a:latin typeface="-apple-system"/>
              </a:rPr>
              <a:t>.</a:t>
            </a:r>
            <a:endParaRPr lang="en-US" dirty="0"/>
          </a:p>
          <a:p>
            <a:endParaRPr lang="en-US" dirty="0"/>
          </a:p>
        </p:txBody>
      </p:sp>
      <p:sp>
        <p:nvSpPr>
          <p:cNvPr id="10" name="TextBox 9">
            <a:extLst>
              <a:ext uri="{FF2B5EF4-FFF2-40B4-BE49-F238E27FC236}">
                <a16:creationId xmlns:a16="http://schemas.microsoft.com/office/drawing/2014/main" id="{0D4EC20E-D23B-73FE-8E87-E6F2FF40B872}"/>
              </a:ext>
            </a:extLst>
          </p:cNvPr>
          <p:cNvSpPr txBox="1"/>
          <p:nvPr/>
        </p:nvSpPr>
        <p:spPr>
          <a:xfrm>
            <a:off x="7894485" y="3249828"/>
            <a:ext cx="3262183" cy="1754326"/>
          </a:xfrm>
          <a:prstGeom prst="rect">
            <a:avLst/>
          </a:prstGeom>
          <a:noFill/>
        </p:spPr>
        <p:txBody>
          <a:bodyPr wrap="square" rtlCol="0">
            <a:spAutoFit/>
          </a:bodyPr>
          <a:lstStyle/>
          <a:p>
            <a:r>
              <a:rPr lang="en-US" dirty="0"/>
              <a:t>Approaches to Learning</a:t>
            </a:r>
          </a:p>
          <a:p>
            <a:endParaRPr lang="en-US" dirty="0"/>
          </a:p>
          <a:p>
            <a:pPr marL="285750" indent="-285750">
              <a:buFont typeface="Wingdings" pitchFamily="2" charset="2"/>
              <a:buChar char="Ø"/>
            </a:pPr>
            <a:r>
              <a:rPr lang="en-US" dirty="0"/>
              <a:t>Research </a:t>
            </a:r>
          </a:p>
          <a:p>
            <a:pPr marL="285750" indent="-285750">
              <a:buFont typeface="Wingdings" pitchFamily="2" charset="2"/>
              <a:buChar char="Ø"/>
            </a:pPr>
            <a:r>
              <a:rPr lang="en-US" dirty="0"/>
              <a:t>Communication</a:t>
            </a:r>
          </a:p>
          <a:p>
            <a:pPr marL="285750" indent="-285750">
              <a:buFont typeface="Wingdings" pitchFamily="2" charset="2"/>
              <a:buChar char="Ø"/>
            </a:pPr>
            <a:r>
              <a:rPr lang="en-US" dirty="0"/>
              <a:t>Time Management</a:t>
            </a:r>
          </a:p>
          <a:p>
            <a:endParaRPr lang="en-US" dirty="0"/>
          </a:p>
        </p:txBody>
      </p:sp>
    </p:spTree>
    <p:extLst>
      <p:ext uri="{BB962C8B-B14F-4D97-AF65-F5344CB8AC3E}">
        <p14:creationId xmlns:p14="http://schemas.microsoft.com/office/powerpoint/2010/main" val="16825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r>
              <a:rPr lang="en-US" dirty="0">
                <a:solidFill>
                  <a:srgbClr val="FF0000"/>
                </a:solidFill>
                <a:latin typeface="Adobe Kaiti Std R" panose="02020400000000000000" pitchFamily="18" charset="-128"/>
                <a:ea typeface="Adobe Kaiti Std R" panose="02020400000000000000" pitchFamily="18" charset="-128"/>
              </a:rPr>
              <a:t>NYS Standards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2"/>
          <a:stretch>
            <a:fillRect/>
          </a:stretch>
        </p:blipFill>
        <p:spPr>
          <a:xfrm>
            <a:off x="109439" y="144696"/>
            <a:ext cx="3293995" cy="3233983"/>
          </a:xfrm>
          <a:prstGeom prst="rect">
            <a:avLst/>
          </a:prstGeom>
        </p:spPr>
      </p:pic>
      <p:sp>
        <p:nvSpPr>
          <p:cNvPr id="8" name="Content Placeholder 7">
            <a:extLst>
              <a:ext uri="{FF2B5EF4-FFF2-40B4-BE49-F238E27FC236}">
                <a16:creationId xmlns:a16="http://schemas.microsoft.com/office/drawing/2014/main" id="{A6D90C05-1E95-4569-F4A6-E956E77C0605}"/>
              </a:ext>
            </a:extLst>
          </p:cNvPr>
          <p:cNvSpPr>
            <a:spLocks noGrp="1"/>
          </p:cNvSpPr>
          <p:nvPr>
            <p:ph idx="1"/>
          </p:nvPr>
        </p:nvSpPr>
        <p:spPr>
          <a:xfrm>
            <a:off x="4224528" y="2045236"/>
            <a:ext cx="6766560" cy="3391737"/>
          </a:xfrm>
        </p:spPr>
        <p:txBody>
          <a:bodyPr/>
          <a:lstStyle/>
          <a:p>
            <a:pPr algn="l"/>
            <a:r>
              <a:rPr lang="en-US" b="1" i="0" u="none" strike="noStrike" dirty="0">
                <a:solidFill>
                  <a:srgbClr val="24292F"/>
                </a:solidFill>
                <a:effectLst/>
                <a:latin typeface="-apple-system"/>
              </a:rPr>
              <a:t>9.12.NSD.1 Design a solution to a problem that utilizes embedded systems to automatically gather input from the environment.</a:t>
            </a:r>
            <a:r>
              <a:rPr lang="en-US" b="0" i="0" u="none" strike="noStrike" dirty="0">
                <a:solidFill>
                  <a:srgbClr val="24292F"/>
                </a:solidFill>
                <a:effectLst/>
                <a:latin typeface="-apple-system"/>
              </a:rPr>
              <a:t> </a:t>
            </a:r>
          </a:p>
          <a:p>
            <a:pPr algn="l"/>
            <a:endParaRPr lang="en-US" b="0" i="0" u="none" strike="noStrike" dirty="0">
              <a:solidFill>
                <a:srgbClr val="24292F"/>
              </a:solidFill>
              <a:effectLst/>
              <a:latin typeface="-apple-system"/>
            </a:endParaRPr>
          </a:p>
          <a:p>
            <a:pPr algn="l"/>
            <a:r>
              <a:rPr lang="en-US" b="1" i="0" u="none" strike="noStrike" dirty="0">
                <a:solidFill>
                  <a:srgbClr val="24292F"/>
                </a:solidFill>
                <a:effectLst/>
                <a:latin typeface="-apple-system"/>
              </a:rPr>
              <a:t>9.12.NSD.2 Explain the levels of interaction existing between the application software, system software, and hardware of a computing system.</a:t>
            </a:r>
          </a:p>
          <a:p>
            <a:pPr algn="l"/>
            <a:r>
              <a:rPr lang="en-US" b="0" i="0" u="none" strike="noStrike" dirty="0">
                <a:solidFill>
                  <a:srgbClr val="24292F"/>
                </a:solidFill>
                <a:effectLst/>
                <a:latin typeface="-apple-system"/>
              </a:rPr>
              <a:t> </a:t>
            </a:r>
          </a:p>
          <a:p>
            <a:pPr algn="l"/>
            <a:r>
              <a:rPr lang="en-US" b="1" i="0" u="none" strike="noStrike" dirty="0">
                <a:solidFill>
                  <a:srgbClr val="24292F"/>
                </a:solidFill>
                <a:effectLst/>
                <a:latin typeface="-apple-system"/>
              </a:rPr>
              <a:t>9.12.NSD.3 Develop and communicate multi-step troubleshooting strategies others can use to identify and fix problems with computing devices and their components.</a:t>
            </a:r>
            <a:r>
              <a:rPr lang="en-US" b="0" i="0" u="none" strike="noStrike" dirty="0">
                <a:solidFill>
                  <a:srgbClr val="24292F"/>
                </a:solidFill>
                <a:effectLst/>
                <a:latin typeface="-apple-system"/>
              </a:rPr>
              <a:t> </a:t>
            </a:r>
          </a:p>
          <a:p>
            <a:pPr algn="l"/>
            <a:endParaRPr lang="en-US" b="0" i="0" u="none" strike="noStrike" dirty="0">
              <a:solidFill>
                <a:srgbClr val="24292F"/>
              </a:solidFill>
              <a:effectLst/>
              <a:latin typeface="-apple-system"/>
            </a:endParaRPr>
          </a:p>
          <a:p>
            <a:pPr algn="l"/>
            <a:r>
              <a:rPr lang="en-US" b="1" i="0" u="none" strike="noStrike" dirty="0">
                <a:solidFill>
                  <a:srgbClr val="24292F"/>
                </a:solidFill>
                <a:effectLst/>
                <a:latin typeface="-apple-system"/>
              </a:rPr>
              <a:t>9-12.NSD.4 Describe the components and design characteristics that allow data and information to be moved, stored and referenced over the Internet</a:t>
            </a:r>
            <a:r>
              <a:rPr lang="en-US" b="0" i="0" u="none" strike="noStrike" dirty="0">
                <a:solidFill>
                  <a:srgbClr val="24292F"/>
                </a:solidFill>
                <a:effectLst/>
                <a:latin typeface="-apple-system"/>
              </a:rPr>
              <a:t> </a:t>
            </a:r>
            <a:endParaRPr lang="en-US" dirty="0"/>
          </a:p>
        </p:txBody>
      </p:sp>
    </p:spTree>
    <p:extLst>
      <p:ext uri="{BB962C8B-B14F-4D97-AF65-F5344CB8AC3E}">
        <p14:creationId xmlns:p14="http://schemas.microsoft.com/office/powerpoint/2010/main" val="137412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r>
              <a:rPr lang="en-US" dirty="0">
                <a:solidFill>
                  <a:srgbClr val="FF0000"/>
                </a:solidFill>
                <a:latin typeface="Adobe Kaiti Std R" panose="02020400000000000000" pitchFamily="18" charset="-128"/>
                <a:ea typeface="Adobe Kaiti Std R" panose="02020400000000000000" pitchFamily="18" charset="-128"/>
              </a:rPr>
              <a:t>IB Standards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2"/>
          <a:stretch>
            <a:fillRect/>
          </a:stretch>
        </p:blipFill>
        <p:spPr>
          <a:xfrm>
            <a:off x="109439" y="144696"/>
            <a:ext cx="3293995" cy="3233983"/>
          </a:xfrm>
          <a:prstGeom prst="rect">
            <a:avLst/>
          </a:prstGeom>
        </p:spPr>
      </p:pic>
      <p:sp>
        <p:nvSpPr>
          <p:cNvPr id="8" name="Content Placeholder 7">
            <a:extLst>
              <a:ext uri="{FF2B5EF4-FFF2-40B4-BE49-F238E27FC236}">
                <a16:creationId xmlns:a16="http://schemas.microsoft.com/office/drawing/2014/main" id="{A6D90C05-1E95-4569-F4A6-E956E77C0605}"/>
              </a:ext>
            </a:extLst>
          </p:cNvPr>
          <p:cNvSpPr>
            <a:spLocks noGrp="1"/>
          </p:cNvSpPr>
          <p:nvPr>
            <p:ph idx="1"/>
          </p:nvPr>
        </p:nvSpPr>
        <p:spPr>
          <a:xfrm>
            <a:off x="4224528" y="2045237"/>
            <a:ext cx="6766560" cy="1118094"/>
          </a:xfrm>
        </p:spPr>
        <p:txBody>
          <a:bodyPr/>
          <a:lstStyle/>
          <a:p>
            <a:pPr algn="l"/>
            <a:endParaRPr lang="en-US" dirty="0"/>
          </a:p>
          <a:p>
            <a:pPr algn="l"/>
            <a:r>
              <a:rPr lang="en-US" dirty="0"/>
              <a:t>The IB Standards for the Unit on Computer Organization includes 13 specific standards that every student must be able to attain proficiency. IB standards align to the assessment and an example of 2.1.1 and 2.1.2 is shown below:</a:t>
            </a:r>
          </a:p>
        </p:txBody>
      </p:sp>
      <p:pic>
        <p:nvPicPr>
          <p:cNvPr id="3" name="Picture 2">
            <a:extLst>
              <a:ext uri="{FF2B5EF4-FFF2-40B4-BE49-F238E27FC236}">
                <a16:creationId xmlns:a16="http://schemas.microsoft.com/office/drawing/2014/main" id="{B084E556-BFB9-CEA0-9822-99FEA4A82B53}"/>
              </a:ext>
            </a:extLst>
          </p:cNvPr>
          <p:cNvPicPr>
            <a:picLocks noChangeAspect="1"/>
          </p:cNvPicPr>
          <p:nvPr/>
        </p:nvPicPr>
        <p:blipFill>
          <a:blip r:embed="rId3"/>
          <a:stretch>
            <a:fillRect/>
          </a:stretch>
        </p:blipFill>
        <p:spPr>
          <a:xfrm>
            <a:off x="4532870" y="3163331"/>
            <a:ext cx="5772665" cy="3457883"/>
          </a:xfrm>
          <a:prstGeom prst="rect">
            <a:avLst/>
          </a:prstGeom>
        </p:spPr>
      </p:pic>
    </p:spTree>
    <p:extLst>
      <p:ext uri="{BB962C8B-B14F-4D97-AF65-F5344CB8AC3E}">
        <p14:creationId xmlns:p14="http://schemas.microsoft.com/office/powerpoint/2010/main" val="233616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pPr algn="ctr"/>
            <a:r>
              <a:rPr lang="en-US" dirty="0">
                <a:solidFill>
                  <a:srgbClr val="FF0000"/>
                </a:solidFill>
                <a:latin typeface="Adobe Kaiti Std R" panose="02020400000000000000" pitchFamily="18" charset="-128"/>
                <a:ea typeface="Adobe Kaiti Std R" panose="02020400000000000000" pitchFamily="18" charset="-128"/>
              </a:rPr>
              <a:t>Andragogy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52368"/>
            <a:ext cx="6766560" cy="3143945"/>
          </a:xfrm>
        </p:spPr>
        <p:txBody>
          <a:bodyPr/>
          <a:lstStyle/>
          <a:p>
            <a:pPr algn="l"/>
            <a:r>
              <a:rPr lang="en-US" sz="2000" b="1" i="0" u="none" strike="noStrike" dirty="0">
                <a:solidFill>
                  <a:srgbClr val="24292F"/>
                </a:solidFill>
                <a:effectLst/>
                <a:latin typeface="MARKER FELT THIN" panose="02000400000000000000" pitchFamily="2" charset="77"/>
              </a:rPr>
              <a:t>Andragogy v Pedagogy</a:t>
            </a:r>
            <a:r>
              <a:rPr lang="en-US" sz="2000" b="0" i="0" u="none" strike="noStrike" dirty="0">
                <a:solidFill>
                  <a:srgbClr val="24292F"/>
                </a:solidFill>
                <a:effectLst/>
                <a:latin typeface="Marker Felt Thin" panose="02000400000000000000" pitchFamily="2" charset="77"/>
              </a:rPr>
              <a:t> - andragogy = teaching to adult learners (16 - 19 year-old DP students) </a:t>
            </a:r>
          </a:p>
          <a:p>
            <a:pPr algn="l"/>
            <a:endParaRPr lang="en-US" sz="2000" b="0" i="0" u="none" strike="noStrike" dirty="0">
              <a:solidFill>
                <a:srgbClr val="24292F"/>
              </a:solidFill>
              <a:effectLst/>
              <a:latin typeface="Marker Felt Thin" panose="02000400000000000000" pitchFamily="2" charset="77"/>
            </a:endParaRPr>
          </a:p>
          <a:p>
            <a:pPr algn="l"/>
            <a:r>
              <a:rPr lang="en-US" sz="2000" b="0" i="0" u="none" strike="noStrike" dirty="0">
                <a:solidFill>
                  <a:srgbClr val="24292F"/>
                </a:solidFill>
                <a:effectLst/>
                <a:latin typeface="Marker Felt Thin" panose="02000400000000000000" pitchFamily="2" charset="77"/>
              </a:rPr>
              <a:t>IB DP students are considered emerging or early adults and the teaching approach is more andragogical than pedagogical.</a:t>
            </a:r>
          </a:p>
          <a:p>
            <a:pPr algn="l"/>
            <a:endParaRPr lang="en-US" sz="2000" b="0" i="0" u="none" strike="noStrike" dirty="0">
              <a:solidFill>
                <a:srgbClr val="24292F"/>
              </a:solidFill>
              <a:effectLst/>
              <a:latin typeface="Marker Felt Thin" panose="02000400000000000000" pitchFamily="2" charset="77"/>
            </a:endParaRPr>
          </a:p>
          <a:p>
            <a:pPr algn="l"/>
            <a:r>
              <a:rPr lang="en-US" sz="2000" b="0" i="0" u="none" strike="noStrike" dirty="0">
                <a:solidFill>
                  <a:srgbClr val="24292F"/>
                </a:solidFill>
                <a:effectLst/>
                <a:latin typeface="Marker Felt Thin" panose="02000400000000000000" pitchFamily="2" charset="77"/>
              </a:rPr>
              <a:t>Adult learners prefer to be responsible for their own learning and involved in the planning and evaluation of their instruction. </a:t>
            </a:r>
            <a:endParaRPr lang="en-US" sz="20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2"/>
          <a:stretch>
            <a:fillRect/>
          </a:stretch>
        </p:blipFill>
        <p:spPr>
          <a:xfrm>
            <a:off x="109439" y="144696"/>
            <a:ext cx="3293995" cy="3233983"/>
          </a:xfrm>
          <a:prstGeom prst="rect">
            <a:avLst/>
          </a:prstGeom>
        </p:spPr>
      </p:pic>
    </p:spTree>
    <p:extLst>
      <p:ext uri="{BB962C8B-B14F-4D97-AF65-F5344CB8AC3E}">
        <p14:creationId xmlns:p14="http://schemas.microsoft.com/office/powerpoint/2010/main" val="206058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kness | Phillips Exeter Academy">
            <a:extLst>
              <a:ext uri="{FF2B5EF4-FFF2-40B4-BE49-F238E27FC236}">
                <a16:creationId xmlns:a16="http://schemas.microsoft.com/office/drawing/2014/main" id="{EC829D6C-F8CD-B5E2-902B-A459FF471EBC}"/>
              </a:ext>
            </a:extLst>
          </p:cNvPr>
          <p:cNvPicPr>
            <a:picLocks noChangeAspect="1" noChangeArrowheads="1"/>
          </p:cNvPicPr>
          <p:nvPr/>
        </p:nvPicPr>
        <p:blipFill>
          <a:blip r:embed="rId2">
            <a:alphaModFix amt="27000"/>
            <a:extLst>
              <a:ext uri="{28A0092B-C50C-407E-A947-70E740481C1C}">
                <a14:useLocalDpi xmlns:a14="http://schemas.microsoft.com/office/drawing/2010/main" val="0"/>
              </a:ext>
            </a:extLst>
          </a:blip>
          <a:srcRect/>
          <a:stretch>
            <a:fillRect/>
          </a:stretch>
        </p:blipFill>
        <p:spPr bwMode="auto">
          <a:xfrm>
            <a:off x="109438" y="0"/>
            <a:ext cx="12068515" cy="67133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746620"/>
          </a:xfrm>
        </p:spPr>
        <p:txBody>
          <a:bodyPr/>
          <a:lstStyle/>
          <a:p>
            <a:pPr algn="ctr"/>
            <a:r>
              <a:rPr lang="en-US" dirty="0">
                <a:solidFill>
                  <a:srgbClr val="FF0000"/>
                </a:solidFill>
                <a:latin typeface="Adobe Kaiti Std R" panose="02020400000000000000" pitchFamily="18" charset="-128"/>
                <a:ea typeface="Adobe Kaiti Std R" panose="02020400000000000000" pitchFamily="18" charset="-128"/>
              </a:rPr>
              <a:t>Teaching protocol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757351" y="2045237"/>
            <a:ext cx="6623222" cy="2749185"/>
          </a:xfrm>
        </p:spPr>
        <p:txBody>
          <a:bodyPr/>
          <a:lstStyle/>
          <a:p>
            <a:pPr algn="ctr"/>
            <a:r>
              <a:rPr lang="en-US" sz="2400" b="1" i="0" u="none" strike="noStrike" dirty="0">
                <a:solidFill>
                  <a:srgbClr val="24292F"/>
                </a:solidFill>
                <a:effectLst/>
                <a:latin typeface="-apple-system"/>
              </a:rPr>
              <a:t>Harkness Teaching Protocol</a:t>
            </a:r>
            <a:r>
              <a:rPr lang="en-US" sz="2400" b="0" i="0" u="none" strike="noStrike" dirty="0">
                <a:solidFill>
                  <a:srgbClr val="24292F"/>
                </a:solidFill>
                <a:effectLst/>
                <a:latin typeface="-apple-system"/>
              </a:rPr>
              <a:t> - </a:t>
            </a:r>
          </a:p>
          <a:p>
            <a:pPr algn="l"/>
            <a:r>
              <a:rPr lang="en-US" sz="2400" b="0" i="0" u="none" strike="noStrike" dirty="0">
                <a:solidFill>
                  <a:srgbClr val="24292F"/>
                </a:solidFill>
                <a:effectLst/>
                <a:latin typeface="-apple-system"/>
              </a:rPr>
              <a:t>problem based learning protocol that emphasizes independent student work and discussion. The teacher is a facilitator and provides general questions for research and discussion by the students. Discussion and inquiry will be student centered and lessons will be concept based.</a:t>
            </a:r>
          </a:p>
          <a:p>
            <a:br>
              <a:rPr lang="en-US" sz="3200" dirty="0"/>
            </a:br>
            <a:endParaRPr lang="en-US" sz="2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3"/>
          <a:stretch>
            <a:fillRect/>
          </a:stretch>
        </p:blipFill>
        <p:spPr>
          <a:xfrm>
            <a:off x="109439" y="144696"/>
            <a:ext cx="3293995" cy="3233983"/>
          </a:xfrm>
          <a:prstGeom prst="rect">
            <a:avLst/>
          </a:prstGeom>
        </p:spPr>
      </p:pic>
    </p:spTree>
    <p:extLst>
      <p:ext uri="{BB962C8B-B14F-4D97-AF65-F5344CB8AC3E}">
        <p14:creationId xmlns:p14="http://schemas.microsoft.com/office/powerpoint/2010/main" val="143119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15068"/>
            <a:ext cx="6766560" cy="566598"/>
          </a:xfrm>
        </p:spPr>
        <p:txBody>
          <a:bodyPr/>
          <a:lstStyle/>
          <a:p>
            <a:pPr algn="ctr"/>
            <a:r>
              <a:rPr lang="en-US" sz="2800" dirty="0">
                <a:solidFill>
                  <a:srgbClr val="FF0000"/>
                </a:solidFill>
                <a:latin typeface="Adobe Kaiti Std R" panose="02020400000000000000" pitchFamily="18" charset="-128"/>
                <a:ea typeface="Adobe Kaiti Std R" panose="02020400000000000000" pitchFamily="18" charset="-128"/>
              </a:rPr>
              <a:t>Specimen Assessment in </a:t>
            </a:r>
            <a:r>
              <a:rPr lang="en-US" sz="2800" dirty="0" err="1">
                <a:solidFill>
                  <a:srgbClr val="FF0000"/>
                </a:solidFill>
                <a:latin typeface="Adobe Kaiti Std R" panose="02020400000000000000" pitchFamily="18" charset="-128"/>
                <a:ea typeface="Adobe Kaiti Std R" panose="02020400000000000000" pitchFamily="18" charset="-128"/>
              </a:rPr>
              <a:t>ib</a:t>
            </a:r>
            <a:endParaRPr lang="en-US" sz="2800" dirty="0">
              <a:solidFill>
                <a:srgbClr val="FF0000"/>
              </a:solidFill>
              <a:latin typeface="Adobe Kaiti Std R" panose="02020400000000000000" pitchFamily="18" charset="-128"/>
              <a:ea typeface="Adobe Kaiti Std R" panose="02020400000000000000" pitchFamily="18" charset="-128"/>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descr="Logo&#10;&#10;Description automatically generated">
            <a:extLst>
              <a:ext uri="{FF2B5EF4-FFF2-40B4-BE49-F238E27FC236}">
                <a16:creationId xmlns:a16="http://schemas.microsoft.com/office/drawing/2014/main" id="{036113BB-9BE5-F82C-ED6E-ECC749576641}"/>
              </a:ext>
            </a:extLst>
          </p:cNvPr>
          <p:cNvPicPr>
            <a:picLocks noChangeAspect="1"/>
          </p:cNvPicPr>
          <p:nvPr/>
        </p:nvPicPr>
        <p:blipFill>
          <a:blip r:embed="rId2"/>
          <a:stretch>
            <a:fillRect/>
          </a:stretch>
        </p:blipFill>
        <p:spPr>
          <a:xfrm>
            <a:off x="109439" y="144696"/>
            <a:ext cx="3293995" cy="3233983"/>
          </a:xfrm>
          <a:prstGeom prst="rect">
            <a:avLst/>
          </a:prstGeom>
        </p:spPr>
      </p:pic>
      <p:pic>
        <p:nvPicPr>
          <p:cNvPr id="3" name="Content Placeholder 2">
            <a:extLst>
              <a:ext uri="{FF2B5EF4-FFF2-40B4-BE49-F238E27FC236}">
                <a16:creationId xmlns:a16="http://schemas.microsoft.com/office/drawing/2014/main" id="{712AB9D6-57C6-D07F-8F64-A562C6C54BC6}"/>
              </a:ext>
            </a:extLst>
          </p:cNvPr>
          <p:cNvPicPr>
            <a:picLocks noGrp="1" noChangeAspect="1"/>
          </p:cNvPicPr>
          <p:nvPr>
            <p:ph idx="1"/>
          </p:nvPr>
        </p:nvPicPr>
        <p:blipFill>
          <a:blip r:embed="rId3"/>
          <a:stretch>
            <a:fillRect/>
          </a:stretch>
        </p:blipFill>
        <p:spPr>
          <a:xfrm>
            <a:off x="4224338" y="2278499"/>
            <a:ext cx="7502525" cy="3999626"/>
          </a:xfrm>
          <a:prstGeom prst="rect">
            <a:avLst/>
          </a:prstGeom>
        </p:spPr>
      </p:pic>
    </p:spTree>
    <p:extLst>
      <p:ext uri="{BB962C8B-B14F-4D97-AF65-F5344CB8AC3E}">
        <p14:creationId xmlns:p14="http://schemas.microsoft.com/office/powerpoint/2010/main" val="18059924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58651829151746B91265B422D85AEE" ma:contentTypeVersion="13" ma:contentTypeDescription="Create a new document." ma:contentTypeScope="" ma:versionID="912437a40724157033cd1996cac3dc28">
  <xsd:schema xmlns:xsd="http://www.w3.org/2001/XMLSchema" xmlns:xs="http://www.w3.org/2001/XMLSchema" xmlns:p="http://schemas.microsoft.com/office/2006/metadata/properties" xmlns:ns3="99747b61-9d3c-42cf-be80-820843466aa7" xmlns:ns4="7c8c6ed9-0c0d-4d15-acce-002b65ed9056" targetNamespace="http://schemas.microsoft.com/office/2006/metadata/properties" ma:root="true" ma:fieldsID="8e4ff808e10a5ee4e186b2f5d8a3fcd8" ns3:_="" ns4:_="">
    <xsd:import namespace="99747b61-9d3c-42cf-be80-820843466aa7"/>
    <xsd:import namespace="7c8c6ed9-0c0d-4d15-acce-002b65ed90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47b61-9d3c-42cf-be80-820843466a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8c6ed9-0c0d-4d15-acce-002b65ed905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C78743-34F0-4A36-9C1B-E0B58ED1CB6A}">
  <ds:schemaRefs>
    <ds:schemaRef ds:uri="99747b61-9d3c-42cf-be80-820843466aa7"/>
    <ds:schemaRef ds:uri="http://www.w3.org/XML/1998/namespace"/>
    <ds:schemaRef ds:uri="http://purl.org/dc/dcmitype/"/>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7c8c6ed9-0c0d-4d15-acce-002b65ed9056"/>
    <ds:schemaRef ds:uri="http://schemas.openxmlformats.org/package/2006/metadata/core-properties"/>
  </ds:schemaRefs>
</ds:datastoreItem>
</file>

<file path=customXml/itemProps2.xml><?xml version="1.0" encoding="utf-8"?>
<ds:datastoreItem xmlns:ds="http://schemas.openxmlformats.org/officeDocument/2006/customXml" ds:itemID="{CA5E63F4-0439-4F94-9C05-63D945F8F6D1}">
  <ds:schemaRefs>
    <ds:schemaRef ds:uri="http://schemas.microsoft.com/sharepoint/v3/contenttype/forms"/>
  </ds:schemaRefs>
</ds:datastoreItem>
</file>

<file path=customXml/itemProps3.xml><?xml version="1.0" encoding="utf-8"?>
<ds:datastoreItem xmlns:ds="http://schemas.openxmlformats.org/officeDocument/2006/customXml" ds:itemID="{AEC81A5E-3722-4091-B600-7500A87FE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47b61-9d3c-42cf-be80-820843466aa7"/>
    <ds:schemaRef ds:uri="7c8c6ed9-0c0d-4d15-acce-002b65ed90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{778C2314-B46B-4427-87C1-03BE4C87BF33}tf78438558_win32</Template>
  <TotalTime>11463</TotalTime>
  <Words>482</Words>
  <Application>Microsoft Macintosh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Adobe Kaiti Std R</vt:lpstr>
      <vt:lpstr>Arial</vt:lpstr>
      <vt:lpstr>Arial Black</vt:lpstr>
      <vt:lpstr>Marker Felt Thin</vt:lpstr>
      <vt:lpstr>Marker Felt Thin</vt:lpstr>
      <vt:lpstr>Sabon Next LT</vt:lpstr>
      <vt:lpstr>Wingdings</vt:lpstr>
      <vt:lpstr>Office Theme</vt:lpstr>
      <vt:lpstr>PowerPoint Presentation</vt:lpstr>
      <vt:lpstr>Overview</vt:lpstr>
      <vt:lpstr>Motivation</vt:lpstr>
      <vt:lpstr>NYS Standards</vt:lpstr>
      <vt:lpstr>IB Standards</vt:lpstr>
      <vt:lpstr>Andragogy</vt:lpstr>
      <vt:lpstr>Teaching protocol</vt:lpstr>
      <vt:lpstr>Specimen Assessment in ib</vt:lpstr>
    </vt:vector>
  </TitlesOfParts>
  <Company>NYCDoE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Objectives   </dc:title>
  <dc:subject/>
  <dc:creator>erwin Lara</dc:creator>
  <cp:lastModifiedBy>Lara Erwin</cp:lastModifiedBy>
  <cp:revision>2</cp:revision>
  <dcterms:created xsi:type="dcterms:W3CDTF">2022-10-06T12:09:06Z</dcterms:created>
  <dcterms:modified xsi:type="dcterms:W3CDTF">2022-12-11T23:05:06Z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0x0101002158651829151746B91265B422D85AEE</vt:lpwstr>
  </property>
</Properties>
</file>