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roxima Nova"/>
      <p:regular r:id="rId36"/>
      <p:bold r:id="rId37"/>
      <p:italic r:id="rId38"/>
      <p:boldItalic r:id="rId39"/>
    </p:embeddedFont>
    <p:embeddedFont>
      <p:font typeface="Roboto"/>
      <p:regular r:id="rId40"/>
      <p:bold r:id="rId41"/>
      <p:italic r:id="rId42"/>
      <p:boldItalic r:id="rId43"/>
    </p:embeddedFont>
    <p:embeddedFont>
      <p:font typeface="Alfa Slab On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DD8632-940A-4E22-9A13-2A47B2AD5752}">
  <a:tblStyle styleId="{7EDD8632-940A-4E22-9A13-2A47B2AD57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AlfaSlabOne-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n178.github.io/online-tools/md4.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f27e9ea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f27e9e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f27e9ea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f27e9ea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f27e9e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bf27e9e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bf27e9ea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bf27e9ea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7e7af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7e7af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f27e9ea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f27e9ea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1d5c1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1d5c1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https://www.youtube.com/watch?v=DI72oBhMgWs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90f4a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90f4a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290f4a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290f4a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a4a789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6a4a789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bf27e9e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bf27e9e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a4a7891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a4a7891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a4a7891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a4a7891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b1d5c1f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b1d5c1f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Plain text</a:t>
            </a:r>
            <a:endParaRPr/>
          </a:p>
          <a:p>
            <a:pPr indent="0" lvl="0" marL="0" rtl="0" algn="l">
              <a:spcBef>
                <a:spcPts val="0"/>
              </a:spcBef>
              <a:spcAft>
                <a:spcPts val="0"/>
              </a:spcAft>
              <a:buClr>
                <a:schemeClr val="dk1"/>
              </a:buClr>
              <a:buSzPts val="1100"/>
              <a:buFont typeface="Arial"/>
              <a:buNone/>
            </a:pPr>
            <a:r>
              <a:rPr lang="en"/>
              <a:t>Use encryption on text</a:t>
            </a:r>
            <a:endParaRPr/>
          </a:p>
          <a:p>
            <a:pPr indent="0" lvl="0" marL="0" rtl="0" algn="l">
              <a:spcBef>
                <a:spcPts val="0"/>
              </a:spcBef>
              <a:spcAft>
                <a:spcPts val="0"/>
              </a:spcAft>
              <a:buClr>
                <a:schemeClr val="dk1"/>
              </a:buClr>
              <a:buSzPts val="1100"/>
              <a:buFont typeface="Arial"/>
              <a:buNone/>
            </a:pPr>
            <a:r>
              <a:rPr lang="en"/>
              <a:t>Use a hash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Understanding password safety is a bit like learning a new language. Several tools exist to transform your passwords, and they all work a bit differently.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Imagine that our password is R@nT4g*Ne! (Rent Forgone, in common terminology.) Let's pass this through several different encryption tools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number of possible values that can be returned by a a 256-bit hash function, for instance, is roughly the same as the number of atoms in the universe.</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https://emn178.github.io/online-tools/md4.html</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290f4a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290f4a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a4a7891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a4a7891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290f4a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290f4a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290f4a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290f4a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Hackers has hard drives full of rainbow tables with the list of passwords and hash values for them. Even if the hash takes a lot of time to generate, they have already done the work ahead of time for common passwords. Never use a password of a lowercase only or a common word. It was already cracked many years ago. They are just waiting for you to use 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290f4a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290f4a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salting comes from ancient times if someone invaded a country and wanted to destroy the land and make it unusable for agriculture they just dumped a bunch of salt on it and </a:t>
            </a:r>
            <a:r>
              <a:rPr lang="en"/>
              <a:t>therefore</a:t>
            </a:r>
            <a:r>
              <a:rPr lang="en"/>
              <a:t> it is useless.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a4a789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a4a789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bf27e9e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bf27e9e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bf27e9e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bf27e9e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f27e9e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f27e9e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bf27e9e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bf27e9e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bf27e9e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bf27e9e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bf27e9e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bf27e9e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bf27e9e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bf27e9e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bf27e9e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bf27e9e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lastpas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l.acm.org/doi/10.1145/2683467.268347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dcode.fr/sha1-hash" TargetMode="External"/><Relationship Id="rId4" Type="http://schemas.openxmlformats.org/officeDocument/2006/relationships/hyperlink" Target="https://www.dcode.fr/sha1-hash" TargetMode="External"/><Relationship Id="rId5" Type="http://schemas.openxmlformats.org/officeDocument/2006/relationships/hyperlink" Target="https://www.md5hashgenerator.com/" TargetMode="External"/><Relationship Id="rId6" Type="http://schemas.openxmlformats.org/officeDocument/2006/relationships/hyperlink" Target="https://emn178.github.io/online-tools/sha256.html" TargetMode="External"/><Relationship Id="rId7" Type="http://schemas.openxmlformats.org/officeDocument/2006/relationships/hyperlink" Target="https://emn178.github.io/online-tools/sha512.html" TargetMode="External"/><Relationship Id="rId8" Type="http://schemas.openxmlformats.org/officeDocument/2006/relationships/hyperlink" Target="https://www.devglan.com/online-tools/aes-encryption-decryp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d5decrypt.net/en/#answ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project-rainbowcrack.com/table.htm" TargetMode="Externa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cmu.edu/iso/governance/guidance/password-managers.html" TargetMode="External"/><Relationship Id="rId4" Type="http://schemas.openxmlformats.org/officeDocument/2006/relationships/hyperlink" Target="https://stumbleforward.com/2012/08/20/the-10-most-common-password-security-questions/" TargetMode="External"/><Relationship Id="rId11" Type="http://schemas.openxmlformats.org/officeDocument/2006/relationships/hyperlink" Target="https://expert.services/blog/managing-your-website/security/password-managers" TargetMode="External"/><Relationship Id="rId10" Type="http://schemas.openxmlformats.org/officeDocument/2006/relationships/hyperlink" Target="https://us.norton.com/internetsecurity-privacy-password-manager-security.html" TargetMode="External"/><Relationship Id="rId9" Type="http://schemas.openxmlformats.org/officeDocument/2006/relationships/hyperlink" Target="https://us.norton.com/internetsecurity-privacy-password-manager-security.html" TargetMode="External"/><Relationship Id="rId5" Type="http://schemas.openxmlformats.org/officeDocument/2006/relationships/hyperlink" Target="https://cheatsheetseries.owasp.org/cheatsheets/Choosing_and_Using_Security_Questions_Cheat_Sheet.html" TargetMode="External"/><Relationship Id="rId6" Type="http://schemas.openxmlformats.org/officeDocument/2006/relationships/hyperlink" Target="https://www.acm.org/articles/people-of-acm/2016/lorrie-cranor" TargetMode="External"/><Relationship Id="rId7" Type="http://schemas.openxmlformats.org/officeDocument/2006/relationships/hyperlink" Target="https://dl.acm.org/doi/10.1145/3412841.3442131" TargetMode="External"/><Relationship Id="rId8" Type="http://schemas.openxmlformats.org/officeDocument/2006/relationships/hyperlink" Target="https://www.youtube.com/watch?v=GI790E1JMg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research.microsoft.com/pubs/79594/oakland09.pdf" TargetMode="External"/><Relationship Id="rId4" Type="http://schemas.openxmlformats.org/officeDocument/2006/relationships/hyperlink" Target="https://stumbleforward.com/2012/08/20/the-10-most-common-password-security-ques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1password.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keepass.inf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Password Managers</a:t>
            </a:r>
            <a:endParaRPr/>
          </a:p>
        </p:txBody>
      </p:sp>
      <p:sp>
        <p:nvSpPr>
          <p:cNvPr id="57" name="Google Shape;57;p13"/>
          <p:cNvSpPr txBox="1"/>
          <p:nvPr>
            <p:ph idx="1" type="subTitle"/>
          </p:nvPr>
        </p:nvSpPr>
        <p:spPr>
          <a:xfrm>
            <a:off x="572625" y="2834125"/>
            <a:ext cx="8259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      Marina Moshchenko, Iulian J Irimina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82375" y="152400"/>
            <a:ext cx="8979249" cy="471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LastPass</a:t>
            </a:r>
            <a:endParaRPr/>
          </a:p>
        </p:txBody>
      </p:sp>
      <p:sp>
        <p:nvSpPr>
          <p:cNvPr id="122" name="Google Shape;122;p23"/>
          <p:cNvSpPr txBox="1"/>
          <p:nvPr>
            <p:ph idx="1" type="body"/>
          </p:nvPr>
        </p:nvSpPr>
        <p:spPr>
          <a:xfrm>
            <a:off x="311700" y="1063475"/>
            <a:ext cx="8520600" cy="36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rgbClr val="666666"/>
                </a:solidFill>
                <a:highlight>
                  <a:srgbClr val="FFFFFF"/>
                </a:highlight>
              </a:rPr>
              <a:t>Platforms: </a:t>
            </a:r>
            <a:r>
              <a:rPr lang="en" sz="1200">
                <a:solidFill>
                  <a:srgbClr val="666666"/>
                </a:solidFill>
                <a:highlight>
                  <a:srgbClr val="FFFFFF"/>
                </a:highlight>
              </a:rPr>
              <a:t>Windows, Mac, iOS, Android, Linux, Chrome OS, Windows Phone, watchOS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Free-version Limitations</a:t>
            </a:r>
            <a:r>
              <a:rPr lang="en" sz="1200">
                <a:solidFill>
                  <a:srgbClr val="666666"/>
                </a:solidFill>
                <a:highlight>
                  <a:srgbClr val="FFFFFF"/>
                </a:highlight>
              </a:rPr>
              <a:t>: Limited password sharing, limited 2FA</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Two-Factor Authentication:</a:t>
            </a:r>
            <a:r>
              <a:rPr lang="en" sz="1200">
                <a:solidFill>
                  <a:srgbClr val="666666"/>
                </a:solidFill>
                <a:highlight>
                  <a:srgbClr val="FFFFFF"/>
                </a:highlight>
              </a:rPr>
              <a:t> Yes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Browser plugins:</a:t>
            </a:r>
            <a:r>
              <a:rPr lang="en" sz="1200">
                <a:solidFill>
                  <a:srgbClr val="666666"/>
                </a:solidFill>
                <a:highlight>
                  <a:srgbClr val="FFFFFF"/>
                </a:highlight>
              </a:rPr>
              <a:t> Chrome, Firefox, IE, Safari, Edge, Maxthon, Opera</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Form Filling:</a:t>
            </a:r>
            <a:r>
              <a:rPr lang="en" sz="1200">
                <a:solidFill>
                  <a:srgbClr val="666666"/>
                </a:solidFill>
                <a:highlight>
                  <a:srgbClr val="FFFFFF"/>
                </a:highlight>
              </a:rPr>
              <a:t> Yes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Mobile App PIN Unlock:</a:t>
            </a:r>
            <a:r>
              <a:rPr lang="en" sz="1200">
                <a:solidFill>
                  <a:srgbClr val="666666"/>
                </a:solidFill>
                <a:highlight>
                  <a:srgbClr val="FFFFFF"/>
                </a:highlight>
              </a:rPr>
              <a:t> Yes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Biometric Login:</a:t>
            </a:r>
            <a:r>
              <a:rPr lang="en" sz="1200">
                <a:solidFill>
                  <a:srgbClr val="666666"/>
                </a:solidFill>
                <a:highlight>
                  <a:srgbClr val="FFFFFF"/>
                </a:highlight>
              </a:rPr>
              <a:t> Face ID, Touch ID on iOS &amp; macOS, most Android &amp; Windows fingerprint readers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Storage Option</a:t>
            </a:r>
            <a:r>
              <a:rPr lang="en" sz="1200">
                <a:solidFill>
                  <a:srgbClr val="666666"/>
                </a:solidFill>
                <a:highlight>
                  <a:srgbClr val="FFFFFF"/>
                </a:highlight>
              </a:rPr>
              <a:t>: Cloud </a:t>
            </a:r>
            <a:endParaRPr sz="1200">
              <a:solidFill>
                <a:srgbClr val="666666"/>
              </a:solidFill>
              <a:highlight>
                <a:srgbClr val="FFFFFF"/>
              </a:highlight>
            </a:endParaRPr>
          </a:p>
          <a:p>
            <a:pPr indent="0" lvl="0" marL="0" rtl="0" algn="l">
              <a:spcBef>
                <a:spcPts val="1200"/>
              </a:spcBef>
              <a:spcAft>
                <a:spcPts val="1200"/>
              </a:spcAft>
              <a:buNone/>
            </a:pPr>
            <a:r>
              <a:rPr b="1" lang="en" sz="1200">
                <a:solidFill>
                  <a:srgbClr val="666666"/>
                </a:solidFill>
                <a:highlight>
                  <a:srgbClr val="FFFFFF"/>
                </a:highlight>
              </a:rPr>
              <a:t>Price:</a:t>
            </a:r>
            <a:r>
              <a:rPr lang="en" sz="1200">
                <a:solidFill>
                  <a:srgbClr val="666666"/>
                </a:solidFill>
                <a:highlight>
                  <a:srgbClr val="FFFFFF"/>
                </a:highlight>
              </a:rPr>
              <a:t> Free (Premium Plan-$36/year, Family Plan- $48/year)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LastPass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premium users benefit from dark web monitoring and alerts them if any of their email addresses/accounts have been compromised </a:t>
            </a:r>
            <a:endParaRPr/>
          </a:p>
          <a:p>
            <a:pPr indent="-342900" lvl="0" marL="457200" rtl="0" algn="l">
              <a:spcBef>
                <a:spcPts val="0"/>
              </a:spcBef>
              <a:spcAft>
                <a:spcPts val="0"/>
              </a:spcAft>
              <a:buSzPts val="1800"/>
              <a:buChar char="●"/>
            </a:pPr>
            <a:r>
              <a:rPr lang="en"/>
              <a:t>Tech Support only for Premium members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2015 Security Breach, 2017 &amp; 2019 Reported Security Vulnerability (did not affect user passwords/accounts)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91425" y="0"/>
            <a:ext cx="9052574" cy="631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44175"/>
            <a:ext cx="2310600" cy="153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info you can store </a:t>
            </a:r>
            <a:endParaRPr/>
          </a:p>
        </p:txBody>
      </p:sp>
      <p:pic>
        <p:nvPicPr>
          <p:cNvPr id="141" name="Google Shape;141;p26"/>
          <p:cNvPicPr preferRelativeResize="0"/>
          <p:nvPr/>
        </p:nvPicPr>
        <p:blipFill>
          <a:blip r:embed="rId3">
            <a:alphaModFix/>
          </a:blip>
          <a:stretch>
            <a:fillRect/>
          </a:stretch>
        </p:blipFill>
        <p:spPr>
          <a:xfrm>
            <a:off x="2949906" y="0"/>
            <a:ext cx="6194088"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 sz="2133">
                <a:solidFill>
                  <a:schemeClr val="dk2"/>
                </a:solidFill>
              </a:rPr>
              <a:t>Google Password Manager</a:t>
            </a:r>
            <a:endParaRPr b="1" sz="3133"/>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Is not recommended f</a:t>
            </a:r>
            <a:r>
              <a:rPr lang="en"/>
              <a:t>or storage and syncing using Chrome as Google has access to your unencrypted passwords. ( Carnegie Mellon)</a:t>
            </a:r>
            <a:endParaRPr sz="5400">
              <a:solidFill>
                <a:srgbClr val="767676"/>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207750" y="0"/>
            <a:ext cx="9559538" cy="5143500"/>
          </a:xfrm>
          <a:prstGeom prst="rect">
            <a:avLst/>
          </a:prstGeom>
          <a:noFill/>
          <a:ln>
            <a:noFill/>
          </a:ln>
        </p:spPr>
      </p:pic>
      <p:sp>
        <p:nvSpPr>
          <p:cNvPr id="155" name="Google Shape;155;p28"/>
          <p:cNvSpPr txBox="1"/>
          <p:nvPr>
            <p:ph type="title"/>
          </p:nvPr>
        </p:nvSpPr>
        <p:spPr>
          <a:xfrm>
            <a:off x="311700" y="161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DID YOU KNOW???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DID YOU KNOW???</a:t>
            </a:r>
            <a:endParaRPr/>
          </a:p>
        </p:txBody>
      </p:sp>
      <p:sp>
        <p:nvSpPr>
          <p:cNvPr id="161" name="Google Shape;161;p29"/>
          <p:cNvSpPr txBox="1"/>
          <p:nvPr>
            <p:ph idx="1" type="body"/>
          </p:nvPr>
        </p:nvSpPr>
        <p:spPr>
          <a:xfrm>
            <a:off x="311700" y="1152475"/>
            <a:ext cx="8520600" cy="3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Roughly </a:t>
            </a:r>
            <a:r>
              <a:rPr b="1" lang="en" sz="3000">
                <a:solidFill>
                  <a:srgbClr val="CC0000"/>
                </a:solidFill>
              </a:rPr>
              <a:t>6.85 million</a:t>
            </a:r>
            <a:r>
              <a:rPr lang="en" sz="3000"/>
              <a:t> accounts get hacked every single day</a:t>
            </a:r>
            <a:endParaRPr sz="3000"/>
          </a:p>
          <a:p>
            <a:pPr indent="-419100" lvl="0" marL="457200" rtl="0" algn="l">
              <a:spcBef>
                <a:spcPts val="0"/>
              </a:spcBef>
              <a:spcAft>
                <a:spcPts val="0"/>
              </a:spcAft>
              <a:buSzPts val="3000"/>
              <a:buAutoNum type="arabicPeriod"/>
            </a:pPr>
            <a:r>
              <a:rPr b="1" lang="en" sz="3000">
                <a:solidFill>
                  <a:srgbClr val="CC0000"/>
                </a:solidFill>
              </a:rPr>
              <a:t>51 percent</a:t>
            </a:r>
            <a:r>
              <a:rPr lang="en" sz="3000"/>
              <a:t> of people utilize the same passwords for personal and work accounts</a:t>
            </a:r>
            <a:endParaRPr sz="3000"/>
          </a:p>
          <a:p>
            <a:pPr indent="-419100" lvl="0" marL="457200" rtl="0" algn="l">
              <a:spcBef>
                <a:spcPts val="0"/>
              </a:spcBef>
              <a:spcAft>
                <a:spcPts val="0"/>
              </a:spcAft>
              <a:buSzPts val="3000"/>
              <a:buAutoNum type="arabicPeriod"/>
            </a:pPr>
            <a:r>
              <a:rPr lang="en" sz="3000"/>
              <a:t>About </a:t>
            </a:r>
            <a:r>
              <a:rPr b="1" lang="en" sz="3000">
                <a:solidFill>
                  <a:srgbClr val="CC0000"/>
                </a:solidFill>
              </a:rPr>
              <a:t>23 million</a:t>
            </a:r>
            <a:r>
              <a:rPr lang="en" sz="3000"/>
              <a:t> people still secure online accounts with a simple password like 123456</a:t>
            </a:r>
            <a:endParaRPr sz="3000"/>
          </a:p>
          <a:p>
            <a:pPr indent="0" lvl="0" marL="457200" rtl="0" algn="l">
              <a:spcBef>
                <a:spcPts val="1200"/>
              </a:spcBef>
              <a:spcAft>
                <a:spcPts val="1200"/>
              </a:spcAft>
              <a:buNone/>
            </a:pPr>
            <a:r>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Did your password leak online?</a:t>
            </a:r>
            <a:endParaRPr/>
          </a:p>
        </p:txBody>
      </p:sp>
      <p:sp>
        <p:nvSpPr>
          <p:cNvPr id="167" name="Google Shape;167;p30"/>
          <p:cNvSpPr txBox="1"/>
          <p:nvPr>
            <p:ph idx="1" type="body"/>
          </p:nvPr>
        </p:nvSpPr>
        <p:spPr>
          <a:xfrm>
            <a:off x="2505450" y="957175"/>
            <a:ext cx="413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https://www.avast.com/hackcheck/</a:t>
            </a:r>
            <a:endParaRPr/>
          </a:p>
        </p:txBody>
      </p:sp>
      <p:pic>
        <p:nvPicPr>
          <p:cNvPr id="168" name="Google Shape;168;p30"/>
          <p:cNvPicPr preferRelativeResize="0"/>
          <p:nvPr/>
        </p:nvPicPr>
        <p:blipFill>
          <a:blip r:embed="rId3">
            <a:alphaModFix/>
          </a:blip>
          <a:stretch>
            <a:fillRect/>
          </a:stretch>
        </p:blipFill>
        <p:spPr>
          <a:xfrm>
            <a:off x="1117300" y="1529875"/>
            <a:ext cx="7143851" cy="3308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password managers get hacked? YES!</a:t>
            </a:r>
            <a:endParaRPr/>
          </a:p>
        </p:txBody>
      </p:sp>
      <p:sp>
        <p:nvSpPr>
          <p:cNvPr id="174" name="Google Shape;174;p31"/>
          <p:cNvSpPr txBox="1"/>
          <p:nvPr>
            <p:ph idx="1" type="body"/>
          </p:nvPr>
        </p:nvSpPr>
        <p:spPr>
          <a:xfrm>
            <a:off x="311700" y="1434300"/>
            <a:ext cx="837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any other application…</a:t>
            </a:r>
            <a:endParaRPr/>
          </a:p>
          <a:p>
            <a:pPr indent="0" lvl="0" marL="0" rtl="0" algn="l">
              <a:spcBef>
                <a:spcPts val="1200"/>
              </a:spcBef>
              <a:spcAft>
                <a:spcPts val="0"/>
              </a:spcAft>
              <a:buNone/>
            </a:pPr>
            <a:r>
              <a:rPr lang="en" sz="3000">
                <a:solidFill>
                  <a:schemeClr val="accent3"/>
                </a:solidFill>
                <a:latin typeface="Alfa Slab One"/>
                <a:ea typeface="Alfa Slab One"/>
                <a:cs typeface="Alfa Slab One"/>
                <a:sym typeface="Alfa Slab One"/>
              </a:rPr>
              <a:t>T</a:t>
            </a:r>
            <a:r>
              <a:rPr lang="en" sz="3000">
                <a:solidFill>
                  <a:schemeClr val="accent3"/>
                </a:solidFill>
                <a:latin typeface="Alfa Slab One"/>
                <a:ea typeface="Alfa Slab One"/>
                <a:cs typeface="Alfa Slab One"/>
                <a:sym typeface="Alfa Slab One"/>
              </a:rPr>
              <a:t>he vast majority of cyber-security specialists agree that password managers are indeed the most secure way to protect your passwords.</a:t>
            </a:r>
            <a:endParaRPr sz="3000">
              <a:solidFill>
                <a:schemeClr val="accent3"/>
              </a:solidFill>
              <a:latin typeface="Alfa Slab One"/>
              <a:ea typeface="Alfa Slab One"/>
              <a:cs typeface="Alfa Slab One"/>
              <a:sym typeface="Alfa Slab One"/>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password managers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Georgia"/>
              <a:buChar char="●"/>
            </a:pPr>
            <a:r>
              <a:rPr lang="en" sz="2000">
                <a:latin typeface="Georgia"/>
                <a:ea typeface="Georgia"/>
                <a:cs typeface="Georgia"/>
                <a:sym typeface="Georgia"/>
              </a:rPr>
              <a:t>Passwords are old technology that doesn’t seem to be replaced in the near future</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u="sng">
                <a:solidFill>
                  <a:schemeClr val="hlink"/>
                </a:solidFill>
                <a:latin typeface="Georgia"/>
                <a:ea typeface="Georgia"/>
                <a:cs typeface="Georgia"/>
                <a:sym typeface="Georgia"/>
                <a:hlinkClick r:id="rId3"/>
              </a:rPr>
              <a:t>Some studies </a:t>
            </a:r>
            <a:r>
              <a:rPr lang="en" sz="2000">
                <a:latin typeface="Georgia"/>
                <a:ea typeface="Georgia"/>
                <a:cs typeface="Georgia"/>
                <a:sym typeface="Georgia"/>
              </a:rPr>
              <a:t> point to the fact that secure passwords are difficult to remember and users have difficulty matching their passwords to accounts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E</a:t>
            </a:r>
            <a:r>
              <a:rPr lang="en" sz="2000">
                <a:latin typeface="Georgia"/>
                <a:ea typeface="Georgia"/>
                <a:cs typeface="Georgia"/>
                <a:sym typeface="Georgia"/>
              </a:rPr>
              <a:t>xperts recommend you do not reuse passwords </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2000">
                <a:latin typeface="Georgia"/>
                <a:ea typeface="Georgia"/>
                <a:cs typeface="Georgia"/>
                <a:sym typeface="Georgia"/>
              </a:rPr>
              <a:t>Some websites still require users to create login questions to help with user authentication. </a:t>
            </a:r>
            <a:endParaRPr sz="20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 PROS</a:t>
            </a:r>
            <a:endParaRPr/>
          </a:p>
        </p:txBody>
      </p:sp>
      <p:sp>
        <p:nvSpPr>
          <p:cNvPr id="180" name="Google Shape;180;p32"/>
          <p:cNvSpPr txBox="1"/>
          <p:nvPr>
            <p:ph idx="1" type="body"/>
          </p:nvPr>
        </p:nvSpPr>
        <p:spPr>
          <a:xfrm>
            <a:off x="311700" y="1017725"/>
            <a:ext cx="8520600" cy="40143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 sz="2000"/>
              <a:t>Humans can be unreliable as they can come up with bad passwords, forget their password, or are genuinely disinterested in security. With a PM there is </a:t>
            </a:r>
            <a:r>
              <a:rPr b="1" lang="en" sz="2000"/>
              <a:t>no need to worry about remembering all your different passwords</a:t>
            </a:r>
            <a:r>
              <a:rPr lang="en" sz="2000"/>
              <a:t>.</a:t>
            </a:r>
            <a:endParaRPr sz="2000"/>
          </a:p>
          <a:p>
            <a:pPr indent="-355600" lvl="0" marL="457200" rtl="0" algn="l">
              <a:lnSpc>
                <a:spcPct val="95000"/>
              </a:lnSpc>
              <a:spcBef>
                <a:spcPts val="0"/>
              </a:spcBef>
              <a:spcAft>
                <a:spcPts val="0"/>
              </a:spcAft>
              <a:buSzPts val="2000"/>
              <a:buChar char="●"/>
            </a:pPr>
            <a:r>
              <a:rPr lang="en" sz="2000"/>
              <a:t>Using the </a:t>
            </a:r>
            <a:r>
              <a:rPr b="1" lang="en" sz="2000"/>
              <a:t>same credentials for each account is dangerous</a:t>
            </a:r>
            <a:r>
              <a:rPr lang="en" sz="2000"/>
              <a:t> as it creates one point of failure.</a:t>
            </a:r>
            <a:endParaRPr sz="2000"/>
          </a:p>
          <a:p>
            <a:pPr indent="-355600" lvl="0" marL="457200" rtl="0" algn="l">
              <a:lnSpc>
                <a:spcPct val="95000"/>
              </a:lnSpc>
              <a:spcBef>
                <a:spcPts val="0"/>
              </a:spcBef>
              <a:spcAft>
                <a:spcPts val="0"/>
              </a:spcAft>
              <a:buSzPts val="2000"/>
              <a:buChar char="●"/>
            </a:pPr>
            <a:r>
              <a:rPr lang="en" sz="2000"/>
              <a:t>Good password managers </a:t>
            </a:r>
            <a:r>
              <a:rPr b="1" lang="en" sz="2000"/>
              <a:t>encrypt all your personal data</a:t>
            </a:r>
            <a:r>
              <a:rPr lang="en" sz="2000"/>
              <a:t> in case someone hacks the PM software directly; the hacker might get your passwords but they </a:t>
            </a:r>
            <a:r>
              <a:rPr b="1" lang="en" sz="2000"/>
              <a:t>won’t know who the passwords belong to</a:t>
            </a:r>
            <a:r>
              <a:rPr lang="en" sz="2000"/>
              <a:t>.</a:t>
            </a:r>
            <a:endParaRPr sz="2000"/>
          </a:p>
          <a:p>
            <a:pPr indent="-355600" lvl="0" marL="457200" rtl="0" algn="l">
              <a:lnSpc>
                <a:spcPct val="95000"/>
              </a:lnSpc>
              <a:spcBef>
                <a:spcPts val="0"/>
              </a:spcBef>
              <a:spcAft>
                <a:spcPts val="0"/>
              </a:spcAft>
              <a:buSzPts val="2000"/>
              <a:buChar char="●"/>
            </a:pPr>
            <a:r>
              <a:rPr lang="en" sz="2000"/>
              <a:t>PMs can keep you </a:t>
            </a:r>
            <a:r>
              <a:rPr b="1" lang="en" sz="2000"/>
              <a:t>up to date with the latest breaches</a:t>
            </a:r>
            <a:r>
              <a:rPr lang="en" sz="2000"/>
              <a:t> and advise you if any accounts may have been affected/hacked.</a:t>
            </a:r>
            <a:endParaRPr sz="2000"/>
          </a:p>
          <a:p>
            <a:pPr indent="-355600" lvl="0" marL="457200" rtl="0" algn="l">
              <a:lnSpc>
                <a:spcPct val="95000"/>
              </a:lnSpc>
              <a:spcBef>
                <a:spcPts val="0"/>
              </a:spcBef>
              <a:spcAft>
                <a:spcPts val="0"/>
              </a:spcAft>
              <a:buSzPts val="2000"/>
              <a:buChar char="●"/>
            </a:pPr>
            <a:r>
              <a:rPr lang="en" sz="2000"/>
              <a:t>Can use </a:t>
            </a:r>
            <a:r>
              <a:rPr b="1" lang="en" sz="2000"/>
              <a:t>offline password manager</a:t>
            </a:r>
            <a:r>
              <a:rPr lang="en" sz="2000"/>
              <a:t> (not stored on the web/not a web browser plugin).</a:t>
            </a:r>
            <a:endParaRPr sz="2000"/>
          </a:p>
          <a:p>
            <a:pPr indent="0" lvl="0" marL="0" rtl="0" algn="l">
              <a:lnSpc>
                <a:spcPct val="95000"/>
              </a:lnSpc>
              <a:spcBef>
                <a:spcPts val="1200"/>
              </a:spcBef>
              <a:spcAft>
                <a:spcPts val="120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 CONS</a:t>
            </a:r>
            <a:endParaRPr/>
          </a:p>
        </p:txBody>
      </p:sp>
      <p:sp>
        <p:nvSpPr>
          <p:cNvPr id="186" name="Google Shape;186;p33"/>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381000" lvl="0" marL="457200" rtl="0" algn="l">
              <a:lnSpc>
                <a:spcPct val="95000"/>
              </a:lnSpc>
              <a:spcBef>
                <a:spcPts val="0"/>
              </a:spcBef>
              <a:spcAft>
                <a:spcPts val="0"/>
              </a:spcAft>
              <a:buSzPts val="2400"/>
              <a:buChar char="●"/>
            </a:pPr>
            <a:r>
              <a:rPr b="1" lang="en" sz="2400"/>
              <a:t>Single point of failure</a:t>
            </a:r>
            <a:r>
              <a:rPr lang="en" sz="2400"/>
              <a:t> - if someone gets hold of your master password, they have all your passwords.</a:t>
            </a:r>
            <a:endParaRPr sz="2400"/>
          </a:p>
          <a:p>
            <a:pPr indent="-381000" lvl="0" marL="457200" rtl="0" algn="l">
              <a:lnSpc>
                <a:spcPct val="95000"/>
              </a:lnSpc>
              <a:spcBef>
                <a:spcPts val="0"/>
              </a:spcBef>
              <a:spcAft>
                <a:spcPts val="0"/>
              </a:spcAft>
              <a:buSzPts val="2400"/>
              <a:buChar char="●"/>
            </a:pPr>
            <a:r>
              <a:rPr lang="en" sz="2400"/>
              <a:t>Password manager programs are a </a:t>
            </a:r>
            <a:r>
              <a:rPr b="1" lang="en" sz="2400"/>
              <a:t>target for hackers</a:t>
            </a:r>
            <a:r>
              <a:rPr lang="en" sz="2400"/>
              <a:t>.</a:t>
            </a:r>
            <a:endParaRPr sz="2400"/>
          </a:p>
          <a:p>
            <a:pPr indent="-381000" lvl="0" marL="457200" rtl="0" algn="l">
              <a:lnSpc>
                <a:spcPct val="95000"/>
              </a:lnSpc>
              <a:spcBef>
                <a:spcPts val="0"/>
              </a:spcBef>
              <a:spcAft>
                <a:spcPts val="0"/>
              </a:spcAft>
              <a:buSzPts val="2400"/>
              <a:buChar char="●"/>
            </a:pPr>
            <a:r>
              <a:rPr lang="en" sz="2400"/>
              <a:t>It's </a:t>
            </a:r>
            <a:r>
              <a:rPr b="1" lang="en" sz="2400"/>
              <a:t>not easy to login</a:t>
            </a:r>
            <a:r>
              <a:rPr lang="en" sz="2400"/>
              <a:t> using multiple devices.</a:t>
            </a:r>
            <a:endParaRPr sz="2400"/>
          </a:p>
          <a:p>
            <a:pPr indent="-381000" lvl="0" marL="457200" rtl="0" algn="l">
              <a:lnSpc>
                <a:spcPct val="95000"/>
              </a:lnSpc>
              <a:spcBef>
                <a:spcPts val="0"/>
              </a:spcBef>
              <a:spcAft>
                <a:spcPts val="0"/>
              </a:spcAft>
              <a:buSzPts val="2400"/>
              <a:buChar char="●"/>
            </a:pPr>
            <a:r>
              <a:rPr lang="en" sz="2400"/>
              <a:t>If the main password is used/typed/saved on a </a:t>
            </a:r>
            <a:r>
              <a:rPr b="1" lang="en" sz="2400"/>
              <a:t>computer with malware</a:t>
            </a:r>
            <a:r>
              <a:rPr lang="en" sz="2400"/>
              <a:t>, your main password can compromise all your other passwords controlled by the PM - </a:t>
            </a:r>
            <a:r>
              <a:rPr b="1" lang="en" sz="2400"/>
              <a:t>all your passwords are only as secure as your master password</a:t>
            </a:r>
            <a:r>
              <a:rPr lang="en" sz="2400"/>
              <a:t>.</a:t>
            </a:r>
            <a:endParaRPr sz="2400"/>
          </a:p>
          <a:p>
            <a:pPr indent="-381000" lvl="0" marL="457200" rtl="0" algn="l">
              <a:lnSpc>
                <a:spcPct val="95000"/>
              </a:lnSpc>
              <a:spcBef>
                <a:spcPts val="0"/>
              </a:spcBef>
              <a:spcAft>
                <a:spcPts val="0"/>
              </a:spcAft>
              <a:buSzPts val="2400"/>
              <a:buChar char="●"/>
            </a:pPr>
            <a:r>
              <a:rPr b="1" lang="en" sz="2400"/>
              <a:t>Not all PM's are adequately encrypted</a:t>
            </a:r>
            <a:r>
              <a:rPr lang="en" sz="2400"/>
              <a:t> which can render the whole process of setting one up useless. </a:t>
            </a:r>
            <a:endParaRPr sz="2400"/>
          </a:p>
          <a:p>
            <a:pPr indent="-381000" lvl="0" marL="457200" rtl="0" algn="l">
              <a:lnSpc>
                <a:spcPct val="95000"/>
              </a:lnSpc>
              <a:spcBef>
                <a:spcPts val="0"/>
              </a:spcBef>
              <a:spcAft>
                <a:spcPts val="0"/>
              </a:spcAft>
              <a:buSzPts val="2400"/>
              <a:buChar char="●"/>
            </a:pPr>
            <a:r>
              <a:rPr b="1" lang="en" sz="2400"/>
              <a:t>Password Manager breach</a:t>
            </a:r>
            <a:r>
              <a:rPr lang="en" sz="2400"/>
              <a:t>.</a:t>
            </a:r>
            <a:endParaRPr sz="2400"/>
          </a:p>
          <a:p>
            <a:pPr indent="0" lvl="0" marL="457200" rtl="0" algn="l">
              <a:lnSpc>
                <a:spcPct val="95000"/>
              </a:lnSpc>
              <a:spcBef>
                <a:spcPts val="1200"/>
              </a:spcBef>
              <a:spcAft>
                <a:spcPts val="12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141000" y="0"/>
            <a:ext cx="8862000" cy="91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Password Encryption &amp; Hash Formats</a:t>
            </a:r>
            <a:endParaRPr/>
          </a:p>
          <a:p>
            <a:pPr indent="0" lvl="0" marL="0" rtl="0" algn="l">
              <a:spcBef>
                <a:spcPts val="0"/>
              </a:spcBef>
              <a:spcAft>
                <a:spcPts val="0"/>
              </a:spcAft>
              <a:buNone/>
            </a:pPr>
            <a:r>
              <a:rPr lang="en" sz="2355"/>
              <a:t>Password example:</a:t>
            </a:r>
            <a:r>
              <a:rPr lang="en"/>
              <a:t> </a:t>
            </a:r>
            <a:r>
              <a:rPr lang="en" sz="2211"/>
              <a:t>R@nT4g*Ne!</a:t>
            </a:r>
            <a:endParaRPr sz="3911"/>
          </a:p>
        </p:txBody>
      </p:sp>
      <p:graphicFrame>
        <p:nvGraphicFramePr>
          <p:cNvPr id="192" name="Google Shape;192;p34"/>
          <p:cNvGraphicFramePr/>
          <p:nvPr/>
        </p:nvGraphicFramePr>
        <p:xfrm>
          <a:off x="140988" y="858595"/>
          <a:ext cx="3000000" cy="3000000"/>
        </p:xfrm>
        <a:graphic>
          <a:graphicData uri="http://schemas.openxmlformats.org/drawingml/2006/table">
            <a:tbl>
              <a:tblPr>
                <a:noFill/>
                <a:tableStyleId>{7EDD8632-940A-4E22-9A13-2A47B2AD5752}</a:tableStyleId>
              </a:tblPr>
              <a:tblGrid>
                <a:gridCol w="1296625"/>
                <a:gridCol w="4375900"/>
                <a:gridCol w="3189500"/>
              </a:tblGrid>
              <a:tr h="321825">
                <a:tc>
                  <a:txBody>
                    <a:bodyPr/>
                    <a:lstStyle/>
                    <a:p>
                      <a:pPr indent="0" lvl="0" marL="0" rtl="0" algn="l">
                        <a:spcBef>
                          <a:spcPts val="0"/>
                        </a:spcBef>
                        <a:spcAft>
                          <a:spcPts val="0"/>
                        </a:spcAft>
                        <a:buNone/>
                      </a:pPr>
                      <a:r>
                        <a:rPr b="1" lang="en">
                          <a:solidFill>
                            <a:srgbClr val="00297A"/>
                          </a:solidFill>
                        </a:rPr>
                        <a:t>FORMAT</a:t>
                      </a:r>
                      <a:endParaRPr b="1">
                        <a:solidFill>
                          <a:srgbClr val="00297A"/>
                        </a:solidFill>
                      </a:endParaRPr>
                    </a:p>
                  </a:txBody>
                  <a:tcPr marT="91425" marB="91425" marR="91425" marL="91425"/>
                </a:tc>
                <a:tc>
                  <a:txBody>
                    <a:bodyPr/>
                    <a:lstStyle/>
                    <a:p>
                      <a:pPr indent="0" lvl="0" marL="0" rtl="0" algn="l">
                        <a:spcBef>
                          <a:spcPts val="0"/>
                        </a:spcBef>
                        <a:spcAft>
                          <a:spcPts val="0"/>
                        </a:spcAft>
                        <a:buNone/>
                      </a:pPr>
                      <a:r>
                        <a:rPr b="1" lang="en">
                          <a:solidFill>
                            <a:srgbClr val="00297A"/>
                          </a:solidFill>
                        </a:rPr>
                        <a:t>DESCRIPTION</a:t>
                      </a:r>
                      <a:endParaRPr b="1">
                        <a:solidFill>
                          <a:srgbClr val="00297A"/>
                        </a:solidFill>
                      </a:endParaRPr>
                    </a:p>
                  </a:txBody>
                  <a:tcPr marT="91425" marB="91425" marR="91425" marL="91425"/>
                </a:tc>
                <a:tc>
                  <a:txBody>
                    <a:bodyPr/>
                    <a:lstStyle/>
                    <a:p>
                      <a:pPr indent="0" lvl="0" marL="0" rtl="0" algn="l">
                        <a:spcBef>
                          <a:spcPts val="0"/>
                        </a:spcBef>
                        <a:spcAft>
                          <a:spcPts val="0"/>
                        </a:spcAft>
                        <a:buNone/>
                      </a:pPr>
                      <a:r>
                        <a:rPr b="1" lang="en">
                          <a:solidFill>
                            <a:srgbClr val="00297A"/>
                          </a:solidFill>
                        </a:rPr>
                        <a:t>SECURE PASSWORD (EXAMPLE)</a:t>
                      </a:r>
                      <a:endParaRPr b="1">
                        <a:solidFill>
                          <a:srgbClr val="00297A"/>
                        </a:solidFill>
                      </a:endParaRPr>
                    </a:p>
                  </a:txBody>
                  <a:tcPr marT="91425" marB="91425" marR="91425" marL="91425"/>
                </a:tc>
              </a:tr>
              <a:tr h="400875">
                <a:tc>
                  <a:txBody>
                    <a:bodyPr/>
                    <a:lstStyle/>
                    <a:p>
                      <a:pPr indent="0" lvl="0" marL="0" rtl="0" algn="l">
                        <a:spcBef>
                          <a:spcPts val="0"/>
                        </a:spcBef>
                        <a:spcAft>
                          <a:spcPts val="0"/>
                        </a:spcAft>
                        <a:buNone/>
                      </a:pPr>
                      <a:r>
                        <a:rPr lang="en" sz="1200">
                          <a:solidFill>
                            <a:srgbClr val="00297A"/>
                          </a:solidFill>
                          <a:highlight>
                            <a:srgbClr val="FFFFFF"/>
                          </a:highlight>
                          <a:uFill>
                            <a:noFill/>
                          </a:uFill>
                          <a:latin typeface="Roboto"/>
                          <a:ea typeface="Roboto"/>
                          <a:cs typeface="Roboto"/>
                          <a:sym typeface="Roboto"/>
                          <a:hlinkClick r:id="rId3">
                            <a:extLst>
                              <a:ext uri="{A12FA001-AC4F-418D-AE19-62706E023703}">
                                <ahyp:hlinkClr val="tx"/>
                              </a:ext>
                            </a:extLst>
                          </a:hlinkClick>
                        </a:rPr>
                        <a:t>SHA-1</a:t>
                      </a:r>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Password is made up of </a:t>
                      </a:r>
                      <a:r>
                        <a:rPr b="1" lang="en" sz="1000">
                          <a:solidFill>
                            <a:srgbClr val="00297A"/>
                          </a:solidFill>
                          <a:highlight>
                            <a:srgbClr val="FFFFFF"/>
                          </a:highlight>
                          <a:latin typeface="Roboto"/>
                          <a:ea typeface="Roboto"/>
                          <a:cs typeface="Roboto"/>
                          <a:sym typeface="Roboto"/>
                        </a:rPr>
                        <a:t>40 hexadecimal characters</a:t>
                      </a:r>
                      <a:r>
                        <a:rPr lang="en" sz="1000">
                          <a:solidFill>
                            <a:srgbClr val="00297A"/>
                          </a:solidFill>
                          <a:highlight>
                            <a:srgbClr val="FFFFFF"/>
                          </a:highlight>
                          <a:latin typeface="Roboto"/>
                          <a:ea typeface="Roboto"/>
                          <a:cs typeface="Roboto"/>
                          <a:sym typeface="Roboto"/>
                        </a:rPr>
                        <a:t>, and there is no clear decryption method. 160 bits</a:t>
                      </a:r>
                      <a:endParaRPr sz="1200"/>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12bf203295c014c580302f4fae101817ec085949</a:t>
                      </a:r>
                      <a:endParaRPr sz="1200"/>
                    </a:p>
                  </a:txBody>
                  <a:tcPr marT="91425" marB="91425" marR="91425" marL="91425"/>
                </a:tc>
              </a:tr>
              <a:tr h="437075">
                <a:tc>
                  <a:txBody>
                    <a:bodyPr/>
                    <a:lstStyle/>
                    <a:p>
                      <a:pPr indent="0" lvl="0" marL="0" rtl="0" algn="l">
                        <a:spcBef>
                          <a:spcPts val="0"/>
                        </a:spcBef>
                        <a:spcAft>
                          <a:spcPts val="0"/>
                        </a:spcAft>
                        <a:buNone/>
                      </a:pPr>
                      <a:r>
                        <a:rPr lang="en" sz="1200">
                          <a:solidFill>
                            <a:srgbClr val="00297A"/>
                          </a:solidFill>
                          <a:highlight>
                            <a:srgbClr val="FFFFFF"/>
                          </a:highlight>
                          <a:uFill>
                            <a:noFill/>
                          </a:uFill>
                          <a:latin typeface="Roboto"/>
                          <a:ea typeface="Roboto"/>
                          <a:cs typeface="Roboto"/>
                          <a:sym typeface="Roboto"/>
                          <a:hlinkClick r:id="rId4">
                            <a:extLst>
                              <a:ext uri="{A12FA001-AC4F-418D-AE19-62706E023703}">
                                <ahyp:hlinkClr val="tx"/>
                              </a:ext>
                            </a:extLst>
                          </a:hlinkClick>
                        </a:rPr>
                        <a:t>SHA-1 with Salt</a:t>
                      </a:r>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Password is still made up of </a:t>
                      </a:r>
                      <a:r>
                        <a:rPr b="1" lang="en" sz="1000">
                          <a:solidFill>
                            <a:srgbClr val="00297A"/>
                          </a:solidFill>
                          <a:highlight>
                            <a:srgbClr val="FFFFFF"/>
                          </a:highlight>
                          <a:latin typeface="Roboto"/>
                          <a:ea typeface="Roboto"/>
                          <a:cs typeface="Roboto"/>
                          <a:sym typeface="Roboto"/>
                        </a:rPr>
                        <a:t>40 hex characters</a:t>
                      </a:r>
                      <a:r>
                        <a:rPr lang="en" sz="1000">
                          <a:solidFill>
                            <a:srgbClr val="00297A"/>
                          </a:solidFill>
                          <a:highlight>
                            <a:srgbClr val="FFFFFF"/>
                          </a:highlight>
                          <a:latin typeface="Roboto"/>
                          <a:ea typeface="Roboto"/>
                          <a:cs typeface="Roboto"/>
                          <a:sym typeface="Roboto"/>
                        </a:rPr>
                        <a:t>, but we appended the word "Free." 160 bits</a:t>
                      </a:r>
                      <a:endParaRPr sz="1200"/>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bc6b79c7716722cb383321e40f31734bce0c3598</a:t>
                      </a:r>
                      <a:endParaRPr sz="1200"/>
                    </a:p>
                  </a:txBody>
                  <a:tcPr marT="91425" marB="91425" marR="91425" marL="91425"/>
                </a:tc>
              </a:tr>
              <a:tr h="582750">
                <a:tc>
                  <a:txBody>
                    <a:bodyPr/>
                    <a:lstStyle/>
                    <a:p>
                      <a:pPr indent="0" lvl="0" marL="0" rtl="0" algn="l">
                        <a:spcBef>
                          <a:spcPts val="0"/>
                        </a:spcBef>
                        <a:spcAft>
                          <a:spcPts val="0"/>
                        </a:spcAft>
                        <a:buNone/>
                      </a:pPr>
                      <a:r>
                        <a:rPr lang="en" sz="1200">
                          <a:solidFill>
                            <a:srgbClr val="00297A"/>
                          </a:solidFill>
                          <a:highlight>
                            <a:srgbClr val="FFFFFF"/>
                          </a:highlight>
                          <a:uFill>
                            <a:noFill/>
                          </a:uFill>
                          <a:latin typeface="Roboto"/>
                          <a:ea typeface="Roboto"/>
                          <a:cs typeface="Roboto"/>
                          <a:sym typeface="Roboto"/>
                          <a:hlinkClick r:id="rId5">
                            <a:extLst>
                              <a:ext uri="{A12FA001-AC4F-418D-AE19-62706E023703}">
                                <ahyp:hlinkClr val="tx"/>
                              </a:ext>
                            </a:extLst>
                          </a:hlinkClick>
                        </a:rPr>
                        <a:t>MD5</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 sz="1200">
                          <a:highlight>
                            <a:srgbClr val="FFFFFF"/>
                          </a:highlight>
                          <a:latin typeface="Roboto"/>
                          <a:ea typeface="Roboto"/>
                          <a:cs typeface="Roboto"/>
                          <a:sym typeface="Roboto"/>
                        </a:rPr>
                        <a:t>Message Digest </a:t>
                      </a:r>
                      <a:endParaRPr sz="1200">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Password is encoded into a 128-bit string. This tool provides a quick and easy way to encode an MD5 hash from a simple string of up to 256 characters in length - </a:t>
                      </a:r>
                      <a:r>
                        <a:rPr b="1" lang="en" sz="1000">
                          <a:solidFill>
                            <a:srgbClr val="00297A"/>
                          </a:solidFill>
                          <a:highlight>
                            <a:srgbClr val="FFFFFF"/>
                          </a:highlight>
                          <a:latin typeface="Roboto"/>
                          <a:ea typeface="Roboto"/>
                          <a:cs typeface="Roboto"/>
                          <a:sym typeface="Roboto"/>
                        </a:rPr>
                        <a:t>32 hex characters.</a:t>
                      </a:r>
                      <a:r>
                        <a:rPr lang="en" sz="1000">
                          <a:solidFill>
                            <a:srgbClr val="00297A"/>
                          </a:solidFill>
                          <a:highlight>
                            <a:srgbClr val="FFFFFF"/>
                          </a:highlight>
                          <a:latin typeface="Roboto"/>
                          <a:ea typeface="Roboto"/>
                          <a:cs typeface="Roboto"/>
                          <a:sym typeface="Roboto"/>
                        </a:rPr>
                        <a:t> Widely used. Collisions possible.</a:t>
                      </a:r>
                      <a:endParaRPr sz="1200"/>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4e84f7e8ce5ba8cdfe99d4ff41dc2d41</a:t>
                      </a:r>
                      <a:endParaRPr sz="1200"/>
                    </a:p>
                  </a:txBody>
                  <a:tcPr marT="91425" marB="91425" marR="91425" marL="91425"/>
                </a:tc>
              </a:tr>
              <a:tr h="437075">
                <a:tc>
                  <a:txBody>
                    <a:bodyPr/>
                    <a:lstStyle/>
                    <a:p>
                      <a:pPr indent="0" lvl="0" marL="0" rtl="0" algn="l">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6"/>
                        </a:rPr>
                        <a:t>SHA256</a:t>
                      </a:r>
                      <a:endParaRPr sz="1200">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chemeClr val="lt1"/>
                          </a:highlight>
                          <a:latin typeface="Roboto"/>
                          <a:ea typeface="Roboto"/>
                          <a:cs typeface="Roboto"/>
                          <a:sym typeface="Roboto"/>
                        </a:rPr>
                        <a:t>Password is encoded into a 256-bit string. Created by the National Security Agency in 2001 as a successor to SHA-1. Data may be of unlimited size </a:t>
                      </a:r>
                      <a:r>
                        <a:rPr b="1" lang="en" sz="1000">
                          <a:solidFill>
                            <a:srgbClr val="00297A"/>
                          </a:solidFill>
                          <a:highlight>
                            <a:schemeClr val="lt1"/>
                          </a:highlight>
                          <a:latin typeface="Roboto"/>
                          <a:ea typeface="Roboto"/>
                          <a:cs typeface="Roboto"/>
                          <a:sym typeface="Roboto"/>
                        </a:rPr>
                        <a:t>64 hex characters. </a:t>
                      </a:r>
                      <a:r>
                        <a:rPr lang="en" sz="1000">
                          <a:solidFill>
                            <a:srgbClr val="00297A"/>
                          </a:solidFill>
                          <a:highlight>
                            <a:schemeClr val="lt1"/>
                          </a:highlight>
                          <a:latin typeface="Roboto"/>
                          <a:ea typeface="Roboto"/>
                          <a:cs typeface="Roboto"/>
                          <a:sym typeface="Roboto"/>
                        </a:rPr>
                        <a:t>Widely used. Slower than MD5.</a:t>
                      </a:r>
                      <a:endParaRPr sz="1000">
                        <a:solidFill>
                          <a:srgbClr val="00297A"/>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5fd0c5bebb6481579f9028b3dfa7bed982e30830315072a803197e83067224db</a:t>
                      </a:r>
                      <a:endParaRPr sz="1000">
                        <a:solidFill>
                          <a:srgbClr val="00297A"/>
                        </a:solidFill>
                        <a:highlight>
                          <a:srgbClr val="FFFFFF"/>
                        </a:highlight>
                        <a:latin typeface="Roboto"/>
                        <a:ea typeface="Roboto"/>
                        <a:cs typeface="Roboto"/>
                        <a:sym typeface="Roboto"/>
                      </a:endParaRPr>
                    </a:p>
                  </a:txBody>
                  <a:tcPr marT="91425" marB="91425" marR="91425" marL="91425"/>
                </a:tc>
              </a:tr>
              <a:tr h="728450">
                <a:tc>
                  <a:txBody>
                    <a:bodyPr/>
                    <a:lstStyle/>
                    <a:p>
                      <a:pPr indent="0" lvl="0" marL="0" rtl="0" algn="l">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7"/>
                        </a:rPr>
                        <a:t>SHA512</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0297A"/>
                          </a:solidFill>
                          <a:highlight>
                            <a:srgbClr val="FFFFFF"/>
                          </a:highlight>
                          <a:latin typeface="Roboto"/>
                          <a:ea typeface="Roboto"/>
                          <a:cs typeface="Roboto"/>
                          <a:sym typeface="Roboto"/>
                        </a:rPr>
                        <a:t>Secure Hash Algorithm</a:t>
                      </a:r>
                      <a:endParaRPr sz="1200">
                        <a:solidFill>
                          <a:srgbClr val="00297A"/>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Secure Hash Algorithm 512, is a hashing algorithm used to convert text of any length into a fixed-size string. Each output produces a SHA-512 length of 512 bits (64 bytes) </a:t>
                      </a:r>
                      <a:r>
                        <a:rPr b="1" lang="en" sz="1000">
                          <a:solidFill>
                            <a:srgbClr val="00297A"/>
                          </a:solidFill>
                          <a:highlight>
                            <a:srgbClr val="FFFFFF"/>
                          </a:highlight>
                          <a:latin typeface="Roboto"/>
                          <a:ea typeface="Roboto"/>
                          <a:cs typeface="Roboto"/>
                          <a:sym typeface="Roboto"/>
                        </a:rPr>
                        <a:t>128 hex characters. </a:t>
                      </a:r>
                      <a:r>
                        <a:rPr lang="en" sz="1000">
                          <a:solidFill>
                            <a:srgbClr val="00297A"/>
                          </a:solidFill>
                          <a:highlight>
                            <a:srgbClr val="FFFFFF"/>
                          </a:highlight>
                          <a:latin typeface="Roboto"/>
                          <a:ea typeface="Roboto"/>
                          <a:cs typeface="Roboto"/>
                          <a:sym typeface="Roboto"/>
                        </a:rPr>
                        <a:t>Not widely used yet.</a:t>
                      </a:r>
                      <a:endParaRPr sz="1000">
                        <a:solidFill>
                          <a:srgbClr val="00297A"/>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d3b21eeeb5b6c20a54d8cd2b0a2e16ab9e572dd0b1b181b174783e38c9d0fa1b0f6da952be405b35e232d7e6914bca10a4feb8815797a3d1cb3b119f02764528</a:t>
                      </a:r>
                      <a:endParaRPr sz="1000">
                        <a:solidFill>
                          <a:srgbClr val="00297A"/>
                        </a:solidFill>
                        <a:highlight>
                          <a:srgbClr val="FFFFFF"/>
                        </a:highlight>
                        <a:latin typeface="Roboto"/>
                        <a:ea typeface="Roboto"/>
                        <a:cs typeface="Roboto"/>
                        <a:sym typeface="Roboto"/>
                      </a:endParaRPr>
                    </a:p>
                  </a:txBody>
                  <a:tcPr marT="91425" marB="91425" marR="91425" marL="91425"/>
                </a:tc>
              </a:tr>
              <a:tr h="874150">
                <a:tc>
                  <a:txBody>
                    <a:bodyPr/>
                    <a:lstStyle/>
                    <a:p>
                      <a:pPr indent="0" lvl="0" marL="0" rtl="0" algn="l">
                        <a:spcBef>
                          <a:spcPts val="0"/>
                        </a:spcBef>
                        <a:spcAft>
                          <a:spcPts val="0"/>
                        </a:spcAft>
                        <a:buNone/>
                      </a:pPr>
                      <a:r>
                        <a:rPr lang="en" sz="1200">
                          <a:solidFill>
                            <a:srgbClr val="00297A"/>
                          </a:solidFill>
                          <a:highlight>
                            <a:srgbClr val="FFFFFF"/>
                          </a:highlight>
                          <a:uFill>
                            <a:noFill/>
                          </a:uFill>
                          <a:latin typeface="Roboto"/>
                          <a:ea typeface="Roboto"/>
                          <a:cs typeface="Roboto"/>
                          <a:sym typeface="Roboto"/>
                          <a:hlinkClick r:id="rId8">
                            <a:extLst>
                              <a:ext uri="{A12FA001-AC4F-418D-AE19-62706E023703}">
                                <ahyp:hlinkClr val="tx"/>
                              </a:ext>
                            </a:extLst>
                          </a:hlinkClick>
                        </a:rPr>
                        <a:t>AES</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0297A"/>
                          </a:solidFill>
                          <a:highlight>
                            <a:srgbClr val="FFFFFF"/>
                          </a:highlight>
                          <a:latin typeface="Roboto"/>
                          <a:ea typeface="Roboto"/>
                          <a:cs typeface="Roboto"/>
                          <a:sym typeface="Roboto"/>
                        </a:rPr>
                        <a:t>Advanced Encryption Standards</a:t>
                      </a:r>
                      <a:endParaRPr sz="1200">
                        <a:solidFill>
                          <a:srgbClr val="00297A"/>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00297A"/>
                          </a:solidFill>
                          <a:highlight>
                            <a:srgbClr val="FFFFFF"/>
                          </a:highlight>
                          <a:latin typeface="Roboto"/>
                          <a:ea typeface="Roboto"/>
                          <a:cs typeface="Roboto"/>
                          <a:sym typeface="Roboto"/>
                        </a:rPr>
                        <a:t>With this symmetric encryption algorithm, you can choose bit length. It's nearly impossible to model what our completed password might look like, as we have far too many variables to choose from, and each will impact the outcome. Used to scramble data while in transit and unscramble it when it reaches the legitimate destination.</a:t>
                      </a:r>
                      <a:endParaRPr sz="1200"/>
                    </a:p>
                  </a:txBody>
                  <a:tcPr marT="91425" marB="91425" marR="91425" marL="91425"/>
                </a:tc>
                <a:tc>
                  <a:txBody>
                    <a:bodyPr/>
                    <a:lstStyle/>
                    <a:p>
                      <a:pPr indent="0" lvl="0" marL="0" rtl="0" algn="l">
                        <a:spcBef>
                          <a:spcPts val="0"/>
                        </a:spcBef>
                        <a:spcAft>
                          <a:spcPts val="0"/>
                        </a:spcAft>
                        <a:buNone/>
                      </a:pPr>
                      <a:r>
                        <a:rPr lang="en" sz="1200">
                          <a:solidFill>
                            <a:srgbClr val="00297A"/>
                          </a:solidFill>
                          <a:latin typeface="Roboto"/>
                          <a:ea typeface="Roboto"/>
                          <a:cs typeface="Roboto"/>
                          <a:sym typeface="Roboto"/>
                        </a:rPr>
                        <a:t>Nearly impossible to model due to multiple variables</a:t>
                      </a:r>
                      <a:endParaRPr sz="1200">
                        <a:solidFill>
                          <a:srgbClr val="00297A"/>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Secure Hash Algorithm </a:t>
            </a:r>
            <a:endParaRPr/>
          </a:p>
        </p:txBody>
      </p:sp>
      <p:pic>
        <p:nvPicPr>
          <p:cNvPr id="198" name="Google Shape;198;p35"/>
          <p:cNvPicPr preferRelativeResize="0"/>
          <p:nvPr/>
        </p:nvPicPr>
        <p:blipFill>
          <a:blip r:embed="rId3">
            <a:alphaModFix/>
          </a:blip>
          <a:stretch>
            <a:fillRect/>
          </a:stretch>
        </p:blipFill>
        <p:spPr>
          <a:xfrm>
            <a:off x="152400" y="1170125"/>
            <a:ext cx="8839200" cy="37272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Sample</a:t>
            </a:r>
            <a:endParaRPr/>
          </a:p>
        </p:txBody>
      </p:sp>
      <p:pic>
        <p:nvPicPr>
          <p:cNvPr id="204" name="Google Shape;204;p36"/>
          <p:cNvPicPr preferRelativeResize="0"/>
          <p:nvPr/>
        </p:nvPicPr>
        <p:blipFill>
          <a:blip r:embed="rId3">
            <a:alphaModFix/>
          </a:blip>
          <a:stretch>
            <a:fillRect/>
          </a:stretch>
        </p:blipFill>
        <p:spPr>
          <a:xfrm>
            <a:off x="780800" y="1117600"/>
            <a:ext cx="7867424" cy="4025900"/>
          </a:xfrm>
          <a:prstGeom prst="rect">
            <a:avLst/>
          </a:prstGeom>
          <a:noFill/>
          <a:ln>
            <a:noFill/>
          </a:ln>
        </p:spPr>
      </p:pic>
      <p:sp>
        <p:nvSpPr>
          <p:cNvPr id="205" name="Google Shape;205;p36"/>
          <p:cNvSpPr/>
          <p:nvPr/>
        </p:nvSpPr>
        <p:spPr>
          <a:xfrm>
            <a:off x="4821250" y="2714275"/>
            <a:ext cx="3445500" cy="5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How to crack a hashing system</a:t>
            </a:r>
            <a:endParaRPr sz="2700"/>
          </a:p>
        </p:txBody>
      </p:sp>
      <p:sp>
        <p:nvSpPr>
          <p:cNvPr id="211" name="Google Shape;211;p37"/>
          <p:cNvSpPr txBox="1"/>
          <p:nvPr>
            <p:ph idx="1" type="body"/>
          </p:nvPr>
        </p:nvSpPr>
        <p:spPr>
          <a:xfrm>
            <a:off x="311700" y="1152475"/>
            <a:ext cx="8520600" cy="3557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 sz="2600"/>
              <a:t>Steal a list of hashed passwords from a server</a:t>
            </a:r>
            <a:endParaRPr sz="2600"/>
          </a:p>
          <a:p>
            <a:pPr indent="-393700" lvl="0" marL="457200" rtl="0" algn="l">
              <a:spcBef>
                <a:spcPts val="0"/>
              </a:spcBef>
              <a:spcAft>
                <a:spcPts val="0"/>
              </a:spcAft>
              <a:buSzPts val="2600"/>
              <a:buAutoNum type="arabicPeriod"/>
            </a:pPr>
            <a:r>
              <a:rPr lang="en" sz="2600"/>
              <a:t>Pick a password attempt</a:t>
            </a:r>
            <a:endParaRPr sz="2600"/>
          </a:p>
          <a:p>
            <a:pPr indent="-393700" lvl="0" marL="457200" rtl="0" algn="l">
              <a:spcBef>
                <a:spcPts val="0"/>
              </a:spcBef>
              <a:spcAft>
                <a:spcPts val="0"/>
              </a:spcAft>
              <a:buSzPts val="2600"/>
              <a:buAutoNum type="arabicPeriod"/>
            </a:pPr>
            <a:r>
              <a:rPr lang="en" sz="2600"/>
              <a:t>Hash it</a:t>
            </a:r>
            <a:endParaRPr sz="2600"/>
          </a:p>
          <a:p>
            <a:pPr indent="-393700" lvl="0" marL="457200" rtl="0" algn="l">
              <a:spcBef>
                <a:spcPts val="0"/>
              </a:spcBef>
              <a:spcAft>
                <a:spcPts val="0"/>
              </a:spcAft>
              <a:buSzPts val="2600"/>
              <a:buAutoNum type="arabicPeriod"/>
            </a:pPr>
            <a:r>
              <a:rPr lang="en" sz="2600"/>
              <a:t>Compare the hashed result with all of the hashes in the stolen database.</a:t>
            </a:r>
            <a:endParaRPr sz="2600"/>
          </a:p>
          <a:p>
            <a:pPr indent="-393700" lvl="0" marL="457200" rtl="0" algn="l">
              <a:spcBef>
                <a:spcPts val="0"/>
              </a:spcBef>
              <a:spcAft>
                <a:spcPts val="0"/>
              </a:spcAft>
              <a:buSzPts val="2600"/>
              <a:buAutoNum type="arabicPeriod"/>
            </a:pPr>
            <a:r>
              <a:rPr lang="en" sz="2600"/>
              <a:t>If you find a match, you have guessed one password</a:t>
            </a:r>
            <a:endParaRPr sz="2600"/>
          </a:p>
          <a:p>
            <a:pPr indent="0" lvl="0" marL="0" rtl="0" algn="l">
              <a:spcBef>
                <a:spcPts val="1200"/>
              </a:spcBef>
              <a:spcAft>
                <a:spcPts val="0"/>
              </a:spcAft>
              <a:buNone/>
            </a:pPr>
            <a:r>
              <a:rPr lang="en" sz="2000">
                <a:solidFill>
                  <a:srgbClr val="222222"/>
                </a:solidFill>
              </a:rPr>
              <a:t>Or decrypt (and encrypt) up to 100 hashes : </a:t>
            </a:r>
            <a:endParaRPr sz="2000">
              <a:solidFill>
                <a:srgbClr val="222222"/>
              </a:solidFill>
            </a:endParaRPr>
          </a:p>
          <a:p>
            <a:pPr indent="0" lvl="0" marL="0" rtl="0" algn="l">
              <a:spcBef>
                <a:spcPts val="0"/>
              </a:spcBef>
              <a:spcAft>
                <a:spcPts val="0"/>
              </a:spcAft>
              <a:buNone/>
            </a:pPr>
            <a:r>
              <a:rPr lang="en" sz="2000" u="sng">
                <a:solidFill>
                  <a:schemeClr val="accent5"/>
                </a:solidFill>
                <a:hlinkClick r:id="rId3">
                  <a:extLst>
                    <a:ext uri="{A12FA001-AC4F-418D-AE19-62706E023703}">
                      <ahyp:hlinkClr val="tx"/>
                    </a:ext>
                  </a:extLst>
                </a:hlinkClick>
              </a:rPr>
              <a:t>https://md5decrypt.net/en/#answer</a:t>
            </a:r>
            <a:r>
              <a:rPr lang="en" sz="2000"/>
              <a:t> </a:t>
            </a:r>
            <a:endParaRPr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brute force in record time </a:t>
            </a:r>
            <a:r>
              <a:rPr lang="en" sz="1888"/>
              <a:t>(Rainbow Tables)</a:t>
            </a:r>
            <a:endParaRPr sz="1888"/>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Start with a dictionary of million common passwords</a:t>
            </a:r>
            <a:endParaRPr sz="2300"/>
          </a:p>
          <a:p>
            <a:pPr indent="-374650" lvl="0" marL="457200" rtl="0" algn="l">
              <a:spcBef>
                <a:spcPts val="0"/>
              </a:spcBef>
              <a:spcAft>
                <a:spcPts val="0"/>
              </a:spcAft>
              <a:buSzPts val="2300"/>
              <a:buAutoNum type="arabicPeriod"/>
            </a:pPr>
            <a:r>
              <a:rPr lang="en" sz="2300"/>
              <a:t>Hash each word (may take many days to compute the entire list)</a:t>
            </a:r>
            <a:endParaRPr sz="2300"/>
          </a:p>
          <a:p>
            <a:pPr indent="-374650" lvl="0" marL="457200" rtl="0" algn="l">
              <a:spcBef>
                <a:spcPts val="0"/>
              </a:spcBef>
              <a:spcAft>
                <a:spcPts val="0"/>
              </a:spcAft>
              <a:buSzPts val="2300"/>
              <a:buAutoNum type="arabicPeriod"/>
            </a:pPr>
            <a:r>
              <a:rPr lang="en" sz="2300"/>
              <a:t>Store the password and its hash in a (very large) database</a:t>
            </a:r>
            <a:endParaRPr sz="2300"/>
          </a:p>
          <a:p>
            <a:pPr indent="-374650" lvl="0" marL="457200" rtl="0" algn="l">
              <a:spcBef>
                <a:spcPts val="0"/>
              </a:spcBef>
              <a:spcAft>
                <a:spcPts val="0"/>
              </a:spcAft>
              <a:buSzPts val="2300"/>
              <a:buAutoNum type="arabicPeriod"/>
            </a:pPr>
            <a:r>
              <a:rPr lang="en" sz="2300"/>
              <a:t>Quickly apply brute force methods using pre-computed values</a:t>
            </a:r>
            <a:endParaRPr sz="2300"/>
          </a:p>
          <a:p>
            <a:pPr indent="-374650" lvl="0" marL="457200" rtl="0" algn="l">
              <a:spcBef>
                <a:spcPts val="0"/>
              </a:spcBef>
              <a:spcAft>
                <a:spcPts val="0"/>
              </a:spcAft>
              <a:buSzPts val="2300"/>
              <a:buAutoNum type="arabicPeriod"/>
            </a:pPr>
            <a:r>
              <a:rPr lang="en" sz="2300"/>
              <a:t>Download your own rainbow tables here… </a:t>
            </a:r>
            <a:r>
              <a:rPr lang="en" sz="2300" u="sng">
                <a:solidFill>
                  <a:schemeClr val="hlink"/>
                </a:solidFill>
                <a:hlinkClick r:id="rId3"/>
              </a:rPr>
              <a:t>http://project-rainbowcrack.com/table.htm</a:t>
            </a:r>
            <a:r>
              <a:rPr lang="en" sz="2300"/>
              <a:t> </a:t>
            </a:r>
            <a:endParaRPr sz="2300"/>
          </a:p>
          <a:p>
            <a:pPr indent="0" lvl="0" marL="457200" rtl="0" algn="l">
              <a:spcBef>
                <a:spcPts val="1200"/>
              </a:spcBef>
              <a:spcAft>
                <a:spcPts val="1200"/>
              </a:spcAft>
              <a:buNone/>
            </a:pPr>
            <a:r>
              <a:t/>
            </a:r>
            <a:endParaRPr sz="2300"/>
          </a:p>
        </p:txBody>
      </p:sp>
      <p:pic>
        <p:nvPicPr>
          <p:cNvPr id="218" name="Google Shape;218;p38"/>
          <p:cNvPicPr preferRelativeResize="0"/>
          <p:nvPr/>
        </p:nvPicPr>
        <p:blipFill>
          <a:blip r:embed="rId4">
            <a:alphaModFix/>
          </a:blip>
          <a:stretch>
            <a:fillRect/>
          </a:stretch>
        </p:blipFill>
        <p:spPr>
          <a:xfrm>
            <a:off x="6486834" y="2949775"/>
            <a:ext cx="2576090" cy="2193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t>
            </a:r>
            <a:r>
              <a:rPr lang="en"/>
              <a:t>defeat Rainbow Tables?</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a:t>
            </a:r>
            <a:endParaRPr/>
          </a:p>
          <a:p>
            <a:pPr indent="0" lvl="0" marL="0" rtl="0" algn="l">
              <a:spcBef>
                <a:spcPts val="1200"/>
              </a:spcBef>
              <a:spcAft>
                <a:spcPts val="0"/>
              </a:spcAft>
              <a:buNone/>
            </a:pPr>
            <a:r>
              <a:rPr b="1" lang="en"/>
              <a:t>SALTING A PASSWORD</a:t>
            </a:r>
            <a:r>
              <a:rPr lang="en"/>
              <a:t> - add unique number before the password and then hash it. So that way it does not fit into anybody’s precomputed or rainbow tables.</a:t>
            </a:r>
            <a:endParaRPr/>
          </a:p>
          <a:p>
            <a:pPr indent="0" lvl="0" marL="0" rtl="0" algn="l">
              <a:spcBef>
                <a:spcPts val="1200"/>
              </a:spcBef>
              <a:spcAft>
                <a:spcPts val="0"/>
              </a:spcAft>
              <a:buNone/>
            </a:pPr>
            <a:r>
              <a:rPr lang="en"/>
              <a:t>OR</a:t>
            </a:r>
            <a:endParaRPr/>
          </a:p>
          <a:p>
            <a:pPr indent="0" lvl="0" marL="0" rtl="0" algn="l">
              <a:spcBef>
                <a:spcPts val="1200"/>
              </a:spcBef>
              <a:spcAft>
                <a:spcPts val="0"/>
              </a:spcAft>
              <a:buNone/>
            </a:pPr>
            <a:r>
              <a:rPr b="1" lang="en"/>
              <a:t>MULTIPLE ROUNDS OF HASHING</a:t>
            </a:r>
            <a:r>
              <a:rPr lang="en"/>
              <a:t> (repeat an algorithm multiple times)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76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Can I create my own password manager? YES!</a:t>
            </a:r>
            <a:endParaRPr sz="2600"/>
          </a:p>
        </p:txBody>
      </p:sp>
      <p:sp>
        <p:nvSpPr>
          <p:cNvPr id="230" name="Google Shape;230;p40"/>
          <p:cNvSpPr txBox="1"/>
          <p:nvPr>
            <p:ph idx="1" type="body"/>
          </p:nvPr>
        </p:nvSpPr>
        <p:spPr>
          <a:xfrm>
            <a:off x="71700" y="1152475"/>
            <a:ext cx="9000600" cy="3891900"/>
          </a:xfrm>
          <a:prstGeom prst="rect">
            <a:avLst/>
          </a:prstGeom>
        </p:spPr>
        <p:txBody>
          <a:bodyPr anchorCtr="0" anchor="t" bIns="91425" lIns="91425" spcFirstLastPara="1" rIns="91425" wrap="square" tIns="91425">
            <a:noAutofit/>
          </a:bodyPr>
          <a:lstStyle/>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Choose a hash algo easily used by the language and IDE of your choice.</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Use it to hash your master password. (you can also create the add, update, reset master password features here; you can also add 2 factor auth with google authenticator)</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Store the hash for verification. Even if someone has your password, they would not break the hash in reverse.</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Create record table with portal, username, and password fields.</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For each record you add, generate a random password (8 characters or more long) using a combination of uppercase, lowercase, numbers, and symbols (@ works on most portals)</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Ensure that you do not update an existing record for the same. For safety, just use add and delete features. (make deletion harder with multiple confirmations and requiring master password)</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Encrypt the records file. (different from hashing as you will decrypt it to use e.g. multiply a number by 5 to encrypt, divide by 5 to decrypt)</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Use the random passwords on your logins. You are done.</a:t>
            </a:r>
            <a:endParaRPr sz="1350">
              <a:solidFill>
                <a:srgbClr val="282829"/>
              </a:solidFill>
              <a:highlight>
                <a:srgbClr val="FFFFFF"/>
              </a:highlight>
              <a:latin typeface="Roboto"/>
              <a:ea typeface="Roboto"/>
              <a:cs typeface="Roboto"/>
              <a:sym typeface="Roboto"/>
            </a:endParaRPr>
          </a:p>
          <a:p>
            <a:pPr indent="-314325" lvl="0" marL="749300" marR="279400" rtl="0" algn="l">
              <a:spcBef>
                <a:spcPts val="0"/>
              </a:spcBef>
              <a:spcAft>
                <a:spcPts val="0"/>
              </a:spcAft>
              <a:buClr>
                <a:srgbClr val="282829"/>
              </a:buClr>
              <a:buSzPts val="1350"/>
              <a:buFont typeface="Roboto"/>
              <a:buAutoNum type="arabicPeriod"/>
            </a:pPr>
            <a:r>
              <a:rPr lang="en" sz="1350">
                <a:solidFill>
                  <a:srgbClr val="282829"/>
                </a:solidFill>
                <a:highlight>
                  <a:srgbClr val="FFFFFF"/>
                </a:highlight>
                <a:latin typeface="Roboto"/>
                <a:ea typeface="Roboto"/>
                <a:cs typeface="Roboto"/>
                <a:sym typeface="Roboto"/>
              </a:rPr>
              <a:t>(Optional) You can sync your encrypted records file to google drive to allow you to use the file on multiple devices.</a:t>
            </a:r>
            <a:endParaRPr sz="1350">
              <a:solidFill>
                <a:srgbClr val="282829"/>
              </a:solidFill>
              <a:highlight>
                <a:srgbClr val="FFFFFF"/>
              </a:highlight>
              <a:latin typeface="Roboto"/>
              <a:ea typeface="Roboto"/>
              <a:cs typeface="Roboto"/>
              <a:sym typeface="Roboto"/>
            </a:endParaRPr>
          </a:p>
          <a:p>
            <a:pPr indent="0" lvl="0" marL="0" rtl="0" algn="l">
              <a:spcBef>
                <a:spcPts val="2200"/>
              </a:spcBef>
              <a:spcAft>
                <a:spcPts val="120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390" u="sng">
                <a:solidFill>
                  <a:schemeClr val="hlink"/>
                </a:solidFill>
                <a:hlinkClick r:id="rId3"/>
              </a:rPr>
              <a:t>https://www.cmu.edu/iso/governance/guidance/password-managers.html</a:t>
            </a:r>
            <a:endParaRPr sz="1390"/>
          </a:p>
          <a:p>
            <a:pPr indent="0" lvl="0" marL="0" rtl="0" algn="l">
              <a:lnSpc>
                <a:spcPct val="95000"/>
              </a:lnSpc>
              <a:spcBef>
                <a:spcPts val="1200"/>
              </a:spcBef>
              <a:spcAft>
                <a:spcPts val="0"/>
              </a:spcAft>
              <a:buSzPts val="605"/>
              <a:buNone/>
            </a:pPr>
            <a:r>
              <a:rPr lang="en" sz="1390" u="sng">
                <a:solidFill>
                  <a:schemeClr val="hlink"/>
                </a:solidFill>
                <a:hlinkClick r:id="rId4"/>
              </a:rPr>
              <a:t>https://stumbleforward.com/2012/08/20/the-10-most-common-password-security-questions/</a:t>
            </a:r>
            <a:endParaRPr sz="1390"/>
          </a:p>
          <a:p>
            <a:pPr indent="0" lvl="0" marL="0" rtl="0" algn="l">
              <a:lnSpc>
                <a:spcPct val="95000"/>
              </a:lnSpc>
              <a:spcBef>
                <a:spcPts val="1200"/>
              </a:spcBef>
              <a:spcAft>
                <a:spcPts val="0"/>
              </a:spcAft>
              <a:buSzPts val="605"/>
              <a:buNone/>
            </a:pPr>
            <a:r>
              <a:rPr lang="en" sz="1390" u="sng">
                <a:solidFill>
                  <a:schemeClr val="hlink"/>
                </a:solidFill>
                <a:hlinkClick r:id="rId5"/>
              </a:rPr>
              <a:t>https://cheatsheetseries.owasp.org/cheatsheets/Choosing_and_Using_Security_Questions_Cheat_Sheet.html</a:t>
            </a:r>
            <a:endParaRPr sz="1390"/>
          </a:p>
          <a:p>
            <a:pPr indent="0" lvl="0" marL="0" rtl="0" algn="l">
              <a:lnSpc>
                <a:spcPct val="95000"/>
              </a:lnSpc>
              <a:spcBef>
                <a:spcPts val="1200"/>
              </a:spcBef>
              <a:spcAft>
                <a:spcPts val="0"/>
              </a:spcAft>
              <a:buSzPts val="605"/>
              <a:buNone/>
            </a:pPr>
            <a:r>
              <a:rPr lang="en" sz="1390" u="sng">
                <a:solidFill>
                  <a:schemeClr val="hlink"/>
                </a:solidFill>
                <a:hlinkClick r:id="rId6"/>
              </a:rPr>
              <a:t>https://www.acm.org/articles/people-of-acm/2016/lorrie-cranor</a:t>
            </a:r>
            <a:endParaRPr sz="1390"/>
          </a:p>
          <a:p>
            <a:pPr indent="0" lvl="0" marL="0" rtl="0" algn="l">
              <a:lnSpc>
                <a:spcPct val="95000"/>
              </a:lnSpc>
              <a:spcBef>
                <a:spcPts val="1200"/>
              </a:spcBef>
              <a:spcAft>
                <a:spcPts val="0"/>
              </a:spcAft>
              <a:buSzPts val="605"/>
              <a:buNone/>
            </a:pPr>
            <a:r>
              <a:rPr lang="en" sz="1390" u="sng">
                <a:solidFill>
                  <a:schemeClr val="hlink"/>
                </a:solidFill>
                <a:hlinkClick r:id="rId7"/>
              </a:rPr>
              <a:t>https://dl.acm.org/doi/10.1145/3412841.3442131</a:t>
            </a:r>
            <a:endParaRPr sz="1390"/>
          </a:p>
          <a:p>
            <a:pPr indent="0" lvl="0" marL="0" rtl="0" algn="l">
              <a:lnSpc>
                <a:spcPct val="95000"/>
              </a:lnSpc>
              <a:spcBef>
                <a:spcPts val="1200"/>
              </a:spcBef>
              <a:spcAft>
                <a:spcPts val="0"/>
              </a:spcAft>
              <a:buSzPts val="605"/>
              <a:buNone/>
            </a:pPr>
            <a:r>
              <a:rPr lang="en" sz="1390" u="sng">
                <a:solidFill>
                  <a:schemeClr val="hlink"/>
                </a:solidFill>
                <a:hlinkClick r:id="rId8"/>
              </a:rPr>
              <a:t>https://www.youtube.com/watch?v=GI790E1JMgw</a:t>
            </a:r>
            <a:r>
              <a:rPr lang="en" sz="1390"/>
              <a:t> </a:t>
            </a:r>
            <a:endParaRPr sz="1390"/>
          </a:p>
          <a:p>
            <a:pPr indent="0" lvl="0" marL="0" rtl="0" algn="l">
              <a:lnSpc>
                <a:spcPct val="95000"/>
              </a:lnSpc>
              <a:spcBef>
                <a:spcPts val="1200"/>
              </a:spcBef>
              <a:spcAft>
                <a:spcPts val="0"/>
              </a:spcAft>
              <a:buSzPts val="605"/>
              <a:buNone/>
            </a:pPr>
            <a:r>
              <a:rPr lang="en" sz="1390" u="sng">
                <a:solidFill>
                  <a:schemeClr val="hlink"/>
                </a:solidFill>
                <a:hlinkClick r:id="rId9"/>
              </a:rPr>
              <a:t>https://us.norton.com/internetsecurity-privacy-password-manager-security.html</a:t>
            </a:r>
            <a:r>
              <a:rPr lang="en" sz="1390"/>
              <a:t> </a:t>
            </a:r>
            <a:endParaRPr sz="1390"/>
          </a:p>
          <a:p>
            <a:pPr indent="0" lvl="0" marL="0" rtl="0" algn="l">
              <a:lnSpc>
                <a:spcPct val="95000"/>
              </a:lnSpc>
              <a:spcBef>
                <a:spcPts val="1200"/>
              </a:spcBef>
              <a:spcAft>
                <a:spcPts val="0"/>
              </a:spcAft>
              <a:buSzPts val="605"/>
              <a:buNone/>
            </a:pPr>
            <a:r>
              <a:rPr lang="en" sz="1390" u="sng">
                <a:solidFill>
                  <a:schemeClr val="hlink"/>
                </a:solidFill>
                <a:hlinkClick r:id="rId10"/>
              </a:rPr>
              <a:t>https://us.norton.com/internetsecurity-privacy-password-manager-security.html</a:t>
            </a:r>
            <a:r>
              <a:rPr lang="en" sz="1390"/>
              <a:t> </a:t>
            </a:r>
            <a:endParaRPr sz="1390"/>
          </a:p>
          <a:p>
            <a:pPr indent="0" lvl="0" marL="0" rtl="0" algn="l">
              <a:lnSpc>
                <a:spcPct val="95000"/>
              </a:lnSpc>
              <a:spcBef>
                <a:spcPts val="1200"/>
              </a:spcBef>
              <a:spcAft>
                <a:spcPts val="0"/>
              </a:spcAft>
              <a:buSzPts val="605"/>
              <a:buNone/>
            </a:pPr>
            <a:r>
              <a:rPr lang="en" sz="1390" u="sng">
                <a:solidFill>
                  <a:schemeClr val="hlink"/>
                </a:solidFill>
                <a:hlinkClick r:id="rId11"/>
              </a:rPr>
              <a:t>https://expert.services/blog/managing-your-website/security/password-managers</a:t>
            </a:r>
            <a:r>
              <a:rPr lang="en" sz="1390"/>
              <a:t> </a:t>
            </a:r>
            <a:endParaRPr sz="139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1200"/>
              </a:spcAft>
              <a:buSzPts val="605"/>
              <a:buNone/>
            </a:pPr>
            <a:r>
              <a:t/>
            </a:r>
            <a:endParaRPr sz="13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Security Questions</a:t>
            </a:r>
            <a:endParaRPr/>
          </a:p>
        </p:txBody>
      </p:sp>
      <p:sp>
        <p:nvSpPr>
          <p:cNvPr id="69" name="Google Shape;69;p15"/>
          <p:cNvSpPr txBox="1"/>
          <p:nvPr>
            <p:ph idx="1" type="body"/>
          </p:nvPr>
        </p:nvSpPr>
        <p:spPr>
          <a:xfrm>
            <a:off x="311700" y="950975"/>
            <a:ext cx="5058300" cy="3618000"/>
          </a:xfrm>
          <a:prstGeom prst="rect">
            <a:avLst/>
          </a:prstGeom>
        </p:spPr>
        <p:txBody>
          <a:bodyPr anchorCtr="0" anchor="t" bIns="91425" lIns="91425" spcFirstLastPara="1" rIns="91425" wrap="square" tIns="91425">
            <a:normAutofit lnSpcReduction="20000"/>
          </a:bodyPr>
          <a:lstStyle/>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Is your favorite book?</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is the name of the road you grew up on?</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is your mother’s maiden name?</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was the name of your first/current/favorite pet?</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was the first company that you worked for?</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Where did you meet your spouse?</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Where did you go to high school/college?</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is your favorite food?</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What city were you born in?</a:t>
            </a:r>
            <a:endParaRPr sz="1550">
              <a:solidFill>
                <a:srgbClr val="222222"/>
              </a:solidFill>
              <a:highlight>
                <a:srgbClr val="FFFFFF"/>
              </a:highlight>
              <a:latin typeface="Roboto"/>
              <a:ea typeface="Roboto"/>
              <a:cs typeface="Roboto"/>
              <a:sym typeface="Roboto"/>
            </a:endParaRPr>
          </a:p>
          <a:p>
            <a:pPr indent="-327025" lvl="0" marL="457200" rtl="0" algn="l">
              <a:spcBef>
                <a:spcPts val="0"/>
              </a:spcBef>
              <a:spcAft>
                <a:spcPts val="0"/>
              </a:spcAft>
              <a:buClr>
                <a:srgbClr val="222222"/>
              </a:buClr>
              <a:buSzPts val="1550"/>
              <a:buFont typeface="Roboto"/>
              <a:buChar char="●"/>
            </a:pPr>
            <a:r>
              <a:rPr lang="en" sz="1550">
                <a:solidFill>
                  <a:srgbClr val="222222"/>
                </a:solidFill>
                <a:highlight>
                  <a:srgbClr val="FFFFFF"/>
                </a:highlight>
                <a:latin typeface="Roboto"/>
                <a:ea typeface="Roboto"/>
                <a:cs typeface="Roboto"/>
                <a:sym typeface="Roboto"/>
              </a:rPr>
              <a:t>Where is your favorite place to vacation?</a:t>
            </a:r>
            <a:endParaRPr sz="1550">
              <a:solidFill>
                <a:srgbClr val="222222"/>
              </a:solidFill>
              <a:highlight>
                <a:srgbClr val="FFFFFF"/>
              </a:highlight>
              <a:latin typeface="Roboto"/>
              <a:ea typeface="Roboto"/>
              <a:cs typeface="Roboto"/>
              <a:sym typeface="Roboto"/>
            </a:endParaRPr>
          </a:p>
          <a:p>
            <a:pPr indent="0" lvl="0" marL="0" rtl="0" algn="l">
              <a:spcBef>
                <a:spcPts val="4000"/>
              </a:spcBef>
              <a:spcAft>
                <a:spcPts val="1200"/>
              </a:spcAft>
              <a:buNone/>
            </a:pPr>
            <a:r>
              <a:t/>
            </a:r>
            <a:endParaRPr/>
          </a:p>
        </p:txBody>
      </p:sp>
      <p:sp>
        <p:nvSpPr>
          <p:cNvPr id="70" name="Google Shape;70;p15"/>
          <p:cNvSpPr txBox="1"/>
          <p:nvPr/>
        </p:nvSpPr>
        <p:spPr>
          <a:xfrm>
            <a:off x="5583200" y="899850"/>
            <a:ext cx="30474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Char char="●"/>
            </a:pPr>
            <a:r>
              <a:rPr lang="en">
                <a:solidFill>
                  <a:srgbClr val="434343"/>
                </a:solidFill>
              </a:rPr>
              <a:t>Using questions like these, researchers at </a:t>
            </a:r>
            <a:r>
              <a:rPr lang="en" u="sng">
                <a:solidFill>
                  <a:srgbClr val="434343"/>
                </a:solidFill>
                <a:hlinkClick r:id="rId3">
                  <a:extLst>
                    <a:ext uri="{A12FA001-AC4F-418D-AE19-62706E023703}">
                      <ahyp:hlinkClr val="tx"/>
                    </a:ext>
                  </a:extLst>
                </a:hlinkClick>
              </a:rPr>
              <a:t>Microsoft and Carnegie Mellon</a:t>
            </a:r>
            <a:r>
              <a:rPr lang="en">
                <a:solidFill>
                  <a:srgbClr val="434343"/>
                </a:solidFill>
              </a:rPr>
              <a:t>  found that people with no knowledge of the person whose account they were hacking were able to guess the correct answer 15% of the time.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the majority of these questions are topics that are discussed on a first date and are common material for social network profiles and updates.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How Identity Thieves Get The Answers to Your Computer </a:t>
            </a:r>
            <a:r>
              <a:rPr lang="en" u="sng">
                <a:solidFill>
                  <a:schemeClr val="hlink"/>
                </a:solidFill>
                <a:hlinkClick r:id="rId4"/>
              </a:rPr>
              <a:t>Security Questions</a:t>
            </a:r>
            <a:endParaRPr sz="1350">
              <a:solidFill>
                <a:srgbClr val="434343"/>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password manager</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Password managers represent a possible solution that addresses the issues of memorability and keeping track of of passwords.</a:t>
            </a:r>
            <a:endParaRPr/>
          </a:p>
          <a:p>
            <a:pPr indent="-342900" lvl="0" marL="457200" rtl="0" algn="l">
              <a:spcBef>
                <a:spcPts val="0"/>
              </a:spcBef>
              <a:spcAft>
                <a:spcPts val="0"/>
              </a:spcAft>
              <a:buSzPts val="1800"/>
              <a:buChar char="●"/>
            </a:pPr>
            <a:r>
              <a:rPr lang="en"/>
              <a:t>Passwords managers help you generate unique and strong passwords and store them in one safe (encrypted) place, </a:t>
            </a:r>
            <a:endParaRPr/>
          </a:p>
          <a:p>
            <a:pPr indent="-342900" lvl="0" marL="457200" rtl="0" algn="l">
              <a:spcBef>
                <a:spcPts val="0"/>
              </a:spcBef>
              <a:spcAft>
                <a:spcPts val="0"/>
              </a:spcAft>
              <a:buSzPts val="1800"/>
              <a:buChar char="●"/>
            </a:pPr>
            <a:r>
              <a:rPr lang="en"/>
              <a:t>You only need to remember one master password. </a:t>
            </a:r>
            <a:endParaRPr/>
          </a:p>
          <a:p>
            <a:pPr indent="-342900" lvl="0" marL="457200" rtl="0" algn="l">
              <a:spcBef>
                <a:spcPts val="0"/>
              </a:spcBef>
              <a:spcAft>
                <a:spcPts val="0"/>
              </a:spcAft>
              <a:buSzPts val="1800"/>
              <a:buChar char="●"/>
            </a:pPr>
            <a:r>
              <a:rPr lang="en"/>
              <a:t>The master password unlocks your encrypted vault which grants you access to each of your passwords.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4705"/>
              <a:buFont typeface="Arial"/>
              <a:buNone/>
            </a:pPr>
            <a:r>
              <a:rPr lang="en"/>
              <a:t>Local Password Management</a:t>
            </a:r>
            <a:endParaRPr sz="1700">
              <a:solidFill>
                <a:srgbClr val="707070"/>
              </a:solidFill>
              <a:highlight>
                <a:srgbClr val="FFFFFF"/>
              </a:highlight>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Password managers are able to store your passwords locally on your computer or in the cloud</a:t>
            </a:r>
            <a:endParaRPr/>
          </a:p>
          <a:p>
            <a:pPr indent="-342900" lvl="0" marL="457200" rtl="0" algn="l">
              <a:spcBef>
                <a:spcPts val="0"/>
              </a:spcBef>
              <a:spcAft>
                <a:spcPts val="0"/>
              </a:spcAft>
              <a:buSzPts val="1800"/>
              <a:buChar char="●"/>
            </a:pPr>
            <a:r>
              <a:rPr lang="en"/>
              <a:t>Password managers have become more convenient to users through browser extensions and native apps for your mobile devices.</a:t>
            </a:r>
            <a:endParaRPr/>
          </a:p>
          <a:p>
            <a:pPr indent="-342900" lvl="0" marL="457200" rtl="0" algn="l">
              <a:spcBef>
                <a:spcPts val="0"/>
              </a:spcBef>
              <a:spcAft>
                <a:spcPts val="0"/>
              </a:spcAft>
              <a:buSzPts val="1800"/>
              <a:buChar char="●"/>
            </a:pPr>
            <a:r>
              <a:rPr lang="en"/>
              <a:t>Storage hampers the user experience but forces hackers to resort to difficult malware-based approaches like using keyloggers and other advanced tools. </a:t>
            </a:r>
            <a:r>
              <a:rPr lang="en"/>
              <a:t>(Carnegie-Mellon University)</a:t>
            </a:r>
            <a:endParaRPr/>
          </a:p>
          <a:p>
            <a:pPr indent="-342900" lvl="0" marL="457200" rtl="0" algn="l">
              <a:spcBef>
                <a:spcPts val="0"/>
              </a:spcBef>
              <a:spcAft>
                <a:spcPts val="0"/>
              </a:spcAft>
              <a:buSzPts val="1800"/>
              <a:buChar char="●"/>
            </a:pPr>
            <a:r>
              <a:rPr lang="en"/>
              <a:t>Since the password is stored on the user's device, the user has total control over its security.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Storage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Encrypted passwords are stored in a server which provides the convenience of access them from any device</a:t>
            </a:r>
            <a:endParaRPr/>
          </a:p>
          <a:p>
            <a:pPr indent="-342900" lvl="0" marL="457200" rtl="0" algn="l">
              <a:spcBef>
                <a:spcPts val="0"/>
              </a:spcBef>
              <a:spcAft>
                <a:spcPts val="0"/>
              </a:spcAft>
              <a:buSzPts val="1800"/>
              <a:buChar char="●"/>
            </a:pPr>
            <a:r>
              <a:rPr lang="en"/>
              <a:t>Storage improves </a:t>
            </a:r>
            <a:r>
              <a:rPr lang="en"/>
              <a:t>accessibility makes passwords recoverable if the user loses the device. </a:t>
            </a:r>
            <a:r>
              <a:rPr lang="en"/>
              <a:t> </a:t>
            </a:r>
            <a:endParaRPr/>
          </a:p>
          <a:p>
            <a:pPr indent="-342900" lvl="0" marL="457200" rtl="0" algn="l">
              <a:spcBef>
                <a:spcPts val="0"/>
              </a:spcBef>
              <a:spcAft>
                <a:spcPts val="0"/>
              </a:spcAft>
              <a:buSzPts val="1800"/>
              <a:buChar char="●"/>
            </a:pPr>
            <a:r>
              <a:rPr lang="en"/>
              <a:t>However, the user cannot ensure the security of data and breaches happened in the past</a:t>
            </a:r>
            <a:endParaRPr/>
          </a:p>
          <a:p>
            <a:pPr indent="-342900" lvl="0" marL="457200" rtl="0" algn="l">
              <a:spcBef>
                <a:spcPts val="0"/>
              </a:spcBef>
              <a:spcAft>
                <a:spcPts val="0"/>
              </a:spcAft>
              <a:buSzPts val="1800"/>
              <a:buChar char="●"/>
            </a:pPr>
            <a:r>
              <a:rPr lang="en"/>
              <a:t>However, if a password manager stores all your passwords in an encrypted format, and your master password only as a "hash" that's the result of an irreversible mathematical process. (Carnegie-Mellon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u="sng">
                <a:solidFill>
                  <a:schemeClr val="accent5"/>
                </a:solidFill>
                <a:hlinkClick r:id="rId3">
                  <a:extLst>
                    <a:ext uri="{A12FA001-AC4F-418D-AE19-62706E023703}">
                      <ahyp:hlinkClr val="tx"/>
                    </a:ext>
                  </a:extLst>
                </a:hlinkClick>
              </a:rPr>
              <a:t>1Password </a:t>
            </a:r>
            <a:endParaRPr sz="3355"/>
          </a:p>
        </p:txBody>
      </p:sp>
      <p:sp>
        <p:nvSpPr>
          <p:cNvPr id="94" name="Google Shape;94;p19"/>
          <p:cNvSpPr txBox="1"/>
          <p:nvPr>
            <p:ph idx="1" type="body"/>
          </p:nvPr>
        </p:nvSpPr>
        <p:spPr>
          <a:xfrm>
            <a:off x="311700" y="1152475"/>
            <a:ext cx="6021900" cy="3613500"/>
          </a:xfrm>
          <a:prstGeom prst="rect">
            <a:avLst/>
          </a:prstGeom>
        </p:spPr>
        <p:txBody>
          <a:bodyPr anchorCtr="0" anchor="t" bIns="91425" lIns="91425" spcFirstLastPara="1" rIns="91425" wrap="square" tIns="91425">
            <a:normAutofit fontScale="85000" lnSpcReduction="20000"/>
          </a:bodyPr>
          <a:lstStyle/>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Platforms: </a:t>
            </a:r>
            <a:r>
              <a:rPr lang="en" sz="1543">
                <a:solidFill>
                  <a:srgbClr val="666666"/>
                </a:solidFill>
                <a:highlight>
                  <a:srgbClr val="FFFFFF"/>
                </a:highlight>
              </a:rPr>
              <a:t>Windows, Mac, iOS, Android, </a:t>
            </a:r>
            <a:r>
              <a:rPr b="1" lang="en" sz="1543">
                <a:solidFill>
                  <a:srgbClr val="666666"/>
                </a:solidFill>
                <a:highlight>
                  <a:srgbClr val="FFFFFF"/>
                </a:highlight>
              </a:rPr>
              <a:t>1Password X Platforms: </a:t>
            </a:r>
            <a:r>
              <a:rPr lang="en" sz="1543">
                <a:solidFill>
                  <a:srgbClr val="666666"/>
                </a:solidFill>
                <a:highlight>
                  <a:srgbClr val="FFFFFF"/>
                </a:highlight>
              </a:rPr>
              <a:t>Linux, Chrome OS</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Free-version Limitations</a:t>
            </a:r>
            <a:r>
              <a:rPr lang="en" sz="1543">
                <a:solidFill>
                  <a:srgbClr val="666666"/>
                </a:solidFill>
                <a:highlight>
                  <a:srgbClr val="FFFFFF"/>
                </a:highlight>
              </a:rPr>
              <a:t>: Single mobile device</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Two-Factor Authentication:</a:t>
            </a:r>
            <a:r>
              <a:rPr lang="en" sz="1543">
                <a:solidFill>
                  <a:srgbClr val="666666"/>
                </a:solidFill>
                <a:highlight>
                  <a:srgbClr val="FFFFFF"/>
                </a:highlight>
              </a:rPr>
              <a:t> Yes</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Browser plugins:</a:t>
            </a:r>
            <a:r>
              <a:rPr lang="en" sz="1543">
                <a:solidFill>
                  <a:srgbClr val="666666"/>
                </a:solidFill>
                <a:highlight>
                  <a:srgbClr val="FFFFFF"/>
                </a:highlight>
              </a:rPr>
              <a:t> Chrome, Firefox, IE, Safari, Edge, Opera</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Form Filling:</a:t>
            </a:r>
            <a:r>
              <a:rPr lang="en" sz="1543">
                <a:solidFill>
                  <a:srgbClr val="666666"/>
                </a:solidFill>
                <a:highlight>
                  <a:srgbClr val="FFFFFF"/>
                </a:highlight>
              </a:rPr>
              <a:t> Yes</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Mobile App PIN Unlock:</a:t>
            </a:r>
            <a:r>
              <a:rPr lang="en" sz="1543">
                <a:solidFill>
                  <a:srgbClr val="666666"/>
                </a:solidFill>
                <a:highlight>
                  <a:srgbClr val="FFFFFF"/>
                </a:highlight>
              </a:rPr>
              <a:t> Yes</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Biometric Login:</a:t>
            </a:r>
            <a:r>
              <a:rPr lang="en" sz="1543">
                <a:solidFill>
                  <a:srgbClr val="666666"/>
                </a:solidFill>
                <a:highlight>
                  <a:srgbClr val="FFFFFF"/>
                </a:highlight>
              </a:rPr>
              <a:t> Face ID, Touch ID on iOS &amp; macOS, most Android fingerprint readers</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Storage Option</a:t>
            </a:r>
            <a:r>
              <a:rPr lang="en" sz="1543">
                <a:solidFill>
                  <a:srgbClr val="666666"/>
                </a:solidFill>
                <a:highlight>
                  <a:srgbClr val="FFFFFF"/>
                </a:highlight>
              </a:rPr>
              <a:t>: Locally or Online (Cloud)</a:t>
            </a:r>
            <a:endParaRPr sz="1543">
              <a:solidFill>
                <a:srgbClr val="666666"/>
              </a:solidFill>
              <a:highlight>
                <a:srgbClr val="FFFFFF"/>
              </a:highlight>
            </a:endParaRPr>
          </a:p>
          <a:p>
            <a:pPr indent="0" lvl="0" marL="0" rtl="0" algn="l">
              <a:lnSpc>
                <a:spcPct val="165000"/>
              </a:lnSpc>
              <a:spcBef>
                <a:spcPts val="0"/>
              </a:spcBef>
              <a:spcAft>
                <a:spcPts val="0"/>
              </a:spcAft>
              <a:buClr>
                <a:schemeClr val="dk1"/>
              </a:buClr>
              <a:buSzPct val="71270"/>
              <a:buFont typeface="Arial"/>
              <a:buNone/>
            </a:pPr>
            <a:r>
              <a:rPr b="1" lang="en" sz="1543">
                <a:solidFill>
                  <a:srgbClr val="666666"/>
                </a:solidFill>
                <a:highlight>
                  <a:srgbClr val="FFFFFF"/>
                </a:highlight>
              </a:rPr>
              <a:t>Price:</a:t>
            </a:r>
            <a:r>
              <a:rPr lang="en" sz="1543">
                <a:solidFill>
                  <a:srgbClr val="666666"/>
                </a:solidFill>
                <a:highlight>
                  <a:srgbClr val="FFFFFF"/>
                </a:highlight>
              </a:rPr>
              <a:t> Individual Plan-$36/year, Family Plan- $60/year</a:t>
            </a:r>
            <a:endParaRPr sz="1543">
              <a:solidFill>
                <a:srgbClr val="666666"/>
              </a:solidFill>
              <a:highlight>
                <a:srgbClr val="FFFFFF"/>
              </a:highlight>
            </a:endParaRPr>
          </a:p>
          <a:p>
            <a:pPr indent="0" lvl="0" marL="0" rtl="0" algn="l">
              <a:spcBef>
                <a:spcPts val="0"/>
              </a:spcBef>
              <a:spcAft>
                <a:spcPts val="1200"/>
              </a:spcAft>
              <a:buNone/>
            </a:pPr>
            <a:r>
              <a:t/>
            </a:r>
            <a:endParaRPr/>
          </a:p>
        </p:txBody>
      </p:sp>
      <p:sp>
        <p:nvSpPr>
          <p:cNvPr id="95" name="Google Shape;95;p19"/>
          <p:cNvSpPr txBox="1"/>
          <p:nvPr/>
        </p:nvSpPr>
        <p:spPr>
          <a:xfrm>
            <a:off x="6196750" y="1152475"/>
            <a:ext cx="2577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free version but it allows for a 1 month free trial</a:t>
            </a:r>
            <a:endParaRPr/>
          </a:p>
          <a:p>
            <a:pPr indent="-317500" lvl="0" marL="457200" rtl="0" algn="l">
              <a:spcBef>
                <a:spcPts val="0"/>
              </a:spcBef>
              <a:spcAft>
                <a:spcPts val="0"/>
              </a:spcAft>
              <a:buSzPts val="1400"/>
              <a:buChar char="●"/>
            </a:pPr>
            <a:r>
              <a:rPr lang="en"/>
              <a:t>It features the service </a:t>
            </a:r>
            <a:r>
              <a:rPr b="1" lang="en"/>
              <a:t>Watchtower</a:t>
            </a:r>
            <a:r>
              <a:rPr lang="en"/>
              <a:t>, which notifies you if you have an account that may have been compromised (based on the URL and news reports), a weak password, or even a reused password.</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000"/>
              </a:lnSpc>
              <a:spcBef>
                <a:spcPts val="0"/>
              </a:spcBef>
              <a:spcAft>
                <a:spcPts val="0"/>
              </a:spcAft>
              <a:buClr>
                <a:schemeClr val="dk1"/>
              </a:buClr>
              <a:buSzPct val="36666"/>
              <a:buFont typeface="Arial"/>
              <a:buNone/>
            </a:pPr>
            <a:r>
              <a:rPr lang="en">
                <a:solidFill>
                  <a:srgbClr val="767676"/>
                </a:solidFill>
                <a:highlight>
                  <a:srgbClr val="FFFFFF"/>
                </a:highlight>
              </a:rPr>
              <a:t>Apple's iCloud Keychain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rgbClr val="666666"/>
                </a:solidFill>
                <a:highlight>
                  <a:srgbClr val="FFFFFF"/>
                </a:highlight>
              </a:rPr>
              <a:t>Platforms: </a:t>
            </a:r>
            <a:r>
              <a:rPr lang="en" sz="1200">
                <a:solidFill>
                  <a:srgbClr val="666666"/>
                </a:solidFill>
                <a:highlight>
                  <a:srgbClr val="FFFFFF"/>
                </a:highlight>
              </a:rPr>
              <a:t>Mac, iOS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Free-version Limitations</a:t>
            </a:r>
            <a:r>
              <a:rPr lang="en" sz="1200">
                <a:solidFill>
                  <a:srgbClr val="666666"/>
                </a:solidFill>
                <a:highlight>
                  <a:srgbClr val="FFFFFF"/>
                </a:highlight>
              </a:rPr>
              <a:t>: N/A</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Two-Factor Authentication:</a:t>
            </a:r>
            <a:r>
              <a:rPr lang="en" sz="1200">
                <a:solidFill>
                  <a:srgbClr val="666666"/>
                </a:solidFill>
                <a:highlight>
                  <a:srgbClr val="FFFFFF"/>
                </a:highlight>
              </a:rPr>
              <a:t> Yes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Browser plugins:</a:t>
            </a:r>
            <a:r>
              <a:rPr lang="en" sz="1200">
                <a:solidFill>
                  <a:srgbClr val="666666"/>
                </a:solidFill>
                <a:highlight>
                  <a:srgbClr val="FFFFFF"/>
                </a:highlight>
              </a:rPr>
              <a:t> Safari</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Form Filling:</a:t>
            </a:r>
            <a:r>
              <a:rPr lang="en" sz="1200">
                <a:solidFill>
                  <a:srgbClr val="666666"/>
                </a:solidFill>
                <a:highlight>
                  <a:srgbClr val="FFFFFF"/>
                </a:highlight>
              </a:rPr>
              <a:t> Yes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Mobile App PIN Unlock:</a:t>
            </a:r>
            <a:r>
              <a:rPr lang="en" sz="1200">
                <a:solidFill>
                  <a:srgbClr val="666666"/>
                </a:solidFill>
                <a:highlight>
                  <a:srgbClr val="FFFFFF"/>
                </a:highlight>
              </a:rPr>
              <a:t> If </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Biometric Login:</a:t>
            </a:r>
            <a:r>
              <a:rPr lang="en" sz="1200">
                <a:solidFill>
                  <a:srgbClr val="666666"/>
                </a:solidFill>
                <a:highlight>
                  <a:srgbClr val="FFFFFF"/>
                </a:highlight>
              </a:rPr>
              <a:t> Face ID, Touch ID on iOS &amp; macOS</a:t>
            </a:r>
            <a:endParaRPr sz="1200">
              <a:solidFill>
                <a:srgbClr val="666666"/>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666666"/>
                </a:solidFill>
                <a:highlight>
                  <a:srgbClr val="FFFFFF"/>
                </a:highlight>
              </a:rPr>
              <a:t>Storage Option</a:t>
            </a:r>
            <a:r>
              <a:rPr lang="en" sz="1200">
                <a:solidFill>
                  <a:srgbClr val="666666"/>
                </a:solidFill>
                <a:highlight>
                  <a:srgbClr val="FFFFFF"/>
                </a:highlight>
              </a:rPr>
              <a:t>: Cloud</a:t>
            </a:r>
            <a:endParaRPr sz="1200">
              <a:solidFill>
                <a:srgbClr val="666666"/>
              </a:solidFill>
              <a:highlight>
                <a:srgbClr val="FFFFFF"/>
              </a:highlight>
            </a:endParaRPr>
          </a:p>
          <a:p>
            <a:pPr indent="0" lvl="0" marL="0" rtl="0" algn="l">
              <a:spcBef>
                <a:spcPts val="1200"/>
              </a:spcBef>
              <a:spcAft>
                <a:spcPts val="1200"/>
              </a:spcAft>
              <a:buNone/>
            </a:pPr>
            <a:r>
              <a:rPr b="1" lang="en" sz="1200">
                <a:solidFill>
                  <a:srgbClr val="666666"/>
                </a:solidFill>
                <a:highlight>
                  <a:srgbClr val="FFFFFF"/>
                </a:highlight>
              </a:rPr>
              <a:t>Price:</a:t>
            </a:r>
            <a:r>
              <a:rPr lang="en" sz="1200">
                <a:solidFill>
                  <a:srgbClr val="666666"/>
                </a:solidFill>
                <a:highlight>
                  <a:srgbClr val="FFFFFF"/>
                </a:highlight>
              </a:rPr>
              <a:t> Free</a:t>
            </a:r>
            <a:endParaRPr/>
          </a:p>
        </p:txBody>
      </p:sp>
      <p:sp>
        <p:nvSpPr>
          <p:cNvPr id="102" name="Google Shape;102;p20"/>
          <p:cNvSpPr txBox="1"/>
          <p:nvPr/>
        </p:nvSpPr>
        <p:spPr>
          <a:xfrm>
            <a:off x="5163950" y="1360000"/>
            <a:ext cx="35994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It allows you to sync and share your passwords between any Apple device that you are logged into using your iCloud account. </a:t>
            </a:r>
            <a:endParaRPr/>
          </a:p>
          <a:p>
            <a:pPr indent="-317500" lvl="0" marL="457200" rtl="0" algn="l">
              <a:spcBef>
                <a:spcPts val="0"/>
              </a:spcBef>
              <a:spcAft>
                <a:spcPts val="0"/>
              </a:spcAft>
              <a:buSzPts val="1400"/>
              <a:buChar char="●"/>
            </a:pPr>
            <a:r>
              <a:rPr lang="en"/>
              <a:t>If a user has multiple devices, or two-factor authentication for iCloud is enabled, key recovery is accomplished by using another device.  If a user has a single Apple device, Apple provides an optional key recovery (escrow) service that allows Apple to have access to decrypt your keychain under certain circumstances.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2442" u="sng">
                <a:solidFill>
                  <a:schemeClr val="accent5"/>
                </a:solidFill>
                <a:hlinkClick r:id="rId3">
                  <a:extLst>
                    <a:ext uri="{A12FA001-AC4F-418D-AE19-62706E023703}">
                      <ahyp:hlinkClr val="tx"/>
                    </a:ext>
                  </a:extLst>
                </a:hlinkClick>
              </a:rPr>
              <a:t>KeePass</a:t>
            </a:r>
            <a:endParaRPr sz="1120"/>
          </a:p>
        </p:txBody>
      </p:sp>
      <p:sp>
        <p:nvSpPr>
          <p:cNvPr id="108" name="Google Shape;108;p21"/>
          <p:cNvSpPr txBox="1"/>
          <p:nvPr>
            <p:ph idx="1" type="body"/>
          </p:nvPr>
        </p:nvSpPr>
        <p:spPr>
          <a:xfrm>
            <a:off x="311700" y="1152475"/>
            <a:ext cx="4433100" cy="3796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33937"/>
              <a:buFont typeface="Arial"/>
              <a:buNone/>
            </a:pPr>
            <a:r>
              <a:rPr b="1" lang="en" sz="3241">
                <a:solidFill>
                  <a:srgbClr val="666666"/>
                </a:solidFill>
                <a:highlight>
                  <a:srgbClr val="FFFFFF"/>
                </a:highlight>
              </a:rPr>
              <a:t>Platforms: </a:t>
            </a:r>
            <a:r>
              <a:rPr lang="en" sz="3241">
                <a:solidFill>
                  <a:srgbClr val="666666"/>
                </a:solidFill>
                <a:highlight>
                  <a:srgbClr val="FFFFFF"/>
                </a:highlight>
              </a:rPr>
              <a:t>Windows, Mac, iOS, Android, Linux</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Free-version Limitations</a:t>
            </a:r>
            <a:r>
              <a:rPr lang="en" sz="3241">
                <a:solidFill>
                  <a:srgbClr val="666666"/>
                </a:solidFill>
                <a:highlight>
                  <a:srgbClr val="FFFFFF"/>
                </a:highlight>
              </a:rPr>
              <a:t>: N/A</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Two-Factor Authentication:</a:t>
            </a:r>
            <a:r>
              <a:rPr lang="en" sz="3241">
                <a:solidFill>
                  <a:srgbClr val="666666"/>
                </a:solidFill>
                <a:highlight>
                  <a:srgbClr val="FFFFFF"/>
                </a:highlight>
              </a:rPr>
              <a:t> Yes</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Browser plugins:</a:t>
            </a:r>
            <a:r>
              <a:rPr lang="en" sz="3241">
                <a:solidFill>
                  <a:srgbClr val="666666"/>
                </a:solidFill>
                <a:highlight>
                  <a:srgbClr val="FFFFFF"/>
                </a:highlight>
              </a:rPr>
              <a:t> None</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Form Filling:</a:t>
            </a:r>
            <a:r>
              <a:rPr lang="en" sz="3241">
                <a:solidFill>
                  <a:srgbClr val="666666"/>
                </a:solidFill>
                <a:highlight>
                  <a:srgbClr val="FFFFFF"/>
                </a:highlight>
              </a:rPr>
              <a:t> No</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Mobile App PIN Unlock:</a:t>
            </a:r>
            <a:r>
              <a:rPr lang="en" sz="3241">
                <a:solidFill>
                  <a:srgbClr val="666666"/>
                </a:solidFill>
                <a:highlight>
                  <a:srgbClr val="FFFFFF"/>
                </a:highlight>
              </a:rPr>
              <a:t> Depends on version</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Biometric Login:</a:t>
            </a:r>
            <a:r>
              <a:rPr lang="en" sz="3241">
                <a:solidFill>
                  <a:srgbClr val="666666"/>
                </a:solidFill>
                <a:highlight>
                  <a:srgbClr val="FFFFFF"/>
                </a:highlight>
              </a:rPr>
              <a:t> Depends on version</a:t>
            </a:r>
            <a:endParaRPr sz="3241">
              <a:solidFill>
                <a:srgbClr val="666666"/>
              </a:solidFill>
              <a:highlight>
                <a:srgbClr val="FFFFFF"/>
              </a:highlight>
            </a:endParaRPr>
          </a:p>
          <a:p>
            <a:pPr indent="0" lvl="0" marL="0" rtl="0" algn="l">
              <a:spcBef>
                <a:spcPts val="1200"/>
              </a:spcBef>
              <a:spcAft>
                <a:spcPts val="0"/>
              </a:spcAft>
              <a:buClr>
                <a:schemeClr val="dk1"/>
              </a:buClr>
              <a:buSzPct val="33937"/>
              <a:buFont typeface="Arial"/>
              <a:buNone/>
            </a:pPr>
            <a:r>
              <a:rPr b="1" lang="en" sz="3241">
                <a:solidFill>
                  <a:srgbClr val="666666"/>
                </a:solidFill>
                <a:highlight>
                  <a:srgbClr val="FFFFFF"/>
                </a:highlight>
              </a:rPr>
              <a:t>Storage Option</a:t>
            </a:r>
            <a:r>
              <a:rPr lang="en" sz="3241">
                <a:solidFill>
                  <a:srgbClr val="666666"/>
                </a:solidFill>
                <a:highlight>
                  <a:srgbClr val="FFFFFF"/>
                </a:highlight>
              </a:rPr>
              <a:t>: Local</a:t>
            </a:r>
            <a:endParaRPr sz="3241">
              <a:solidFill>
                <a:srgbClr val="666666"/>
              </a:solidFill>
              <a:highlight>
                <a:srgbClr val="FFFFFF"/>
              </a:highlight>
            </a:endParaRPr>
          </a:p>
          <a:p>
            <a:pPr indent="0" lvl="0" marL="0" rtl="0" algn="l">
              <a:spcBef>
                <a:spcPts val="1200"/>
              </a:spcBef>
              <a:spcAft>
                <a:spcPts val="1200"/>
              </a:spcAft>
              <a:buNone/>
            </a:pPr>
            <a:r>
              <a:rPr b="1" lang="en" sz="3241">
                <a:solidFill>
                  <a:srgbClr val="666666"/>
                </a:solidFill>
                <a:highlight>
                  <a:srgbClr val="FFFFFF"/>
                </a:highlight>
              </a:rPr>
              <a:t>Price:</a:t>
            </a:r>
            <a:r>
              <a:rPr lang="en" sz="3241">
                <a:solidFill>
                  <a:srgbClr val="666666"/>
                </a:solidFill>
                <a:highlight>
                  <a:srgbClr val="FFFFFF"/>
                </a:highlight>
              </a:rPr>
              <a:t> Free</a:t>
            </a:r>
            <a:endParaRPr sz="3841"/>
          </a:p>
        </p:txBody>
      </p:sp>
      <p:sp>
        <p:nvSpPr>
          <p:cNvPr id="109" name="Google Shape;109;p21"/>
          <p:cNvSpPr txBox="1"/>
          <p:nvPr/>
        </p:nvSpPr>
        <p:spPr>
          <a:xfrm>
            <a:off x="5736575" y="1462275"/>
            <a:ext cx="2587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It </a:t>
            </a:r>
            <a:r>
              <a:rPr lang="en"/>
              <a:t>offers</a:t>
            </a:r>
            <a:r>
              <a:rPr lang="en"/>
              <a:t> local storage option storing passwords on your laptop, desktop, or mobile device. </a:t>
            </a:r>
            <a:endParaRPr/>
          </a:p>
          <a:p>
            <a:pPr indent="-317500" lvl="0" marL="457200" rtl="0" algn="l">
              <a:spcBef>
                <a:spcPts val="0"/>
              </a:spcBef>
              <a:spcAft>
                <a:spcPts val="0"/>
              </a:spcAft>
              <a:buSzPts val="1400"/>
              <a:buChar char="●"/>
            </a:pPr>
            <a:r>
              <a:rPr lang="en"/>
              <a:t>KeePass is open source, and the source code is available for your review. </a:t>
            </a:r>
            <a:endParaRPr/>
          </a:p>
          <a:p>
            <a:pPr indent="-317500" lvl="0" marL="457200" rtl="0" algn="l">
              <a:spcBef>
                <a:spcPts val="0"/>
              </a:spcBef>
              <a:spcAft>
                <a:spcPts val="0"/>
              </a:spcAft>
              <a:buSzPts val="1400"/>
              <a:buChar char="●"/>
            </a:pPr>
            <a:r>
              <a:rPr lang="en"/>
              <a:t>Highly technical, open-source nature can be intimidating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