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Playfair Display"/>
      <p:regular r:id="rId32"/>
      <p:bold r:id="rId33"/>
      <p:italic r:id="rId34"/>
      <p:boldItalic r:id="rId35"/>
    </p:embeddedFont>
    <p:embeddedFont>
      <p:font typeface="PT Serif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layfairDisplay-bold.fntdata"/><Relationship Id="rId10" Type="http://schemas.openxmlformats.org/officeDocument/2006/relationships/slide" Target="slides/slide4.xml"/><Relationship Id="rId32" Type="http://schemas.openxmlformats.org/officeDocument/2006/relationships/font" Target="fonts/PlayfairDisplay-regular.fntdata"/><Relationship Id="rId13" Type="http://schemas.openxmlformats.org/officeDocument/2006/relationships/slide" Target="slides/slide7.xml"/><Relationship Id="rId35" Type="http://schemas.openxmlformats.org/officeDocument/2006/relationships/font" Target="fonts/PlayfairDisplay-boldItalic.fntdata"/><Relationship Id="rId12" Type="http://schemas.openxmlformats.org/officeDocument/2006/relationships/slide" Target="slides/slide6.xml"/><Relationship Id="rId34" Type="http://schemas.openxmlformats.org/officeDocument/2006/relationships/font" Target="fonts/PlayfairDisplay-italic.fntdata"/><Relationship Id="rId15" Type="http://schemas.openxmlformats.org/officeDocument/2006/relationships/slide" Target="slides/slide9.xml"/><Relationship Id="rId37" Type="http://schemas.openxmlformats.org/officeDocument/2006/relationships/font" Target="fonts/PTSerif-bold.fntdata"/><Relationship Id="rId14" Type="http://schemas.openxmlformats.org/officeDocument/2006/relationships/slide" Target="slides/slide8.xml"/><Relationship Id="rId36" Type="http://schemas.openxmlformats.org/officeDocument/2006/relationships/font" Target="fonts/PTSerif-regular.fntdata"/><Relationship Id="rId17" Type="http://schemas.openxmlformats.org/officeDocument/2006/relationships/slide" Target="slides/slide11.xml"/><Relationship Id="rId39" Type="http://schemas.openxmlformats.org/officeDocument/2006/relationships/font" Target="fonts/PTSerif-boldItalic.fntdata"/><Relationship Id="rId16" Type="http://schemas.openxmlformats.org/officeDocument/2006/relationships/slide" Target="slides/slide10.xml"/><Relationship Id="rId38" Type="http://schemas.openxmlformats.org/officeDocument/2006/relationships/font" Target="fonts/PTSerif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ercang/raytracer-js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b80b78bc_0_15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3b80b78bc_0_1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1ee7102b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1ee7102b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b75cacad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b75cacad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1ee7102b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1ee7102b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1ee7102b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1ee7102b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1ee7102b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1ee7102b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3b80b78bc_0_30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3b80b78bc_0_3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e7ed871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e7ed87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5e7ed871c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5e7ed871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5e7ed871c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5e7ed871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5e7ed871c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5e7ed871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b80b78bc_0_30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3b80b78bc_0_3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5e7ed871c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5e7ed871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5e7ed871c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5e7ed871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https://github.com/ercang/raytracer-js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6b76954a6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6b76954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62ea8a0fb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262ea8a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62ea8a0fb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62ea8a0f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3b80b78bc_0_30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3b80b78bc_0_3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b75cacad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b75cacad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3b80b78bc_0_3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3b80b78bc_0_3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1ee7102b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1ee7102b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62ea8a0f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62ea8a0f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b75cacad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b75cacad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1ee7102b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1ee7102b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1ee7102b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1ee7102b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0000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4136250" y="1321393"/>
            <a:ext cx="871500" cy="8688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▣"/>
              <a:defRPr i="1"/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indent="-355600" lvl="8" marL="41148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/>
        </p:txBody>
      </p:sp>
      <p:sp>
        <p:nvSpPr>
          <p:cNvPr id="65" name="Google Shape;65;p16"/>
          <p:cNvSpPr txBox="1"/>
          <p:nvPr/>
        </p:nvSpPr>
        <p:spPr>
          <a:xfrm>
            <a:off x="3593400" y="1391925"/>
            <a:ext cx="1957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7B7B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>
              <a:solidFill>
                <a:srgbClr val="B7B7B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970212" y="1200150"/>
            <a:ext cx="34965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677288" y="1200150"/>
            <a:ext cx="34965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9" name="Google Shape;79;p19"/>
          <p:cNvSpPr txBox="1"/>
          <p:nvPr>
            <p:ph idx="2" type="body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0" name="Google Shape;80;p19"/>
          <p:cNvSpPr txBox="1"/>
          <p:nvPr>
            <p:ph idx="3" type="body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200"/>
              <a:buNone/>
              <a:defRPr sz="1200">
                <a:solidFill>
                  <a:srgbClr val="999999"/>
                </a:solidFill>
              </a:defRPr>
            </a:lvl1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lack">
  <p:cSld name="BLANK_1">
    <p:bg>
      <p:bgPr>
        <a:solidFill>
          <a:srgbClr val="00000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rt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rt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rt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rt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rt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rt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rt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raytracing.github.io/books/RayTracingInOneWeekend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medium.com/swlh/ray-tracing-from-scratch-in-python-41670e6a96f9" TargetMode="External"/><Relationship Id="rId4" Type="http://schemas.openxmlformats.org/officeDocument/2006/relationships/hyperlink" Target="https://replit.com/@briansmueller/raytracing-python-1#main.py" TargetMode="External"/><Relationship Id="rId5" Type="http://schemas.openxmlformats.org/officeDocument/2006/relationships/hyperlink" Target="https://www.youtube.com/watch?v=klVCeTXNX2M" TargetMode="External"/><Relationship Id="rId6" Type="http://schemas.openxmlformats.org/officeDocument/2006/relationships/hyperlink" Target="https://www.excamera.com/sphinx/article-ray.html" TargetMode="External"/><Relationship Id="rId7" Type="http://schemas.openxmlformats.org/officeDocument/2006/relationships/hyperlink" Target="https://replit.com/@briansmueller/raytracing-python-2#main.p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ercang.github.io/raytracer-js/examples/example3.html" TargetMode="External"/><Relationship Id="rId4" Type="http://schemas.openxmlformats.org/officeDocument/2006/relationships/hyperlink" Target="https://github.com/ercang/raytracer-js" TargetMode="External"/><Relationship Id="rId5" Type="http://schemas.openxmlformats.org/officeDocument/2006/relationships/hyperlink" Target="https://github.com/ercang/raytracer-js/blob/master/src/RayTracer.js#L124" TargetMode="External"/><Relationship Id="rId6" Type="http://schemas.openxmlformats.org/officeDocument/2006/relationships/hyperlink" Target="https://replit.com/@briansmueller/raytracer-j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replit.com/@briansmueller/raytracer-j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hyperlink" Target="https://replit.com/@briansmueller/raytracer-j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www.khanacademy.org/computer-programming/program/6500474647871488/embedded?buttons=no&amp;embed=yes&amp;editor=no&amp;author=no&amp;width=400&amp;height=300&amp;origin=https%3A%2F%2Fwww.khanacademy.org&amp;settings=%7B%22targetColor%22%3A%22green%22%2C%22targetPosition%22%3A%22back%20wall%20right%22%7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ctrTitle"/>
          </p:nvPr>
        </p:nvSpPr>
        <p:spPr>
          <a:xfrm>
            <a:off x="1083000" y="1306025"/>
            <a:ext cx="6938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Ray Tracing</a:t>
            </a:r>
            <a:endParaRPr sz="9000"/>
          </a:p>
        </p:txBody>
      </p:sp>
      <p:sp>
        <p:nvSpPr>
          <p:cNvPr id="97" name="Google Shape;97;p24"/>
          <p:cNvSpPr txBox="1"/>
          <p:nvPr>
            <p:ph type="ctrTitle"/>
          </p:nvPr>
        </p:nvSpPr>
        <p:spPr>
          <a:xfrm>
            <a:off x="1768800" y="2830013"/>
            <a:ext cx="5606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Peter Tsun and Brian Mueller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/>
        </p:nvSpPr>
        <p:spPr>
          <a:xfrm>
            <a:off x="4921700" y="110900"/>
            <a:ext cx="41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Values of A, B, C are for finding t ( length of a ray 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74" name="Google Shape;174;p33"/>
          <p:cNvSpPr txBox="1"/>
          <p:nvPr/>
        </p:nvSpPr>
        <p:spPr>
          <a:xfrm>
            <a:off x="138650" y="110900"/>
            <a:ext cx="83739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R(t) = R</a:t>
            </a:r>
            <a:r>
              <a:rPr baseline="-25000" lang="en" sz="2400">
                <a:solidFill>
                  <a:srgbClr val="FF0000"/>
                </a:solidFill>
              </a:rPr>
              <a:t>o</a:t>
            </a:r>
            <a:r>
              <a:rPr lang="en" sz="2400">
                <a:solidFill>
                  <a:srgbClr val="FF0000"/>
                </a:solidFill>
              </a:rPr>
              <a:t> + R</a:t>
            </a:r>
            <a:r>
              <a:rPr baseline="-25000" lang="en" sz="2400">
                <a:solidFill>
                  <a:srgbClr val="FF0000"/>
                </a:solidFill>
              </a:rPr>
              <a:t>d</a:t>
            </a:r>
            <a:r>
              <a:rPr lang="en" sz="2400">
                <a:solidFill>
                  <a:srgbClr val="FF0000"/>
                </a:solidFill>
              </a:rPr>
              <a:t> t</a:t>
            </a:r>
            <a:r>
              <a:rPr lang="en" sz="2400"/>
              <a:t> , where t &gt; 0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[X(t) Y(t) Z(t)] = </a:t>
            </a:r>
            <a:r>
              <a:rPr lang="en" sz="2400">
                <a:solidFill>
                  <a:schemeClr val="dk1"/>
                </a:solidFill>
              </a:rPr>
              <a:t>[ X</a:t>
            </a:r>
            <a:r>
              <a:rPr baseline="-25000" lang="en" sz="2400">
                <a:solidFill>
                  <a:schemeClr val="dk1"/>
                </a:solidFill>
              </a:rPr>
              <a:t>o</a:t>
            </a:r>
            <a:r>
              <a:rPr lang="en" sz="2400">
                <a:solidFill>
                  <a:schemeClr val="dk1"/>
                </a:solidFill>
              </a:rPr>
              <a:t> Y</a:t>
            </a:r>
            <a:r>
              <a:rPr baseline="-25000" lang="en" sz="2400">
                <a:solidFill>
                  <a:schemeClr val="dk1"/>
                </a:solidFill>
              </a:rPr>
              <a:t>o</a:t>
            </a:r>
            <a:r>
              <a:rPr lang="en" sz="2400">
                <a:solidFill>
                  <a:schemeClr val="dk1"/>
                </a:solidFill>
              </a:rPr>
              <a:t> Z</a:t>
            </a:r>
            <a:r>
              <a:rPr baseline="-25000" lang="en" sz="2400">
                <a:solidFill>
                  <a:schemeClr val="dk1"/>
                </a:solidFill>
              </a:rPr>
              <a:t>o</a:t>
            </a:r>
            <a:r>
              <a:rPr lang="en" sz="2400">
                <a:solidFill>
                  <a:schemeClr val="dk1"/>
                </a:solidFill>
              </a:rPr>
              <a:t> ] + [ X</a:t>
            </a:r>
            <a:r>
              <a:rPr baseline="-25000" lang="en" sz="2400">
                <a:solidFill>
                  <a:schemeClr val="dk1"/>
                </a:solidFill>
              </a:rPr>
              <a:t>d</a:t>
            </a:r>
            <a:r>
              <a:rPr lang="en" sz="2400">
                <a:solidFill>
                  <a:schemeClr val="dk1"/>
                </a:solidFill>
              </a:rPr>
              <a:t> Y</a:t>
            </a:r>
            <a:r>
              <a:rPr baseline="-25000" lang="en" sz="2400">
                <a:solidFill>
                  <a:schemeClr val="dk1"/>
                </a:solidFill>
              </a:rPr>
              <a:t>d</a:t>
            </a:r>
            <a:r>
              <a:rPr lang="en" sz="2400">
                <a:solidFill>
                  <a:schemeClr val="dk1"/>
                </a:solidFill>
              </a:rPr>
              <a:t> Z</a:t>
            </a:r>
            <a:r>
              <a:rPr baseline="-25000" lang="en" sz="2400">
                <a:solidFill>
                  <a:schemeClr val="dk1"/>
                </a:solidFill>
              </a:rPr>
              <a:t>d</a:t>
            </a:r>
            <a:r>
              <a:rPr lang="en" sz="2400">
                <a:solidFill>
                  <a:schemeClr val="dk1"/>
                </a:solidFill>
              </a:rPr>
              <a:t> ] t  , or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X(t) = </a:t>
            </a:r>
            <a:r>
              <a:rPr lang="en" sz="2400">
                <a:solidFill>
                  <a:srgbClr val="FF9900"/>
                </a:solidFill>
              </a:rPr>
              <a:t>X</a:t>
            </a:r>
            <a:r>
              <a:rPr baseline="-25000" lang="en" sz="2400">
                <a:solidFill>
                  <a:srgbClr val="FF9900"/>
                </a:solidFill>
              </a:rPr>
              <a:t>o</a:t>
            </a:r>
            <a:r>
              <a:rPr lang="en" sz="2400">
                <a:solidFill>
                  <a:srgbClr val="FF9900"/>
                </a:solidFill>
              </a:rPr>
              <a:t> + X</a:t>
            </a:r>
            <a:r>
              <a:rPr baseline="-25000" lang="en" sz="2400">
                <a:solidFill>
                  <a:srgbClr val="FF9900"/>
                </a:solidFill>
              </a:rPr>
              <a:t>d</a:t>
            </a:r>
            <a:r>
              <a:rPr lang="en" sz="2400">
                <a:solidFill>
                  <a:srgbClr val="FF9900"/>
                </a:solidFill>
              </a:rPr>
              <a:t> t </a:t>
            </a:r>
            <a:r>
              <a:rPr lang="en" sz="2400">
                <a:solidFill>
                  <a:schemeClr val="dk1"/>
                </a:solidFill>
              </a:rPr>
              <a:t>   ,  Y(t) = </a:t>
            </a:r>
            <a:r>
              <a:rPr lang="en" sz="2400">
                <a:solidFill>
                  <a:srgbClr val="FF00FF"/>
                </a:solidFill>
              </a:rPr>
              <a:t>Y</a:t>
            </a:r>
            <a:r>
              <a:rPr baseline="-25000" lang="en" sz="2400">
                <a:solidFill>
                  <a:srgbClr val="FF00FF"/>
                </a:solidFill>
              </a:rPr>
              <a:t>o</a:t>
            </a:r>
            <a:r>
              <a:rPr lang="en" sz="2400">
                <a:solidFill>
                  <a:srgbClr val="FF00FF"/>
                </a:solidFill>
              </a:rPr>
              <a:t> + Y</a:t>
            </a:r>
            <a:r>
              <a:rPr baseline="-25000" lang="en" sz="2400">
                <a:solidFill>
                  <a:srgbClr val="FF00FF"/>
                </a:solidFill>
              </a:rPr>
              <a:t>d</a:t>
            </a:r>
            <a:r>
              <a:rPr lang="en" sz="2400">
                <a:solidFill>
                  <a:srgbClr val="FF00FF"/>
                </a:solidFill>
              </a:rPr>
              <a:t> t </a:t>
            </a:r>
            <a:r>
              <a:rPr lang="en" sz="2400">
                <a:solidFill>
                  <a:schemeClr val="dk1"/>
                </a:solidFill>
              </a:rPr>
              <a:t>   ,  Z(t) = </a:t>
            </a:r>
            <a:r>
              <a:rPr lang="en" sz="2400">
                <a:solidFill>
                  <a:srgbClr val="00FF00"/>
                </a:solidFill>
              </a:rPr>
              <a:t>Z</a:t>
            </a:r>
            <a:r>
              <a:rPr baseline="-25000" lang="en" sz="2400">
                <a:solidFill>
                  <a:srgbClr val="00FF00"/>
                </a:solidFill>
              </a:rPr>
              <a:t>o</a:t>
            </a:r>
            <a:r>
              <a:rPr lang="en" sz="2400">
                <a:solidFill>
                  <a:srgbClr val="00FF00"/>
                </a:solidFill>
              </a:rPr>
              <a:t> + Z</a:t>
            </a:r>
            <a:r>
              <a:rPr baseline="-25000" lang="en" sz="2400">
                <a:solidFill>
                  <a:srgbClr val="00FF00"/>
                </a:solidFill>
              </a:rPr>
              <a:t>d</a:t>
            </a:r>
            <a:r>
              <a:rPr lang="en" sz="2400">
                <a:solidFill>
                  <a:srgbClr val="00FF00"/>
                </a:solidFill>
              </a:rPr>
              <a:t> t</a:t>
            </a:r>
            <a:r>
              <a:rPr lang="en" sz="2400">
                <a:solidFill>
                  <a:schemeClr val="dk1"/>
                </a:solidFill>
              </a:rPr>
              <a:t>   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X(t) = X</a:t>
            </a:r>
            <a:r>
              <a:rPr baseline="-25000" lang="en" sz="2400">
                <a:solidFill>
                  <a:schemeClr val="dk1"/>
                </a:solidFill>
              </a:rPr>
              <a:t>S</a:t>
            </a:r>
            <a:r>
              <a:rPr lang="en" sz="2400">
                <a:solidFill>
                  <a:schemeClr val="dk1"/>
                </a:solidFill>
              </a:rPr>
              <a:t>    and    Y(t) = Y</a:t>
            </a:r>
            <a:r>
              <a:rPr baseline="-25000" lang="en" sz="2400">
                <a:solidFill>
                  <a:schemeClr val="dk1"/>
                </a:solidFill>
              </a:rPr>
              <a:t>S</a:t>
            </a:r>
            <a:r>
              <a:rPr lang="en" sz="2400">
                <a:solidFill>
                  <a:schemeClr val="dk1"/>
                </a:solidFill>
              </a:rPr>
              <a:t>    and    Z(t) = Z</a:t>
            </a:r>
            <a:r>
              <a:rPr baseline="-25000" lang="en" sz="2400">
                <a:solidFill>
                  <a:schemeClr val="dk1"/>
                </a:solidFill>
              </a:rPr>
              <a:t>S</a:t>
            </a:r>
            <a:r>
              <a:rPr lang="en" sz="2400">
                <a:solidFill>
                  <a:schemeClr val="dk1"/>
                </a:solidFill>
              </a:rPr>
              <a:t>   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A86E8"/>
                </a:solidFill>
              </a:rPr>
              <a:t>(</a:t>
            </a:r>
            <a:r>
              <a:rPr lang="en" sz="2400">
                <a:solidFill>
                  <a:srgbClr val="FF9900"/>
                </a:solidFill>
              </a:rPr>
              <a:t>X</a:t>
            </a:r>
            <a:r>
              <a:rPr baseline="-25000" lang="en" sz="2400">
                <a:solidFill>
                  <a:srgbClr val="FF9900"/>
                </a:solidFill>
              </a:rPr>
              <a:t>S</a:t>
            </a:r>
            <a:r>
              <a:rPr lang="en" sz="2400">
                <a:solidFill>
                  <a:srgbClr val="4A86E8"/>
                </a:solidFill>
              </a:rPr>
              <a:t> - X</a:t>
            </a:r>
            <a:r>
              <a:rPr baseline="-25000" lang="en" sz="2400">
                <a:solidFill>
                  <a:srgbClr val="4A86E8"/>
                </a:solidFill>
              </a:rPr>
              <a:t>C</a:t>
            </a:r>
            <a:r>
              <a:rPr lang="en" sz="2400">
                <a:solidFill>
                  <a:srgbClr val="4A86E8"/>
                </a:solidFill>
              </a:rPr>
              <a:t> )</a:t>
            </a:r>
            <a:r>
              <a:rPr baseline="30000" lang="en" sz="2400">
                <a:solidFill>
                  <a:srgbClr val="4A86E8"/>
                </a:solidFill>
              </a:rPr>
              <a:t>2</a:t>
            </a:r>
            <a:r>
              <a:rPr lang="en" sz="2400">
                <a:solidFill>
                  <a:srgbClr val="4A86E8"/>
                </a:solidFill>
              </a:rPr>
              <a:t> + (</a:t>
            </a:r>
            <a:r>
              <a:rPr lang="en" sz="2400">
                <a:solidFill>
                  <a:srgbClr val="FF00FF"/>
                </a:solidFill>
              </a:rPr>
              <a:t>Y</a:t>
            </a:r>
            <a:r>
              <a:rPr baseline="-25000" lang="en" sz="2400">
                <a:solidFill>
                  <a:srgbClr val="FF00FF"/>
                </a:solidFill>
              </a:rPr>
              <a:t>S</a:t>
            </a:r>
            <a:r>
              <a:rPr lang="en" sz="2400">
                <a:solidFill>
                  <a:srgbClr val="4A86E8"/>
                </a:solidFill>
              </a:rPr>
              <a:t> - Y</a:t>
            </a:r>
            <a:r>
              <a:rPr baseline="-25000" lang="en" sz="2400">
                <a:solidFill>
                  <a:srgbClr val="4A86E8"/>
                </a:solidFill>
              </a:rPr>
              <a:t>C</a:t>
            </a:r>
            <a:r>
              <a:rPr lang="en" sz="2400">
                <a:solidFill>
                  <a:srgbClr val="4A86E8"/>
                </a:solidFill>
              </a:rPr>
              <a:t> )</a:t>
            </a:r>
            <a:r>
              <a:rPr baseline="30000" lang="en" sz="2400">
                <a:solidFill>
                  <a:srgbClr val="4A86E8"/>
                </a:solidFill>
              </a:rPr>
              <a:t>2</a:t>
            </a:r>
            <a:r>
              <a:rPr lang="en" sz="2400">
                <a:solidFill>
                  <a:srgbClr val="4A86E8"/>
                </a:solidFill>
              </a:rPr>
              <a:t> + (</a:t>
            </a:r>
            <a:r>
              <a:rPr lang="en" sz="2400">
                <a:solidFill>
                  <a:srgbClr val="00FF00"/>
                </a:solidFill>
              </a:rPr>
              <a:t>Z</a:t>
            </a:r>
            <a:r>
              <a:rPr baseline="-25000" lang="en" sz="2400">
                <a:solidFill>
                  <a:srgbClr val="00FF00"/>
                </a:solidFill>
              </a:rPr>
              <a:t>S</a:t>
            </a:r>
            <a:r>
              <a:rPr lang="en" sz="2400">
                <a:solidFill>
                  <a:srgbClr val="4A86E8"/>
                </a:solidFill>
              </a:rPr>
              <a:t> - Z</a:t>
            </a:r>
            <a:r>
              <a:rPr baseline="-25000" lang="en" sz="2400">
                <a:solidFill>
                  <a:srgbClr val="4A86E8"/>
                </a:solidFill>
              </a:rPr>
              <a:t>C</a:t>
            </a:r>
            <a:r>
              <a:rPr lang="en" sz="2400">
                <a:solidFill>
                  <a:srgbClr val="4A86E8"/>
                </a:solidFill>
              </a:rPr>
              <a:t> )</a:t>
            </a:r>
            <a:r>
              <a:rPr baseline="30000" lang="en" sz="2400">
                <a:solidFill>
                  <a:srgbClr val="4A86E8"/>
                </a:solidFill>
              </a:rPr>
              <a:t>2</a:t>
            </a:r>
            <a:r>
              <a:rPr lang="en" sz="2400">
                <a:solidFill>
                  <a:srgbClr val="4A86E8"/>
                </a:solidFill>
              </a:rPr>
              <a:t> = S</a:t>
            </a:r>
            <a:r>
              <a:rPr baseline="-25000" lang="en" sz="2400">
                <a:solidFill>
                  <a:srgbClr val="4A86E8"/>
                </a:solidFill>
              </a:rPr>
              <a:t>r</a:t>
            </a:r>
            <a:r>
              <a:rPr baseline="30000" lang="en" sz="2400">
                <a:solidFill>
                  <a:srgbClr val="4A86E8"/>
                </a:solidFill>
              </a:rPr>
              <a:t>2</a:t>
            </a:r>
            <a:r>
              <a:rPr lang="en" sz="2400">
                <a:solidFill>
                  <a:srgbClr val="4A86E8"/>
                </a:solidFill>
              </a:rPr>
              <a:t>  → </a:t>
            </a:r>
            <a:r>
              <a:rPr lang="en" sz="2400">
                <a:solidFill>
                  <a:srgbClr val="980000"/>
                </a:solidFill>
              </a:rPr>
              <a:t>A</a:t>
            </a:r>
            <a:r>
              <a:rPr lang="en" sz="2400">
                <a:solidFill>
                  <a:schemeClr val="dk1"/>
                </a:solidFill>
              </a:rPr>
              <a:t>t</a:t>
            </a:r>
            <a:r>
              <a:rPr baseline="30000"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 + </a:t>
            </a:r>
            <a:r>
              <a:rPr lang="en" sz="2400">
                <a:solidFill>
                  <a:srgbClr val="9900FF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t + </a:t>
            </a:r>
            <a:r>
              <a:rPr lang="en" sz="2400">
                <a:solidFill>
                  <a:srgbClr val="274E13"/>
                </a:solidFill>
              </a:rPr>
              <a:t>C</a:t>
            </a:r>
            <a:r>
              <a:rPr lang="en" sz="2400">
                <a:solidFill>
                  <a:schemeClr val="dk1"/>
                </a:solidFill>
              </a:rPr>
              <a:t> = 0,</a:t>
            </a:r>
            <a:endParaRPr sz="2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80000"/>
                </a:solidFill>
              </a:rPr>
              <a:t>A = X</a:t>
            </a:r>
            <a:r>
              <a:rPr baseline="-25000" lang="en" sz="2400">
                <a:solidFill>
                  <a:srgbClr val="980000"/>
                </a:solidFill>
              </a:rPr>
              <a:t>d</a:t>
            </a:r>
            <a:r>
              <a:rPr baseline="30000" lang="en" sz="2400">
                <a:solidFill>
                  <a:srgbClr val="980000"/>
                </a:solidFill>
              </a:rPr>
              <a:t>2</a:t>
            </a:r>
            <a:r>
              <a:rPr lang="en" sz="2400">
                <a:solidFill>
                  <a:srgbClr val="980000"/>
                </a:solidFill>
              </a:rPr>
              <a:t> + Y</a:t>
            </a:r>
            <a:r>
              <a:rPr baseline="-25000" lang="en" sz="2400">
                <a:solidFill>
                  <a:srgbClr val="980000"/>
                </a:solidFill>
              </a:rPr>
              <a:t>d</a:t>
            </a:r>
            <a:r>
              <a:rPr baseline="30000" lang="en" sz="2400">
                <a:solidFill>
                  <a:srgbClr val="980000"/>
                </a:solidFill>
              </a:rPr>
              <a:t>2</a:t>
            </a:r>
            <a:r>
              <a:rPr lang="en" sz="2400">
                <a:solidFill>
                  <a:srgbClr val="980000"/>
                </a:solidFill>
              </a:rPr>
              <a:t> +Z</a:t>
            </a:r>
            <a:r>
              <a:rPr baseline="-25000" lang="en" sz="2400">
                <a:solidFill>
                  <a:srgbClr val="980000"/>
                </a:solidFill>
              </a:rPr>
              <a:t>d</a:t>
            </a:r>
            <a:r>
              <a:rPr baseline="30000" lang="en" sz="2400">
                <a:solidFill>
                  <a:srgbClr val="980000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, </a:t>
            </a:r>
            <a:r>
              <a:rPr lang="en" sz="2400">
                <a:solidFill>
                  <a:srgbClr val="9900FF"/>
                </a:solidFill>
              </a:rPr>
              <a:t>C = (X</a:t>
            </a:r>
            <a:r>
              <a:rPr baseline="-25000" lang="en" sz="2400">
                <a:solidFill>
                  <a:srgbClr val="9900FF"/>
                </a:solidFill>
              </a:rPr>
              <a:t>o</a:t>
            </a:r>
            <a:r>
              <a:rPr lang="en" sz="2400">
                <a:solidFill>
                  <a:srgbClr val="9900FF"/>
                </a:solidFill>
              </a:rPr>
              <a:t> - X</a:t>
            </a:r>
            <a:r>
              <a:rPr baseline="-25000" lang="en" sz="2400">
                <a:solidFill>
                  <a:srgbClr val="9900FF"/>
                </a:solidFill>
              </a:rPr>
              <a:t>c</a:t>
            </a:r>
            <a:r>
              <a:rPr lang="en" sz="2400">
                <a:solidFill>
                  <a:srgbClr val="9900FF"/>
                </a:solidFill>
              </a:rPr>
              <a:t>)</a:t>
            </a:r>
            <a:r>
              <a:rPr baseline="30000" lang="en" sz="2400">
                <a:solidFill>
                  <a:srgbClr val="9900FF"/>
                </a:solidFill>
              </a:rPr>
              <a:t>2</a:t>
            </a:r>
            <a:r>
              <a:rPr lang="en" sz="2400">
                <a:solidFill>
                  <a:srgbClr val="9900FF"/>
                </a:solidFill>
              </a:rPr>
              <a:t> + (Y</a:t>
            </a:r>
            <a:r>
              <a:rPr baseline="-25000" lang="en" sz="2400">
                <a:solidFill>
                  <a:srgbClr val="9900FF"/>
                </a:solidFill>
              </a:rPr>
              <a:t>o</a:t>
            </a:r>
            <a:r>
              <a:rPr lang="en" sz="2400">
                <a:solidFill>
                  <a:srgbClr val="9900FF"/>
                </a:solidFill>
              </a:rPr>
              <a:t> - Y</a:t>
            </a:r>
            <a:r>
              <a:rPr baseline="-25000" lang="en" sz="2400">
                <a:solidFill>
                  <a:srgbClr val="9900FF"/>
                </a:solidFill>
              </a:rPr>
              <a:t>c</a:t>
            </a:r>
            <a:r>
              <a:rPr lang="en" sz="2400">
                <a:solidFill>
                  <a:srgbClr val="9900FF"/>
                </a:solidFill>
              </a:rPr>
              <a:t>)</a:t>
            </a:r>
            <a:r>
              <a:rPr baseline="30000" lang="en" sz="2400">
                <a:solidFill>
                  <a:srgbClr val="9900FF"/>
                </a:solidFill>
              </a:rPr>
              <a:t>2</a:t>
            </a:r>
            <a:r>
              <a:rPr lang="en" sz="2400">
                <a:solidFill>
                  <a:srgbClr val="9900FF"/>
                </a:solidFill>
              </a:rPr>
              <a:t> +(Z</a:t>
            </a:r>
            <a:r>
              <a:rPr baseline="-25000" lang="en" sz="2400">
                <a:solidFill>
                  <a:srgbClr val="9900FF"/>
                </a:solidFill>
              </a:rPr>
              <a:t>o</a:t>
            </a:r>
            <a:r>
              <a:rPr lang="en" sz="2400">
                <a:solidFill>
                  <a:srgbClr val="9900FF"/>
                </a:solidFill>
              </a:rPr>
              <a:t> - Z</a:t>
            </a:r>
            <a:r>
              <a:rPr baseline="-25000" lang="en" sz="2400">
                <a:solidFill>
                  <a:srgbClr val="9900FF"/>
                </a:solidFill>
              </a:rPr>
              <a:t>c</a:t>
            </a:r>
            <a:r>
              <a:rPr lang="en" sz="2400">
                <a:solidFill>
                  <a:srgbClr val="9900FF"/>
                </a:solidFill>
              </a:rPr>
              <a:t>)</a:t>
            </a:r>
            <a:r>
              <a:rPr baseline="30000" lang="en" sz="2400">
                <a:solidFill>
                  <a:srgbClr val="9900FF"/>
                </a:solidFill>
              </a:rPr>
              <a:t>2</a:t>
            </a:r>
            <a:r>
              <a:rPr lang="en" sz="2400">
                <a:solidFill>
                  <a:srgbClr val="9900FF"/>
                </a:solidFill>
              </a:rPr>
              <a:t> - S</a:t>
            </a:r>
            <a:r>
              <a:rPr baseline="-25000" lang="en" sz="2400">
                <a:solidFill>
                  <a:srgbClr val="9900FF"/>
                </a:solidFill>
              </a:rPr>
              <a:t>r</a:t>
            </a:r>
            <a:r>
              <a:rPr baseline="30000" lang="en" sz="2400">
                <a:solidFill>
                  <a:srgbClr val="9900FF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74E13"/>
                </a:solidFill>
              </a:rPr>
              <a:t>B = 2[(X</a:t>
            </a:r>
            <a:r>
              <a:rPr baseline="-25000" lang="en" sz="2400">
                <a:solidFill>
                  <a:srgbClr val="274E13"/>
                </a:solidFill>
              </a:rPr>
              <a:t>o</a:t>
            </a:r>
            <a:r>
              <a:rPr lang="en" sz="2400">
                <a:solidFill>
                  <a:srgbClr val="274E13"/>
                </a:solidFill>
              </a:rPr>
              <a:t> - X</a:t>
            </a:r>
            <a:r>
              <a:rPr baseline="-25000" lang="en" sz="2400">
                <a:solidFill>
                  <a:srgbClr val="274E13"/>
                </a:solidFill>
              </a:rPr>
              <a:t>c</a:t>
            </a:r>
            <a:r>
              <a:rPr lang="en" sz="2400">
                <a:solidFill>
                  <a:srgbClr val="274E13"/>
                </a:solidFill>
              </a:rPr>
              <a:t>)X</a:t>
            </a:r>
            <a:r>
              <a:rPr baseline="-25000" lang="en" sz="2400">
                <a:solidFill>
                  <a:srgbClr val="274E13"/>
                </a:solidFill>
              </a:rPr>
              <a:t>d</a:t>
            </a:r>
            <a:r>
              <a:rPr lang="en" sz="2400">
                <a:solidFill>
                  <a:srgbClr val="274E13"/>
                </a:solidFill>
              </a:rPr>
              <a:t> + (Y</a:t>
            </a:r>
            <a:r>
              <a:rPr baseline="-25000" lang="en" sz="2400">
                <a:solidFill>
                  <a:srgbClr val="274E13"/>
                </a:solidFill>
              </a:rPr>
              <a:t>o</a:t>
            </a:r>
            <a:r>
              <a:rPr lang="en" sz="2400">
                <a:solidFill>
                  <a:srgbClr val="274E13"/>
                </a:solidFill>
              </a:rPr>
              <a:t> - Y</a:t>
            </a:r>
            <a:r>
              <a:rPr baseline="-25000" lang="en" sz="2400">
                <a:solidFill>
                  <a:srgbClr val="274E13"/>
                </a:solidFill>
              </a:rPr>
              <a:t>c</a:t>
            </a:r>
            <a:r>
              <a:rPr lang="en" sz="2400">
                <a:solidFill>
                  <a:srgbClr val="274E13"/>
                </a:solidFill>
              </a:rPr>
              <a:t>)Y</a:t>
            </a:r>
            <a:r>
              <a:rPr baseline="-25000" lang="en" sz="2400">
                <a:solidFill>
                  <a:srgbClr val="274E13"/>
                </a:solidFill>
              </a:rPr>
              <a:t>d</a:t>
            </a:r>
            <a:r>
              <a:rPr lang="en" sz="2400">
                <a:solidFill>
                  <a:srgbClr val="274E13"/>
                </a:solidFill>
              </a:rPr>
              <a:t> + (Z</a:t>
            </a:r>
            <a:r>
              <a:rPr baseline="-25000" lang="en" sz="2400">
                <a:solidFill>
                  <a:srgbClr val="274E13"/>
                </a:solidFill>
              </a:rPr>
              <a:t>o</a:t>
            </a:r>
            <a:r>
              <a:rPr lang="en" sz="2400">
                <a:solidFill>
                  <a:srgbClr val="274E13"/>
                </a:solidFill>
              </a:rPr>
              <a:t> - Z</a:t>
            </a:r>
            <a:r>
              <a:rPr baseline="-25000" lang="en" sz="2400">
                <a:solidFill>
                  <a:srgbClr val="274E13"/>
                </a:solidFill>
              </a:rPr>
              <a:t>c</a:t>
            </a:r>
            <a:r>
              <a:rPr lang="en" sz="2400">
                <a:solidFill>
                  <a:srgbClr val="274E13"/>
                </a:solidFill>
              </a:rPr>
              <a:t>)Z</a:t>
            </a:r>
            <a:r>
              <a:rPr baseline="-25000" lang="en" sz="2400">
                <a:solidFill>
                  <a:srgbClr val="274E13"/>
                </a:solidFill>
              </a:rPr>
              <a:t>d</a:t>
            </a:r>
            <a:r>
              <a:rPr lang="en" sz="2400">
                <a:solidFill>
                  <a:srgbClr val="274E13"/>
                </a:solidFill>
              </a:rPr>
              <a:t> ]</a:t>
            </a:r>
            <a:endParaRPr sz="24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62375" cy="47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469475"/>
            <a:ext cx="4286250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5"/>
          <p:cNvSpPr txBox="1"/>
          <p:nvPr/>
        </p:nvSpPr>
        <p:spPr>
          <a:xfrm>
            <a:off x="263425" y="499100"/>
            <a:ext cx="734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Geometric Approach</a:t>
            </a:r>
            <a:endParaRPr sz="3000"/>
          </a:p>
        </p:txBody>
      </p:sp>
      <p:sp>
        <p:nvSpPr>
          <p:cNvPr id="186" name="Google Shape;186;p35"/>
          <p:cNvSpPr txBox="1"/>
          <p:nvPr/>
        </p:nvSpPr>
        <p:spPr>
          <a:xfrm>
            <a:off x="485225" y="3743250"/>
            <a:ext cx="69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r>
              <a:rPr baseline="-25000" lang="en" sz="1800"/>
              <a:t>O</a:t>
            </a:r>
            <a:endParaRPr baseline="-25000" sz="1800"/>
          </a:p>
        </p:txBody>
      </p:sp>
      <p:sp>
        <p:nvSpPr>
          <p:cNvPr id="187" name="Google Shape;187;p35"/>
          <p:cNvSpPr txBox="1"/>
          <p:nvPr/>
        </p:nvSpPr>
        <p:spPr>
          <a:xfrm>
            <a:off x="4852250" y="790250"/>
            <a:ext cx="4131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 = C - R</a:t>
            </a:r>
            <a:r>
              <a:rPr baseline="-25000" lang="en" sz="2400"/>
              <a:t>O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</a:t>
            </a:r>
            <a:r>
              <a:rPr baseline="-25000" lang="en" sz="2400"/>
              <a:t>ca</a:t>
            </a:r>
            <a:r>
              <a:rPr lang="en" sz="2400"/>
              <a:t> = L · R</a:t>
            </a:r>
            <a:r>
              <a:rPr baseline="-25000" lang="en" sz="2400"/>
              <a:t>d</a:t>
            </a:r>
            <a:r>
              <a:rPr lang="en" sz="2400"/>
              <a:t> =  L cos( θ )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(Dot Product of L &amp; R</a:t>
            </a:r>
            <a:r>
              <a:rPr baseline="-25000" lang="en" sz="2400"/>
              <a:t>d</a:t>
            </a:r>
            <a:r>
              <a:rPr lang="en" sz="2400"/>
              <a:t>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</a:t>
            </a:r>
            <a:r>
              <a:rPr baseline="-25000" lang="en" sz="2400"/>
              <a:t>ca</a:t>
            </a:r>
            <a:r>
              <a:rPr lang="en" sz="2400"/>
              <a:t> &lt; 0 means no intersection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8" name="Google Shape;188;p35"/>
          <p:cNvSpPr txBox="1"/>
          <p:nvPr/>
        </p:nvSpPr>
        <p:spPr>
          <a:xfrm>
            <a:off x="727925" y="2934075"/>
            <a:ext cx="52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r>
              <a:rPr baseline="-25000" lang="en" sz="1800"/>
              <a:t>d</a:t>
            </a:r>
            <a:endParaRPr sz="1800"/>
          </a:p>
        </p:txBody>
      </p:sp>
      <p:sp>
        <p:nvSpPr>
          <p:cNvPr id="189" name="Google Shape;189;p35"/>
          <p:cNvSpPr txBox="1"/>
          <p:nvPr/>
        </p:nvSpPr>
        <p:spPr>
          <a:xfrm>
            <a:off x="4766875" y="3557100"/>
            <a:ext cx="4286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</a:t>
            </a:r>
            <a:r>
              <a:rPr baseline="30000" lang="en" sz="2400"/>
              <a:t>2</a:t>
            </a:r>
            <a:r>
              <a:rPr lang="en" sz="2400"/>
              <a:t> = L </a:t>
            </a:r>
            <a:r>
              <a:rPr lang="en" sz="2400">
                <a:solidFill>
                  <a:schemeClr val="dk1"/>
                </a:solidFill>
              </a:rPr>
              <a:t>· L - t</a:t>
            </a:r>
            <a:r>
              <a:rPr baseline="-25000" lang="en" sz="2400">
                <a:solidFill>
                  <a:schemeClr val="dk1"/>
                </a:solidFill>
              </a:rPr>
              <a:t>ca</a:t>
            </a:r>
            <a:r>
              <a:rPr baseline="30000" lang="en" sz="2400">
                <a:solidFill>
                  <a:schemeClr val="dk1"/>
                </a:solidFill>
              </a:rPr>
              <a:t>2</a:t>
            </a:r>
            <a:r>
              <a:rPr lang="en" sz="2400"/>
              <a:t>      ,    r = radius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 &gt; r     means no intersection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469475"/>
            <a:ext cx="4286250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6"/>
          <p:cNvSpPr txBox="1"/>
          <p:nvPr/>
        </p:nvSpPr>
        <p:spPr>
          <a:xfrm>
            <a:off x="263425" y="499100"/>
            <a:ext cx="734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Geometric Approach</a:t>
            </a:r>
            <a:endParaRPr sz="3000"/>
          </a:p>
        </p:txBody>
      </p:sp>
      <p:sp>
        <p:nvSpPr>
          <p:cNvPr id="196" name="Google Shape;196;p36"/>
          <p:cNvSpPr txBox="1"/>
          <p:nvPr/>
        </p:nvSpPr>
        <p:spPr>
          <a:xfrm>
            <a:off x="485225" y="3743250"/>
            <a:ext cx="69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r>
              <a:rPr baseline="-25000" lang="en" sz="1800"/>
              <a:t>O</a:t>
            </a:r>
            <a:endParaRPr baseline="-25000" sz="1800"/>
          </a:p>
        </p:txBody>
      </p:sp>
      <p:sp>
        <p:nvSpPr>
          <p:cNvPr id="197" name="Google Shape;197;p36"/>
          <p:cNvSpPr txBox="1"/>
          <p:nvPr/>
        </p:nvSpPr>
        <p:spPr>
          <a:xfrm>
            <a:off x="727925" y="2934075"/>
            <a:ext cx="52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r>
              <a:rPr baseline="-25000" lang="en" sz="1800"/>
              <a:t>d</a:t>
            </a:r>
            <a:endParaRPr sz="1800"/>
          </a:p>
        </p:txBody>
      </p:sp>
      <p:sp>
        <p:nvSpPr>
          <p:cNvPr id="198" name="Google Shape;198;p36"/>
          <p:cNvSpPr txBox="1"/>
          <p:nvPr/>
        </p:nvSpPr>
        <p:spPr>
          <a:xfrm>
            <a:off x="4852250" y="790250"/>
            <a:ext cx="4131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 = C - R</a:t>
            </a:r>
            <a:r>
              <a:rPr baseline="-25000" lang="en" sz="2400"/>
              <a:t>O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</a:t>
            </a:r>
            <a:r>
              <a:rPr baseline="-25000" lang="en" sz="2400"/>
              <a:t>hc</a:t>
            </a:r>
            <a:r>
              <a:rPr lang="en" sz="2400"/>
              <a:t> = sqrt ( r</a:t>
            </a:r>
            <a:r>
              <a:rPr baseline="30000" lang="en" sz="2400"/>
              <a:t>2</a:t>
            </a:r>
            <a:r>
              <a:rPr lang="en" sz="2400"/>
              <a:t> - d</a:t>
            </a:r>
            <a:r>
              <a:rPr baseline="30000" lang="en" sz="2400"/>
              <a:t>2</a:t>
            </a:r>
            <a:r>
              <a:rPr lang="en" sz="2400"/>
              <a:t> 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 = t</a:t>
            </a:r>
            <a:r>
              <a:rPr baseline="-25000" lang="en" sz="2400"/>
              <a:t>ca</a:t>
            </a:r>
            <a:r>
              <a:rPr lang="en" sz="2400"/>
              <a:t> - t</a:t>
            </a:r>
            <a:r>
              <a:rPr baseline="-25000" lang="en" sz="2400"/>
              <a:t>hc</a:t>
            </a:r>
            <a:r>
              <a:rPr lang="en" sz="2400"/>
              <a:t>  or t = t</a:t>
            </a:r>
            <a:r>
              <a:rPr baseline="-25000" lang="en" sz="2400"/>
              <a:t>ca</a:t>
            </a:r>
            <a:r>
              <a:rPr lang="en" sz="2400"/>
              <a:t> + t</a:t>
            </a:r>
            <a:r>
              <a:rPr baseline="-25000" lang="en" sz="2400"/>
              <a:t>hc</a:t>
            </a:r>
            <a:endParaRPr baseline="-2500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Choose the smaller t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/>
        </p:nvSpPr>
        <p:spPr>
          <a:xfrm>
            <a:off x="1053650" y="582275"/>
            <a:ext cx="734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4125"/>
                </a:solidFill>
              </a:rPr>
              <a:t>What is your take on mathematics</a:t>
            </a:r>
            <a:r>
              <a:rPr lang="en" sz="3000">
                <a:solidFill>
                  <a:srgbClr val="CC4125"/>
                </a:solidFill>
              </a:rPr>
              <a:t>?</a:t>
            </a:r>
            <a:endParaRPr sz="3000">
              <a:solidFill>
                <a:srgbClr val="CC4125"/>
              </a:solidFill>
            </a:endParaRPr>
          </a:p>
        </p:txBody>
      </p:sp>
      <p:sp>
        <p:nvSpPr>
          <p:cNvPr id="204" name="Google Shape;204;p37"/>
          <p:cNvSpPr txBox="1"/>
          <p:nvPr/>
        </p:nvSpPr>
        <p:spPr>
          <a:xfrm>
            <a:off x="915025" y="1497300"/>
            <a:ext cx="7342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Do you feel positive about math?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Do you have negative feeling towards mathematics?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Share your feeling on the slack poll with 1 being negative, 2 being neutral, and 3 being positive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idx="4294967295" type="ctrTitle"/>
          </p:nvPr>
        </p:nvSpPr>
        <p:spPr>
          <a:xfrm>
            <a:off x="1620900" y="2326294"/>
            <a:ext cx="5902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0">
                <a:solidFill>
                  <a:srgbClr val="FFFFFF"/>
                </a:solidFill>
              </a:rPr>
              <a:t>Part 2: Coding</a:t>
            </a:r>
            <a:endParaRPr i="1" sz="6000">
              <a:solidFill>
                <a:srgbClr val="FFFFFF"/>
              </a:solidFill>
            </a:endParaRPr>
          </a:p>
        </p:txBody>
      </p:sp>
      <p:sp>
        <p:nvSpPr>
          <p:cNvPr id="210" name="Google Shape;210;p38"/>
          <p:cNvSpPr txBox="1"/>
          <p:nvPr>
            <p:ph idx="4294967295" type="subTitle"/>
          </p:nvPr>
        </p:nvSpPr>
        <p:spPr>
          <a:xfrm>
            <a:off x="1620900" y="3411559"/>
            <a:ext cx="5902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Brian Mueller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1" name="Google Shape;211;p38"/>
          <p:cNvSpPr/>
          <p:nvPr/>
        </p:nvSpPr>
        <p:spPr>
          <a:xfrm>
            <a:off x="3622200" y="604200"/>
            <a:ext cx="1812900" cy="181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200" y="936300"/>
            <a:ext cx="1233000" cy="12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69900" lvl="0" marL="457200" rtl="0" algn="l">
              <a:spcBef>
                <a:spcPts val="600"/>
              </a:spcBef>
              <a:spcAft>
                <a:spcPts val="0"/>
              </a:spcAft>
              <a:buSzPts val="3800"/>
              <a:buChar char="▣"/>
            </a:pPr>
            <a:r>
              <a:rPr lang="en" sz="3800"/>
              <a:t>C++</a:t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▣"/>
            </a:pPr>
            <a:r>
              <a:rPr lang="en" sz="3800"/>
              <a:t>Java</a:t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▣"/>
            </a:pPr>
            <a:r>
              <a:rPr lang="en" sz="3800"/>
              <a:t>Python</a:t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▣"/>
            </a:pPr>
            <a:r>
              <a:rPr lang="en" sz="3800"/>
              <a:t>Javascript</a:t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▣"/>
            </a:pPr>
            <a:r>
              <a:rPr lang="en" sz="3800"/>
              <a:t>etc.</a:t>
            </a:r>
            <a:endParaRPr sz="3800"/>
          </a:p>
        </p:txBody>
      </p:sp>
      <p:sp>
        <p:nvSpPr>
          <p:cNvPr id="218" name="Google Shape;218;p39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Ray Tracing + Code </a:t>
            </a:r>
            <a:r>
              <a:rPr i="1" lang="en" sz="1700"/>
              <a:t>(for beginners)</a:t>
            </a:r>
            <a:endParaRPr i="1"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idx="3" type="body"/>
          </p:nvPr>
        </p:nvSpPr>
        <p:spPr>
          <a:xfrm>
            <a:off x="5934307" y="1612575"/>
            <a:ext cx="24711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Conclusion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👎</a:t>
            </a:r>
            <a:endParaRPr/>
          </a:p>
        </p:txBody>
      </p:sp>
      <p:sp>
        <p:nvSpPr>
          <p:cNvPr id="224" name="Google Shape;224;p40"/>
          <p:cNvSpPr txBox="1"/>
          <p:nvPr>
            <p:ph idx="2" type="body"/>
          </p:nvPr>
        </p:nvSpPr>
        <p:spPr>
          <a:xfrm>
            <a:off x="3336453" y="1612575"/>
            <a:ext cx="24711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CONs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▣"/>
            </a:pPr>
            <a:r>
              <a:rPr lang="en"/>
              <a:t>Very difficult for beginners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/>
              <a:t>We have no prior knowledge</a:t>
            </a:r>
            <a:endParaRPr/>
          </a:p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738600" y="1612575"/>
            <a:ext cx="24711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PROs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▣"/>
            </a:pPr>
            <a:r>
              <a:rPr lang="en"/>
              <a:t>Fast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/>
              <a:t>Good 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resources</a:t>
            </a:r>
            <a:endParaRPr>
              <a:solidFill>
                <a:srgbClr val="0000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Section 5 (quadratic formula)</a:t>
            </a:r>
            <a:endParaRPr/>
          </a:p>
        </p:txBody>
      </p:sp>
      <p:sp>
        <p:nvSpPr>
          <p:cNvPr id="226" name="Google Shape;226;p40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C++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idx="2" type="body"/>
          </p:nvPr>
        </p:nvSpPr>
        <p:spPr>
          <a:xfrm>
            <a:off x="3336453" y="1612575"/>
            <a:ext cx="24711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CONs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▣"/>
            </a:pPr>
            <a:r>
              <a:rPr lang="en"/>
              <a:t>Difficult to setup quickly</a:t>
            </a:r>
            <a:endParaRPr/>
          </a:p>
        </p:txBody>
      </p:sp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738600" y="1612575"/>
            <a:ext cx="24711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PROs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▣"/>
            </a:pPr>
            <a:r>
              <a:rPr lang="en"/>
              <a:t>Great for Minecraft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/>
              <a:t>Ties to Kotlin (we'll see on the next slide)</a:t>
            </a:r>
            <a:endParaRPr/>
          </a:p>
        </p:txBody>
      </p:sp>
      <p:sp>
        <p:nvSpPr>
          <p:cNvPr id="233" name="Google Shape;233;p41"/>
          <p:cNvSpPr txBox="1"/>
          <p:nvPr>
            <p:ph idx="3" type="body"/>
          </p:nvPr>
        </p:nvSpPr>
        <p:spPr>
          <a:xfrm>
            <a:off x="5934307" y="1612575"/>
            <a:ext cx="24711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Conclusion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👎</a:t>
            </a:r>
            <a:endParaRPr/>
          </a:p>
        </p:txBody>
      </p:sp>
      <p:sp>
        <p:nvSpPr>
          <p:cNvPr id="234" name="Google Shape;234;p41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Java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idx="2" type="body"/>
          </p:nvPr>
        </p:nvSpPr>
        <p:spPr>
          <a:xfrm>
            <a:off x="3336453" y="1612575"/>
            <a:ext cx="24711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CONs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▣"/>
            </a:pPr>
            <a:r>
              <a:rPr lang="en"/>
              <a:t>Still slow</a:t>
            </a:r>
            <a:endParaRPr/>
          </a:p>
        </p:txBody>
      </p:sp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738600" y="1612575"/>
            <a:ext cx="26310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PROs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▣"/>
            </a:pPr>
            <a:r>
              <a:rPr lang="en"/>
              <a:t>Good resources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One</a:t>
            </a:r>
            <a:r>
              <a:rPr lang="en"/>
              <a:t> | [</a:t>
            </a:r>
            <a:r>
              <a:rPr lang="en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demo</a:t>
            </a:r>
            <a:r>
              <a:rPr lang="en"/>
              <a:t>]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u="sng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Animation</a:t>
            </a:r>
            <a:r>
              <a:rPr lang="en"/>
              <a:t> with Kotlin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u="sng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Two</a:t>
            </a:r>
            <a:r>
              <a:rPr lang="en"/>
              <a:t> | [</a:t>
            </a:r>
            <a:r>
              <a:rPr lang="en" u="sng">
                <a:solidFill>
                  <a:srgbClr val="0000FF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demo</a:t>
            </a:r>
            <a:r>
              <a:rPr lang="en"/>
              <a:t>]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/>
              <a:t>Easy to set up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/>
              <a:t>Easy to modify</a:t>
            </a:r>
            <a:endParaRPr/>
          </a:p>
        </p:txBody>
      </p:sp>
      <p:sp>
        <p:nvSpPr>
          <p:cNvPr id="241" name="Google Shape;241;p42"/>
          <p:cNvSpPr txBox="1"/>
          <p:nvPr>
            <p:ph idx="3" type="body"/>
          </p:nvPr>
        </p:nvSpPr>
        <p:spPr>
          <a:xfrm>
            <a:off x="5934307" y="1612575"/>
            <a:ext cx="24711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Conclusion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👎</a:t>
            </a:r>
            <a:endParaRPr sz="3000"/>
          </a:p>
        </p:txBody>
      </p:sp>
      <p:sp>
        <p:nvSpPr>
          <p:cNvPr id="242" name="Google Shape;242;p42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Python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idx="4294967295" type="ctrTitle"/>
          </p:nvPr>
        </p:nvSpPr>
        <p:spPr>
          <a:xfrm>
            <a:off x="1620900" y="2326294"/>
            <a:ext cx="5902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0">
                <a:solidFill>
                  <a:srgbClr val="FFFFFF"/>
                </a:solidFill>
              </a:rPr>
              <a:t>Part 1: Theory</a:t>
            </a:r>
            <a:endParaRPr i="1" sz="6000">
              <a:solidFill>
                <a:srgbClr val="FFFFFF"/>
              </a:solidFill>
            </a:endParaRPr>
          </a:p>
        </p:txBody>
      </p:sp>
      <p:sp>
        <p:nvSpPr>
          <p:cNvPr id="103" name="Google Shape;103;p25"/>
          <p:cNvSpPr txBox="1"/>
          <p:nvPr>
            <p:ph idx="4294967295" type="subTitle"/>
          </p:nvPr>
        </p:nvSpPr>
        <p:spPr>
          <a:xfrm>
            <a:off x="1620900" y="3411559"/>
            <a:ext cx="5902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Peter Tsun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25"/>
          <p:cNvSpPr/>
          <p:nvPr/>
        </p:nvSpPr>
        <p:spPr>
          <a:xfrm>
            <a:off x="3630900" y="617169"/>
            <a:ext cx="1882200" cy="1883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25"/>
          <p:cNvGrpSpPr/>
          <p:nvPr/>
        </p:nvGrpSpPr>
        <p:grpSpPr>
          <a:xfrm>
            <a:off x="4097357" y="1084062"/>
            <a:ext cx="949283" cy="950125"/>
            <a:chOff x="5941025" y="3634400"/>
            <a:chExt cx="467650" cy="467650"/>
          </a:xfrm>
        </p:grpSpPr>
        <p:sp>
          <p:nvSpPr>
            <p:cNvPr id="106" name="Google Shape;106;p25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5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5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5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5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5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idx="2" type="body"/>
          </p:nvPr>
        </p:nvSpPr>
        <p:spPr>
          <a:xfrm>
            <a:off x="3336450" y="1612575"/>
            <a:ext cx="26310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CONs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▣"/>
            </a:pPr>
            <a:r>
              <a:rPr lang="en"/>
              <a:t>We didn't exclusively learn JS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Similar to Java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We've done P5js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/>
              <a:t>Not great for advanced graphics</a:t>
            </a:r>
            <a:endParaRPr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738600" y="1612575"/>
            <a:ext cx="26310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PROs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▣"/>
            </a:pPr>
            <a:r>
              <a:rPr lang="en"/>
              <a:t>Good resources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/>
              <a:t>Easy to set up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/>
              <a:t>Easy to modify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/>
              <a:t>Simple stuff is fast</a:t>
            </a:r>
            <a:endParaRPr/>
          </a:p>
        </p:txBody>
      </p:sp>
      <p:sp>
        <p:nvSpPr>
          <p:cNvPr id="249" name="Google Shape;249;p43"/>
          <p:cNvSpPr txBox="1"/>
          <p:nvPr>
            <p:ph idx="3" type="body"/>
          </p:nvPr>
        </p:nvSpPr>
        <p:spPr>
          <a:xfrm>
            <a:off x="5934307" y="1612575"/>
            <a:ext cx="24711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Conclusion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👍</a:t>
            </a:r>
            <a:endParaRPr sz="3000"/>
          </a:p>
        </p:txBody>
      </p:sp>
      <p:sp>
        <p:nvSpPr>
          <p:cNvPr id="250" name="Google Shape;250;p43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Javascript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idx="1" type="body"/>
          </p:nvPr>
        </p:nvSpPr>
        <p:spPr>
          <a:xfrm>
            <a:off x="1251600" y="1272975"/>
            <a:ext cx="73845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600"/>
              <a:buChar char="▣"/>
            </a:pPr>
            <a:r>
              <a:rPr lang="en" sz="16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Out of the box</a:t>
            </a:r>
            <a:r>
              <a:rPr lang="en" sz="1600">
                <a:solidFill>
                  <a:srgbClr val="0000FF"/>
                </a:solidFill>
              </a:rPr>
              <a:t> (example 3)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▣"/>
            </a:pPr>
            <a:r>
              <a:rPr lang="en" sz="16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Documentation</a:t>
            </a:r>
            <a:endParaRPr sz="1600">
              <a:solidFill>
                <a:srgbClr val="0000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README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src/Material.js, Render*, Scene.js → helper files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src/Vector3.js and Sphere.js → much of what Peter showed you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 u="sng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src/RayTracer.js#L124</a:t>
            </a:r>
            <a:r>
              <a:rPr lang="en" sz="1600">
                <a:solidFill>
                  <a:srgbClr val="000000"/>
                </a:solidFill>
              </a:rPr>
              <a:t> → what color is this pixel?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You wouldn't often code your own ray tracer.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It's more important that you're able to use someone else's.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limitation is often their documentation.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This one is pretty good, plus I added some HTML/JS to make it even easier to understand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 u="sng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Modified</a:t>
            </a:r>
            <a:r>
              <a:rPr lang="en" sz="1600"/>
              <a:t> (examples/hunter)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6" name="Google Shape;256;p44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Javascript Ray Tracer</a:t>
            </a:r>
            <a:endParaRPr sz="3000"/>
          </a:p>
        </p:txBody>
      </p:sp>
      <p:sp>
        <p:nvSpPr>
          <p:cNvPr id="257" name="Google Shape;257;p44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/>
          <p:nvPr>
            <p:ph idx="1" type="body"/>
          </p:nvPr>
        </p:nvSpPr>
        <p:spPr>
          <a:xfrm>
            <a:off x="1251600" y="1272975"/>
            <a:ext cx="73845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Fork the repl.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Preview hunter.html.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Modify the values in the boxes.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Open the code for hunter.js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L</a:t>
            </a:r>
            <a:r>
              <a:rPr lang="en" sz="1600"/>
              <a:t>ook through the code/comments.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Try commenting out </a:t>
            </a:r>
            <a:r>
              <a:rPr lang="en" sz="160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scene.add(sphere1)</a:t>
            </a:r>
            <a:r>
              <a:rPr lang="en" sz="1600"/>
              <a:t> then add your own shape(s).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Feel free to do the same with light(s).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Assist each other!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https://replit.com/@briansmueller/raytracer-js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NOTE: you will see comments for the homework. Do not start that yet.</a:t>
            </a:r>
            <a:endParaRPr sz="1600"/>
          </a:p>
        </p:txBody>
      </p:sp>
      <p:sp>
        <p:nvSpPr>
          <p:cNvPr id="263" name="Google Shape;263;p45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Breakout Rooms</a:t>
            </a:r>
            <a:endParaRPr sz="3000"/>
          </a:p>
        </p:txBody>
      </p:sp>
      <p:sp>
        <p:nvSpPr>
          <p:cNvPr id="264" name="Google Shape;264;p45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idx="4294967295" type="ctrTitle"/>
          </p:nvPr>
        </p:nvSpPr>
        <p:spPr>
          <a:xfrm>
            <a:off x="1620900" y="345094"/>
            <a:ext cx="5902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0">
                <a:solidFill>
                  <a:srgbClr val="FFFFFF"/>
                </a:solidFill>
              </a:rPr>
              <a:t>Homework</a:t>
            </a:r>
            <a:endParaRPr i="1" sz="6000">
              <a:solidFill>
                <a:srgbClr val="FFFFFF"/>
              </a:solidFill>
            </a:endParaRPr>
          </a:p>
        </p:txBody>
      </p:sp>
      <p:sp>
        <p:nvSpPr>
          <p:cNvPr id="270" name="Google Shape;270;p46"/>
          <p:cNvSpPr txBox="1"/>
          <p:nvPr>
            <p:ph idx="4294967295" type="subTitle"/>
          </p:nvPr>
        </p:nvSpPr>
        <p:spPr>
          <a:xfrm>
            <a:off x="609675" y="1276273"/>
            <a:ext cx="37926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Task 1: Traffic Signal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1" name="Google Shape;271;p46"/>
          <p:cNvSpPr txBox="1"/>
          <p:nvPr>
            <p:ph idx="4294967295" type="subTitle"/>
          </p:nvPr>
        </p:nvSpPr>
        <p:spPr>
          <a:xfrm>
            <a:off x="4648275" y="1276273"/>
            <a:ext cx="37926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Task 2: Two rear lights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72" name="Google Shape;27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650" y="1835175"/>
            <a:ext cx="2592170" cy="1843936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3" name="Google Shape;27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2255" y="1835175"/>
            <a:ext cx="2600196" cy="1843939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4" name="Google Shape;274;p46"/>
          <p:cNvSpPr txBox="1"/>
          <p:nvPr/>
        </p:nvSpPr>
        <p:spPr>
          <a:xfrm>
            <a:off x="415925" y="3837000"/>
            <a:ext cx="8255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Fork the </a:t>
            </a:r>
            <a:r>
              <a:rPr lang="en" u="sng">
                <a:solidFill>
                  <a:srgbClr val="00FFFF"/>
                </a:solidFill>
                <a:latin typeface="PT Serif"/>
                <a:ea typeface="PT Serif"/>
                <a:cs typeface="PT Serif"/>
                <a:sym typeface="PT Serif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repl</a:t>
            </a:r>
            <a:r>
              <a:rPr lang="en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, then follow the directions in the comments of hunter.js. Preview hunter.html.</a:t>
            </a:r>
            <a:endParaRPr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EITHER put the link to your repl in the README of your work repo, OR include the files in your work repo</a:t>
            </a:r>
            <a:endParaRPr sz="13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/>
          <p:nvPr>
            <p:ph idx="4294967295" type="ctrTitle"/>
          </p:nvPr>
        </p:nvSpPr>
        <p:spPr>
          <a:xfrm>
            <a:off x="1620900" y="345094"/>
            <a:ext cx="5902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0">
                <a:solidFill>
                  <a:srgbClr val="FFFFFF"/>
                </a:solidFill>
              </a:rPr>
              <a:t>Async</a:t>
            </a:r>
            <a:endParaRPr i="1" sz="6000">
              <a:solidFill>
                <a:srgbClr val="FFFFFF"/>
              </a:solidFill>
            </a:endParaRPr>
          </a:p>
        </p:txBody>
      </p:sp>
      <p:sp>
        <p:nvSpPr>
          <p:cNvPr id="280" name="Google Shape;280;p47"/>
          <p:cNvSpPr txBox="1"/>
          <p:nvPr>
            <p:ph idx="4294967295" type="subTitle"/>
          </p:nvPr>
        </p:nvSpPr>
        <p:spPr>
          <a:xfrm>
            <a:off x="1620900" y="1658951"/>
            <a:ext cx="59022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 an article about ray tracing and post your thoughts on async slack channel.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 txBox="1"/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Background: Ray Tracing</a:t>
            </a:r>
            <a:endParaRPr sz="3000"/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In 1968, </a:t>
            </a:r>
            <a:r>
              <a:rPr lang="en" sz="2400"/>
              <a:t>Artur Appel came up with a way to render a scene on a screen by sending rays through each pixel on the screen to determine the color for the pixel.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75" y="1275375"/>
            <a:ext cx="571500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7"/>
          <p:cNvSpPr txBox="1"/>
          <p:nvPr/>
        </p:nvSpPr>
        <p:spPr>
          <a:xfrm>
            <a:off x="610025" y="180225"/>
            <a:ext cx="816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Cars 2006</a:t>
            </a:r>
            <a:r>
              <a:rPr lang="en" sz="3000"/>
              <a:t>          </a:t>
            </a:r>
            <a:r>
              <a:rPr lang="en" sz="3000">
                <a:solidFill>
                  <a:srgbClr val="0000FF"/>
                </a:solidFill>
              </a:rPr>
              <a:t>Ray Tracing</a:t>
            </a:r>
            <a:r>
              <a:rPr lang="en" sz="3000"/>
              <a:t>       </a:t>
            </a:r>
            <a:r>
              <a:rPr lang="en" sz="3000">
                <a:solidFill>
                  <a:srgbClr val="FF9900"/>
                </a:solidFill>
              </a:rPr>
              <a:t>Planes 2013</a:t>
            </a:r>
            <a:endParaRPr sz="3000">
              <a:solidFill>
                <a:srgbClr val="FF9900"/>
              </a:solidFill>
            </a:endParaRPr>
          </a:p>
        </p:txBody>
      </p:sp>
      <p:pic>
        <p:nvPicPr>
          <p:cNvPr id="124" name="Google Shape;1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3925" y="3158463"/>
            <a:ext cx="33337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5" y="1608100"/>
            <a:ext cx="2857500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2350" y="1714313"/>
            <a:ext cx="4804699" cy="315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8"/>
          <p:cNvSpPr txBox="1"/>
          <p:nvPr/>
        </p:nvSpPr>
        <p:spPr>
          <a:xfrm>
            <a:off x="0" y="457525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FF00"/>
                </a:solidFill>
              </a:rPr>
              <a:t>Light-based Ray Tracing  in Nature</a:t>
            </a:r>
            <a:r>
              <a:rPr lang="en" sz="2000"/>
              <a:t> </a:t>
            </a:r>
            <a:r>
              <a:rPr lang="en" sz="2000">
                <a:solidFill>
                  <a:srgbClr val="FF9900"/>
                </a:solidFill>
              </a:rPr>
              <a:t>Eye-based Ray Tracing in Image Rendering</a:t>
            </a:r>
            <a:endParaRPr sz="20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9"/>
          <p:cNvPicPr preferRelativeResize="0"/>
          <p:nvPr/>
        </p:nvPicPr>
        <p:blipFill rotWithShape="1">
          <a:blip r:embed="rId3">
            <a:alphaModFix/>
          </a:blip>
          <a:srcRect b="0" l="0" r="42193" t="0"/>
          <a:stretch/>
        </p:blipFill>
        <p:spPr>
          <a:xfrm>
            <a:off x="355050" y="328950"/>
            <a:ext cx="3181101" cy="39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9"/>
          <p:cNvSpPr/>
          <p:nvPr/>
        </p:nvSpPr>
        <p:spPr>
          <a:xfrm>
            <a:off x="1599665" y="440300"/>
            <a:ext cx="483000" cy="36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9"/>
          <p:cNvSpPr txBox="1"/>
          <p:nvPr/>
        </p:nvSpPr>
        <p:spPr>
          <a:xfrm>
            <a:off x="3908975" y="558400"/>
            <a:ext cx="47943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On Slack: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Activity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pixel, horizontal angle, and </a:t>
            </a:r>
            <a:r>
              <a:rPr lang="en" sz="2400"/>
              <a:t>vertical</a:t>
            </a:r>
            <a:r>
              <a:rPr lang="en" sz="2400"/>
              <a:t> angle render a PINK pixel?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/>
              <a:t>Pixel: #,#; H: #; V: # </a:t>
            </a:r>
            <a:endParaRPr b="1"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Example:</a:t>
            </a:r>
            <a:endParaRPr i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 sz="2000"/>
              <a:t>Pixel: 10,12; H: 30; V: -82</a:t>
            </a:r>
            <a:endParaRPr i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FF"/>
                </a:solidFill>
              </a:rPr>
              <a:t>Note: there is more than one right answer!</a:t>
            </a:r>
            <a:endParaRPr sz="1700">
              <a:solidFill>
                <a:srgbClr val="0000FF"/>
              </a:solidFill>
            </a:endParaRPr>
          </a:p>
        </p:txBody>
      </p:sp>
      <p:sp>
        <p:nvSpPr>
          <p:cNvPr id="139" name="Google Shape;139;p29"/>
          <p:cNvSpPr/>
          <p:nvPr/>
        </p:nvSpPr>
        <p:spPr>
          <a:xfrm>
            <a:off x="2115465" y="2842975"/>
            <a:ext cx="483000" cy="36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9"/>
          <p:cNvSpPr/>
          <p:nvPr/>
        </p:nvSpPr>
        <p:spPr>
          <a:xfrm>
            <a:off x="2082665" y="3470575"/>
            <a:ext cx="483000" cy="36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9"/>
          <p:cNvSpPr/>
          <p:nvPr/>
        </p:nvSpPr>
        <p:spPr>
          <a:xfrm>
            <a:off x="425556" y="3167075"/>
            <a:ext cx="2023800" cy="30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9"/>
          <p:cNvSpPr/>
          <p:nvPr/>
        </p:nvSpPr>
        <p:spPr>
          <a:xfrm>
            <a:off x="425556" y="3852875"/>
            <a:ext cx="2023800" cy="30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3-minute breakout session</a:t>
            </a:r>
            <a:endParaRPr sz="3000"/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469575"/>
            <a:ext cx="8520600" cy="30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1E1E1E"/>
                </a:solidFill>
              </a:rPr>
              <a:t>In your group, discuss what you know about vectors and discriminant in a quadratic formula. Prepare to share your thoughts with the large group.</a:t>
            </a:r>
            <a:endParaRPr sz="2400">
              <a:solidFill>
                <a:srgbClr val="1E1E1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/>
          <p:nvPr/>
        </p:nvSpPr>
        <p:spPr>
          <a:xfrm>
            <a:off x="2648000" y="1830025"/>
            <a:ext cx="1261500" cy="1261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31"/>
          <p:cNvCxnSpPr/>
          <p:nvPr/>
        </p:nvCxnSpPr>
        <p:spPr>
          <a:xfrm flipH="1" rot="10800000">
            <a:off x="1233800" y="2856100"/>
            <a:ext cx="1566600" cy="104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31"/>
          <p:cNvSpPr txBox="1"/>
          <p:nvPr/>
        </p:nvSpPr>
        <p:spPr>
          <a:xfrm>
            <a:off x="908025" y="3791925"/>
            <a:ext cx="51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r>
              <a:rPr baseline="-25000" lang="en" sz="1800"/>
              <a:t>o</a:t>
            </a:r>
            <a:endParaRPr baseline="-25000" sz="1800"/>
          </a:p>
        </p:txBody>
      </p:sp>
      <p:sp>
        <p:nvSpPr>
          <p:cNvPr id="156" name="Google Shape;156;p31"/>
          <p:cNvSpPr txBox="1"/>
          <p:nvPr/>
        </p:nvSpPr>
        <p:spPr>
          <a:xfrm>
            <a:off x="4034375" y="3465975"/>
            <a:ext cx="4644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Parametric Form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R(t) = R</a:t>
            </a:r>
            <a:r>
              <a:rPr baseline="-25000" lang="en" sz="2400">
                <a:solidFill>
                  <a:srgbClr val="FF0000"/>
                </a:solidFill>
              </a:rPr>
              <a:t>o</a:t>
            </a:r>
            <a:r>
              <a:rPr lang="en" sz="2400">
                <a:solidFill>
                  <a:srgbClr val="FF0000"/>
                </a:solidFill>
              </a:rPr>
              <a:t> + R</a:t>
            </a:r>
            <a:r>
              <a:rPr baseline="-25000" lang="en" sz="2400">
                <a:solidFill>
                  <a:srgbClr val="FF0000"/>
                </a:solidFill>
              </a:rPr>
              <a:t>d</a:t>
            </a:r>
            <a:r>
              <a:rPr lang="en" sz="2400">
                <a:solidFill>
                  <a:srgbClr val="FF0000"/>
                </a:solidFill>
              </a:rPr>
              <a:t> t</a:t>
            </a:r>
            <a:r>
              <a:rPr lang="en" sz="2400"/>
              <a:t> , where t &gt; 0</a:t>
            </a:r>
            <a:endParaRPr sz="2400"/>
          </a:p>
        </p:txBody>
      </p:sp>
      <p:sp>
        <p:nvSpPr>
          <p:cNvPr id="157" name="Google Shape;157;p31"/>
          <p:cNvSpPr txBox="1"/>
          <p:nvPr/>
        </p:nvSpPr>
        <p:spPr>
          <a:xfrm>
            <a:off x="1136725" y="3240100"/>
            <a:ext cx="51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r>
              <a:rPr baseline="-25000" lang="en" sz="1800"/>
              <a:t>d</a:t>
            </a:r>
            <a:endParaRPr baseline="-25000" sz="1800"/>
          </a:p>
        </p:txBody>
      </p:sp>
      <p:sp>
        <p:nvSpPr>
          <p:cNvPr id="158" name="Google Shape;158;p31"/>
          <p:cNvSpPr txBox="1"/>
          <p:nvPr/>
        </p:nvSpPr>
        <p:spPr>
          <a:xfrm>
            <a:off x="305000" y="499100"/>
            <a:ext cx="734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FF"/>
                </a:solidFill>
              </a:rPr>
              <a:t>Ray-Sphere Intersection</a:t>
            </a:r>
            <a:endParaRPr sz="3000">
              <a:solidFill>
                <a:srgbClr val="FF00FF"/>
              </a:solidFill>
            </a:endParaRPr>
          </a:p>
        </p:txBody>
      </p:sp>
      <p:sp>
        <p:nvSpPr>
          <p:cNvPr id="159" name="Google Shape;159;p31"/>
          <p:cNvSpPr txBox="1"/>
          <p:nvPr/>
        </p:nvSpPr>
        <p:spPr>
          <a:xfrm>
            <a:off x="4796900" y="693200"/>
            <a:ext cx="4214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          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            </a:t>
            </a:r>
            <a:r>
              <a:rPr lang="en" sz="1800">
                <a:solidFill>
                  <a:srgbClr val="FF0000"/>
                </a:solidFill>
              </a:rPr>
              <a:t>RAY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r>
              <a:rPr baseline="-25000" lang="en" sz="1800"/>
              <a:t>o</a:t>
            </a:r>
            <a:r>
              <a:rPr lang="en" sz="1800"/>
              <a:t> = [ X</a:t>
            </a:r>
            <a:r>
              <a:rPr baseline="-25000" lang="en" sz="1800"/>
              <a:t>o</a:t>
            </a:r>
            <a:r>
              <a:rPr lang="en" sz="1800"/>
              <a:t> Y</a:t>
            </a:r>
            <a:r>
              <a:rPr baseline="-25000" lang="en" sz="1800"/>
              <a:t>o</a:t>
            </a:r>
            <a:r>
              <a:rPr lang="en" sz="1800"/>
              <a:t> Z</a:t>
            </a:r>
            <a:r>
              <a:rPr baseline="-25000" lang="en" sz="1800"/>
              <a:t>o</a:t>
            </a:r>
            <a:r>
              <a:rPr lang="en" sz="1800"/>
              <a:t> ] (Ray Origin)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R</a:t>
            </a:r>
            <a:r>
              <a:rPr baseline="-25000" lang="en" sz="1800">
                <a:solidFill>
                  <a:schemeClr val="dk1"/>
                </a:solidFill>
              </a:rPr>
              <a:t>d</a:t>
            </a:r>
            <a:r>
              <a:rPr lang="en" sz="1800">
                <a:solidFill>
                  <a:schemeClr val="dk1"/>
                </a:solidFill>
              </a:rPr>
              <a:t> = [ X</a:t>
            </a:r>
            <a:r>
              <a:rPr baseline="-25000" lang="en" sz="1800">
                <a:solidFill>
                  <a:schemeClr val="dk1"/>
                </a:solidFill>
              </a:rPr>
              <a:t>d</a:t>
            </a:r>
            <a:r>
              <a:rPr lang="en" sz="1800">
                <a:solidFill>
                  <a:schemeClr val="dk1"/>
                </a:solidFill>
              </a:rPr>
              <a:t> Y</a:t>
            </a:r>
            <a:r>
              <a:rPr baseline="-25000" lang="en" sz="1800">
                <a:solidFill>
                  <a:schemeClr val="dk1"/>
                </a:solidFill>
              </a:rPr>
              <a:t>d</a:t>
            </a:r>
            <a:r>
              <a:rPr lang="en" sz="1800">
                <a:solidFill>
                  <a:schemeClr val="dk1"/>
                </a:solidFill>
              </a:rPr>
              <a:t> Z</a:t>
            </a:r>
            <a:r>
              <a:rPr baseline="-25000" lang="en" sz="1800">
                <a:solidFill>
                  <a:schemeClr val="dk1"/>
                </a:solidFill>
              </a:rPr>
              <a:t>d</a:t>
            </a:r>
            <a:r>
              <a:rPr lang="en" sz="1800">
                <a:solidFill>
                  <a:schemeClr val="dk1"/>
                </a:solidFill>
              </a:rPr>
              <a:t> ] (Ray Direction)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X</a:t>
            </a:r>
            <a:r>
              <a:rPr baseline="-25000" lang="en" sz="1800">
                <a:solidFill>
                  <a:schemeClr val="dk1"/>
                </a:solidFill>
              </a:rPr>
              <a:t>d</a:t>
            </a:r>
            <a:r>
              <a:rPr baseline="30000" lang="en" sz="1800">
                <a:solidFill>
                  <a:schemeClr val="dk1"/>
                </a:solidFill>
              </a:rPr>
              <a:t>2</a:t>
            </a:r>
            <a:r>
              <a:rPr lang="en" sz="1800">
                <a:solidFill>
                  <a:schemeClr val="dk1"/>
                </a:solidFill>
              </a:rPr>
              <a:t>  +  Y</a:t>
            </a:r>
            <a:r>
              <a:rPr baseline="-25000" lang="en" sz="1800">
                <a:solidFill>
                  <a:schemeClr val="dk1"/>
                </a:solidFill>
              </a:rPr>
              <a:t>d</a:t>
            </a:r>
            <a:r>
              <a:rPr baseline="30000" lang="en" sz="1800">
                <a:solidFill>
                  <a:schemeClr val="dk1"/>
                </a:solidFill>
              </a:rPr>
              <a:t>2</a:t>
            </a:r>
            <a:r>
              <a:rPr lang="en" sz="1800">
                <a:solidFill>
                  <a:schemeClr val="dk1"/>
                </a:solidFill>
              </a:rPr>
              <a:t>  +  Z</a:t>
            </a:r>
            <a:r>
              <a:rPr baseline="-25000" lang="en" sz="1800">
                <a:solidFill>
                  <a:schemeClr val="dk1"/>
                </a:solidFill>
              </a:rPr>
              <a:t>d</a:t>
            </a:r>
            <a:r>
              <a:rPr baseline="30000" lang="en" sz="1800">
                <a:solidFill>
                  <a:schemeClr val="dk1"/>
                </a:solidFill>
              </a:rPr>
              <a:t>2</a:t>
            </a:r>
            <a:r>
              <a:rPr lang="en" sz="1800">
                <a:solidFill>
                  <a:schemeClr val="dk1"/>
                </a:solidFill>
              </a:rPr>
              <a:t> = 1  (R</a:t>
            </a:r>
            <a:r>
              <a:rPr baseline="-25000" lang="en" sz="1800">
                <a:solidFill>
                  <a:schemeClr val="dk1"/>
                </a:solidFill>
              </a:rPr>
              <a:t>d</a:t>
            </a:r>
            <a:r>
              <a:rPr lang="en" sz="1800">
                <a:solidFill>
                  <a:schemeClr val="dk1"/>
                </a:solidFill>
              </a:rPr>
              <a:t> normalized)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/>
        </p:nvSpPr>
        <p:spPr>
          <a:xfrm>
            <a:off x="360475" y="402075"/>
            <a:ext cx="734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 </a:t>
            </a:r>
            <a:r>
              <a:rPr lang="en" sz="3000"/>
              <a:t>Implicit Form Describing a Sphere</a:t>
            </a:r>
            <a:endParaRPr sz="3000"/>
          </a:p>
        </p:txBody>
      </p:sp>
      <p:sp>
        <p:nvSpPr>
          <p:cNvPr id="165" name="Google Shape;165;p32"/>
          <p:cNvSpPr/>
          <p:nvPr/>
        </p:nvSpPr>
        <p:spPr>
          <a:xfrm>
            <a:off x="1012050" y="1309950"/>
            <a:ext cx="1261500" cy="1261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32"/>
          <p:cNvCxnSpPr>
            <a:stCxn id="165" idx="7"/>
          </p:cNvCxnSpPr>
          <p:nvPr/>
        </p:nvCxnSpPr>
        <p:spPr>
          <a:xfrm flipH="1">
            <a:off x="1635808" y="1494736"/>
            <a:ext cx="453000" cy="47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32"/>
          <p:cNvSpPr txBox="1"/>
          <p:nvPr/>
        </p:nvSpPr>
        <p:spPr>
          <a:xfrm>
            <a:off x="2980725" y="1303200"/>
            <a:ext cx="6086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</a:t>
            </a:r>
            <a:r>
              <a:rPr baseline="-25000" lang="en" sz="2400"/>
              <a:t>C</a:t>
            </a:r>
            <a:r>
              <a:rPr lang="en" sz="2400"/>
              <a:t> = [  X</a:t>
            </a:r>
            <a:r>
              <a:rPr baseline="-25000" lang="en" sz="2400"/>
              <a:t>C</a:t>
            </a:r>
            <a:r>
              <a:rPr lang="en" sz="2400"/>
              <a:t>  </a:t>
            </a:r>
            <a:r>
              <a:rPr lang="en" sz="2400"/>
              <a:t>Y</a:t>
            </a:r>
            <a:r>
              <a:rPr baseline="-25000" lang="en" sz="2400"/>
              <a:t>C</a:t>
            </a:r>
            <a:r>
              <a:rPr lang="en" sz="2400"/>
              <a:t>  Z</a:t>
            </a:r>
            <a:r>
              <a:rPr baseline="-25000" lang="en" sz="2400"/>
              <a:t>C</a:t>
            </a:r>
            <a:r>
              <a:rPr lang="en" sz="2400"/>
              <a:t> ]    (Sphere’s Center)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</a:t>
            </a:r>
            <a:r>
              <a:rPr baseline="-25000" lang="en" sz="2400"/>
              <a:t>r</a:t>
            </a:r>
            <a:r>
              <a:rPr lang="en" sz="2400"/>
              <a:t>       (Sphere’s Radius)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[  X</a:t>
            </a:r>
            <a:r>
              <a:rPr baseline="-25000" lang="en" sz="2400">
                <a:solidFill>
                  <a:schemeClr val="dk1"/>
                </a:solidFill>
              </a:rPr>
              <a:t>S</a:t>
            </a:r>
            <a:r>
              <a:rPr lang="en" sz="2400">
                <a:solidFill>
                  <a:schemeClr val="dk1"/>
                </a:solidFill>
              </a:rPr>
              <a:t>  Y</a:t>
            </a:r>
            <a:r>
              <a:rPr baseline="-25000" lang="en" sz="2400">
                <a:solidFill>
                  <a:schemeClr val="dk1"/>
                </a:solidFill>
              </a:rPr>
              <a:t>S</a:t>
            </a:r>
            <a:r>
              <a:rPr lang="en" sz="2400">
                <a:solidFill>
                  <a:schemeClr val="dk1"/>
                </a:solidFill>
              </a:rPr>
              <a:t>  Z</a:t>
            </a:r>
            <a:r>
              <a:rPr baseline="-25000" lang="en" sz="2400">
                <a:solidFill>
                  <a:schemeClr val="dk1"/>
                </a:solidFill>
              </a:rPr>
              <a:t>S</a:t>
            </a:r>
            <a:r>
              <a:rPr lang="en" sz="2400">
                <a:solidFill>
                  <a:schemeClr val="dk1"/>
                </a:solidFill>
              </a:rPr>
              <a:t> ]  (a point on surface of sphere)</a:t>
            </a:r>
            <a:endParaRPr sz="2400"/>
          </a:p>
        </p:txBody>
      </p:sp>
      <p:sp>
        <p:nvSpPr>
          <p:cNvPr id="168" name="Google Shape;168;p32"/>
          <p:cNvSpPr txBox="1"/>
          <p:nvPr/>
        </p:nvSpPr>
        <p:spPr>
          <a:xfrm>
            <a:off x="1233900" y="3589725"/>
            <a:ext cx="748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</a:rPr>
              <a:t>(X</a:t>
            </a:r>
            <a:r>
              <a:rPr baseline="-25000" lang="en" sz="3000">
                <a:solidFill>
                  <a:srgbClr val="4A86E8"/>
                </a:solidFill>
              </a:rPr>
              <a:t>S</a:t>
            </a:r>
            <a:r>
              <a:rPr lang="en" sz="3000">
                <a:solidFill>
                  <a:srgbClr val="4A86E8"/>
                </a:solidFill>
              </a:rPr>
              <a:t> - X</a:t>
            </a:r>
            <a:r>
              <a:rPr baseline="-25000" lang="en" sz="3000">
                <a:solidFill>
                  <a:srgbClr val="4A86E8"/>
                </a:solidFill>
              </a:rPr>
              <a:t>C</a:t>
            </a:r>
            <a:r>
              <a:rPr lang="en" sz="3000">
                <a:solidFill>
                  <a:srgbClr val="4A86E8"/>
                </a:solidFill>
              </a:rPr>
              <a:t> )</a:t>
            </a:r>
            <a:r>
              <a:rPr baseline="30000" lang="en" sz="3000">
                <a:solidFill>
                  <a:srgbClr val="4A86E8"/>
                </a:solidFill>
              </a:rPr>
              <a:t>2</a:t>
            </a:r>
            <a:r>
              <a:rPr lang="en" sz="3000">
                <a:solidFill>
                  <a:srgbClr val="4A86E8"/>
                </a:solidFill>
              </a:rPr>
              <a:t> + </a:t>
            </a:r>
            <a:r>
              <a:rPr lang="en" sz="3000">
                <a:solidFill>
                  <a:srgbClr val="4A86E8"/>
                </a:solidFill>
              </a:rPr>
              <a:t>(Y</a:t>
            </a:r>
            <a:r>
              <a:rPr baseline="-25000" lang="en" sz="3000">
                <a:solidFill>
                  <a:srgbClr val="4A86E8"/>
                </a:solidFill>
              </a:rPr>
              <a:t>S</a:t>
            </a:r>
            <a:r>
              <a:rPr lang="en" sz="3000">
                <a:solidFill>
                  <a:srgbClr val="4A86E8"/>
                </a:solidFill>
              </a:rPr>
              <a:t> - Y</a:t>
            </a:r>
            <a:r>
              <a:rPr baseline="-25000" lang="en" sz="3000">
                <a:solidFill>
                  <a:srgbClr val="4A86E8"/>
                </a:solidFill>
              </a:rPr>
              <a:t>C</a:t>
            </a:r>
            <a:r>
              <a:rPr lang="en" sz="3000">
                <a:solidFill>
                  <a:srgbClr val="4A86E8"/>
                </a:solidFill>
              </a:rPr>
              <a:t> )</a:t>
            </a:r>
            <a:r>
              <a:rPr baseline="30000" lang="en" sz="3000">
                <a:solidFill>
                  <a:srgbClr val="4A86E8"/>
                </a:solidFill>
              </a:rPr>
              <a:t>2</a:t>
            </a:r>
            <a:r>
              <a:rPr lang="en" sz="3000">
                <a:solidFill>
                  <a:srgbClr val="4A86E8"/>
                </a:solidFill>
              </a:rPr>
              <a:t> + </a:t>
            </a:r>
            <a:r>
              <a:rPr lang="en" sz="3000">
                <a:solidFill>
                  <a:srgbClr val="4A86E8"/>
                </a:solidFill>
              </a:rPr>
              <a:t>(Z</a:t>
            </a:r>
            <a:r>
              <a:rPr baseline="-25000" lang="en" sz="3000">
                <a:solidFill>
                  <a:srgbClr val="4A86E8"/>
                </a:solidFill>
              </a:rPr>
              <a:t>S</a:t>
            </a:r>
            <a:r>
              <a:rPr lang="en" sz="3000">
                <a:solidFill>
                  <a:srgbClr val="4A86E8"/>
                </a:solidFill>
              </a:rPr>
              <a:t> - Z</a:t>
            </a:r>
            <a:r>
              <a:rPr baseline="-25000" lang="en" sz="3000">
                <a:solidFill>
                  <a:srgbClr val="4A86E8"/>
                </a:solidFill>
              </a:rPr>
              <a:t>C</a:t>
            </a:r>
            <a:r>
              <a:rPr lang="en" sz="3000">
                <a:solidFill>
                  <a:srgbClr val="4A86E8"/>
                </a:solidFill>
              </a:rPr>
              <a:t> )</a:t>
            </a:r>
            <a:r>
              <a:rPr baseline="30000" lang="en" sz="3000">
                <a:solidFill>
                  <a:srgbClr val="4A86E8"/>
                </a:solidFill>
              </a:rPr>
              <a:t>2</a:t>
            </a:r>
            <a:r>
              <a:rPr lang="en" sz="3000">
                <a:solidFill>
                  <a:srgbClr val="4A86E8"/>
                </a:solidFill>
              </a:rPr>
              <a:t> = S</a:t>
            </a:r>
            <a:r>
              <a:rPr baseline="-25000" lang="en" sz="3000">
                <a:solidFill>
                  <a:srgbClr val="4A86E8"/>
                </a:solidFill>
              </a:rPr>
              <a:t>r</a:t>
            </a:r>
            <a:r>
              <a:rPr baseline="30000" lang="en" sz="3000">
                <a:solidFill>
                  <a:srgbClr val="4A86E8"/>
                </a:solidFill>
              </a:rPr>
              <a:t>2</a:t>
            </a:r>
            <a:endParaRPr baseline="30000" sz="3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