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4618"/>
  </p:normalViewPr>
  <p:slideViewPr>
    <p:cSldViewPr snapToGrid="0" snapToObjects="1">
      <p:cViewPr varScale="1">
        <p:scale>
          <a:sx n="84" d="100"/>
          <a:sy n="84" d="100"/>
        </p:scale>
        <p:origin x="20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AEABF2-B4F1-4F4C-BAB0-851670513507}" type="datetimeFigureOut">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3F9CFB1-A13D-C24F-9EAC-01B661743E46}" type="slidenum">
              <a:rPr lang="en-US" smtClean="0"/>
              <a:t>‹#›</a:t>
            </a:fld>
            <a:endParaRPr lang="en-US"/>
          </a:p>
        </p:txBody>
      </p:sp>
    </p:spTree>
    <p:extLst>
      <p:ext uri="{BB962C8B-B14F-4D97-AF65-F5344CB8AC3E}">
        <p14:creationId xmlns:p14="http://schemas.microsoft.com/office/powerpoint/2010/main" val="306031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EABF2-B4F1-4F4C-BAB0-851670513507}" type="datetimeFigureOut">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1876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EABF2-B4F1-4F4C-BAB0-851670513507}" type="datetimeFigureOut">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136468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EABF2-B4F1-4F4C-BAB0-851670513507}" type="datetimeFigureOut">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425964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1AEABF2-B4F1-4F4C-BAB0-851670513507}" type="datetimeFigureOut">
              <a:rPr lang="en-US" smtClean="0"/>
              <a:t>8/4/21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3F9CFB1-A13D-C24F-9EAC-01B661743E46}" type="slidenum">
              <a:rPr lang="en-US" smtClean="0"/>
              <a:t>‹#›</a:t>
            </a:fld>
            <a:endParaRPr lang="en-US"/>
          </a:p>
        </p:txBody>
      </p:sp>
    </p:spTree>
    <p:extLst>
      <p:ext uri="{BB962C8B-B14F-4D97-AF65-F5344CB8AC3E}">
        <p14:creationId xmlns:p14="http://schemas.microsoft.com/office/powerpoint/2010/main" val="358633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AEABF2-B4F1-4F4C-BAB0-851670513507}" type="datetimeFigureOut">
              <a:rPr lang="en-US" smtClean="0"/>
              <a:t>8/4/21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54529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AEABF2-B4F1-4F4C-BAB0-851670513507}" type="datetimeFigureOut">
              <a:rPr lang="en-US" smtClean="0"/>
              <a:t>8/4/21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F9CFB1-A13D-C24F-9EAC-01B661743E4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2203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1AEABF2-B4F1-4F4C-BAB0-851670513507}" type="datetimeFigureOut">
              <a:rPr lang="en-US" smtClean="0"/>
              <a:t>8/4/21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F9CFB1-A13D-C24F-9EAC-01B661743E46}"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556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EABF2-B4F1-4F4C-BAB0-851670513507}" type="datetimeFigureOut">
              <a:rPr lang="en-US" smtClean="0"/>
              <a:t>8/4/21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92330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AEABF2-B4F1-4F4C-BAB0-851670513507}" type="datetimeFigureOut">
              <a:rPr lang="en-US" smtClean="0"/>
              <a:t>8/4/21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352784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AEABF2-B4F1-4F4C-BAB0-851670513507}" type="datetimeFigureOut">
              <a:rPr lang="en-US" smtClean="0"/>
              <a:t>8/4/21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3F9CFB1-A13D-C24F-9EAC-01B661743E46}" type="slidenum">
              <a:rPr lang="en-US" smtClean="0"/>
              <a:t>‹#›</a:t>
            </a:fld>
            <a:endParaRPr lang="en-US"/>
          </a:p>
        </p:txBody>
      </p:sp>
    </p:spTree>
    <p:extLst>
      <p:ext uri="{BB962C8B-B14F-4D97-AF65-F5344CB8AC3E}">
        <p14:creationId xmlns:p14="http://schemas.microsoft.com/office/powerpoint/2010/main" val="17475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AEABF2-B4F1-4F4C-BAB0-851670513507}" type="datetimeFigureOut">
              <a:rPr lang="en-US" smtClean="0"/>
              <a:t>8/4/21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3F9CFB1-A13D-C24F-9EAC-01B661743E46}" type="slidenum">
              <a:rPr lang="en-US" smtClean="0"/>
              <a:t>‹#›</a:t>
            </a:fld>
            <a:endParaRPr lang="en-US"/>
          </a:p>
        </p:txBody>
      </p:sp>
    </p:spTree>
    <p:extLst>
      <p:ext uri="{BB962C8B-B14F-4D97-AF65-F5344CB8AC3E}">
        <p14:creationId xmlns:p14="http://schemas.microsoft.com/office/powerpoint/2010/main" val="2206218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ksnloU_LXyU"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alpha val="37375"/>
          </a:srgb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DD661C-3861-8940-84A4-70BCB0845318}"/>
              </a:ext>
            </a:extLst>
          </p:cNvPr>
          <p:cNvSpPr>
            <a:spLocks noGrp="1"/>
          </p:cNvSpPr>
          <p:nvPr>
            <p:ph type="title"/>
          </p:nvPr>
        </p:nvSpPr>
        <p:spPr>
          <a:xfrm>
            <a:off x="838200" y="65087"/>
            <a:ext cx="10515600" cy="1020763"/>
          </a:xfrm>
        </p:spPr>
        <p:txBody>
          <a:bodyPr>
            <a:normAutofit/>
          </a:bodyPr>
          <a:lstStyle/>
          <a:p>
            <a:r>
              <a:rPr lang="en-US" b="1" dirty="0"/>
              <a:t>Do Now:</a:t>
            </a:r>
          </a:p>
        </p:txBody>
      </p:sp>
      <p:pic>
        <p:nvPicPr>
          <p:cNvPr id="10" name="Content Placeholder 9" descr="A picture containing text, outdoor&#10;&#10;Description automatically generated">
            <a:extLst>
              <a:ext uri="{FF2B5EF4-FFF2-40B4-BE49-F238E27FC236}">
                <a16:creationId xmlns:a16="http://schemas.microsoft.com/office/drawing/2014/main" id="{3C96F0AA-6AFD-5E41-9235-941D1A81484C}"/>
              </a:ext>
            </a:extLst>
          </p:cNvPr>
          <p:cNvPicPr>
            <a:picLocks noGrp="1" noChangeAspect="1"/>
          </p:cNvPicPr>
          <p:nvPr>
            <p:ph sz="half" idx="1"/>
          </p:nvPr>
        </p:nvPicPr>
        <p:blipFill>
          <a:blip r:embed="rId2"/>
          <a:stretch>
            <a:fillRect/>
          </a:stretch>
        </p:blipFill>
        <p:spPr>
          <a:xfrm>
            <a:off x="838200" y="2399784"/>
            <a:ext cx="4050270" cy="3175000"/>
          </a:xfrm>
        </p:spPr>
      </p:pic>
      <p:sp>
        <p:nvSpPr>
          <p:cNvPr id="8" name="Content Placeholder 7">
            <a:extLst>
              <a:ext uri="{FF2B5EF4-FFF2-40B4-BE49-F238E27FC236}">
                <a16:creationId xmlns:a16="http://schemas.microsoft.com/office/drawing/2014/main" id="{1E6AF4A0-9E8C-B04C-8438-EF9CFF873EE6}"/>
              </a:ext>
            </a:extLst>
          </p:cNvPr>
          <p:cNvSpPr>
            <a:spLocks noGrp="1"/>
          </p:cNvSpPr>
          <p:nvPr>
            <p:ph sz="half" idx="2"/>
          </p:nvPr>
        </p:nvSpPr>
        <p:spPr>
          <a:xfrm>
            <a:off x="5143499" y="1979999"/>
            <a:ext cx="6657975" cy="4351338"/>
          </a:xfrm>
        </p:spPr>
        <p:txBody>
          <a:bodyPr>
            <a:noAutofit/>
          </a:bodyPr>
          <a:lstStyle/>
          <a:p>
            <a:pPr marL="0" indent="0">
              <a:buNone/>
            </a:pPr>
            <a:r>
              <a:rPr lang="en-US" sz="2800" dirty="0">
                <a:latin typeface="Cambria" panose="02040503050406030204" pitchFamily="18" charset="0"/>
              </a:rPr>
              <a:t>"If you think we're wax-works," he said, "you ought to pay, you know.” "Contrariwise" added the one marked 'DEE', "if you think we're alive, you ought to speak." "I'm sure I'm very sorry," was all Alice could say. "I know what you're thinking about," said Tweedledum: "but it isn't so, </a:t>
            </a:r>
            <a:r>
              <a:rPr lang="en-US" sz="2800" dirty="0" err="1">
                <a:latin typeface="Cambria" panose="02040503050406030204" pitchFamily="18" charset="0"/>
              </a:rPr>
              <a:t>nohow</a:t>
            </a:r>
            <a:r>
              <a:rPr lang="en-US" sz="2800" dirty="0">
                <a:latin typeface="Cambria" panose="02040503050406030204" pitchFamily="18" charset="0"/>
              </a:rPr>
              <a:t>." "Contrariwise," continued Tweedledee, "if it was so, it might be; and if it were so, it would be: but as it isn't, it </a:t>
            </a:r>
            <a:r>
              <a:rPr lang="en-US" sz="2800" dirty="0" err="1">
                <a:latin typeface="Cambria" panose="02040503050406030204" pitchFamily="18" charset="0"/>
              </a:rPr>
              <a:t>ain't</a:t>
            </a:r>
            <a:r>
              <a:rPr lang="en-US" sz="2800" dirty="0">
                <a:latin typeface="Cambria" panose="02040503050406030204" pitchFamily="18" charset="0"/>
              </a:rPr>
              <a:t>. 'That's logic."</a:t>
            </a:r>
          </a:p>
        </p:txBody>
      </p:sp>
      <p:sp>
        <p:nvSpPr>
          <p:cNvPr id="4" name="Rectangle 3">
            <a:extLst>
              <a:ext uri="{FF2B5EF4-FFF2-40B4-BE49-F238E27FC236}">
                <a16:creationId xmlns:a16="http://schemas.microsoft.com/office/drawing/2014/main" id="{136B70FC-7FF9-E948-9072-EEDE196146CC}"/>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
        <p:nvSpPr>
          <p:cNvPr id="11" name="TextBox 10">
            <a:extLst>
              <a:ext uri="{FF2B5EF4-FFF2-40B4-BE49-F238E27FC236}">
                <a16:creationId xmlns:a16="http://schemas.microsoft.com/office/drawing/2014/main" id="{BA0CD673-71DE-2C44-8D3B-0D9A92360815}"/>
              </a:ext>
            </a:extLst>
          </p:cNvPr>
          <p:cNvSpPr txBox="1"/>
          <p:nvPr/>
        </p:nvSpPr>
        <p:spPr>
          <a:xfrm>
            <a:off x="973575" y="5685006"/>
            <a:ext cx="3779520" cy="646331"/>
          </a:xfrm>
          <a:prstGeom prst="rect">
            <a:avLst/>
          </a:prstGeom>
          <a:noFill/>
        </p:spPr>
        <p:txBody>
          <a:bodyPr wrap="square" rtlCol="0">
            <a:spAutoFit/>
          </a:bodyPr>
          <a:lstStyle/>
          <a:p>
            <a:r>
              <a:rPr lang="en-US" dirty="0">
                <a:hlinkClick r:id="rId3"/>
              </a:rPr>
              <a:t>Tweedle Dee and Tweedle Dum</a:t>
            </a:r>
            <a:endParaRPr lang="en-US" dirty="0"/>
          </a:p>
          <a:p>
            <a:endParaRPr lang="en-US" dirty="0"/>
          </a:p>
        </p:txBody>
      </p:sp>
      <p:sp>
        <p:nvSpPr>
          <p:cNvPr id="12" name="TextBox 11">
            <a:extLst>
              <a:ext uri="{FF2B5EF4-FFF2-40B4-BE49-F238E27FC236}">
                <a16:creationId xmlns:a16="http://schemas.microsoft.com/office/drawing/2014/main" id="{BB2ED309-D3C5-7843-953F-B09715FF7A39}"/>
              </a:ext>
            </a:extLst>
          </p:cNvPr>
          <p:cNvSpPr txBox="1"/>
          <p:nvPr/>
        </p:nvSpPr>
        <p:spPr>
          <a:xfrm>
            <a:off x="760631" y="904567"/>
            <a:ext cx="10670738" cy="1384995"/>
          </a:xfrm>
          <a:prstGeom prst="rect">
            <a:avLst/>
          </a:prstGeom>
          <a:noFill/>
        </p:spPr>
        <p:txBody>
          <a:bodyPr wrap="square" rtlCol="0">
            <a:spAutoFit/>
          </a:bodyPr>
          <a:lstStyle/>
          <a:p>
            <a:r>
              <a:rPr lang="en-US" sz="2800" dirty="0"/>
              <a:t>Read the scenario below from </a:t>
            </a:r>
            <a:r>
              <a:rPr lang="en-US" sz="2800" i="1" dirty="0"/>
              <a:t>Alice’s Adventures in Wonderland </a:t>
            </a:r>
            <a:r>
              <a:rPr lang="en-US" sz="2800" dirty="0"/>
              <a:t>by Lewis Carroll. Write down all of the conditional statements you see in the text.</a:t>
            </a:r>
          </a:p>
        </p:txBody>
      </p:sp>
    </p:spTree>
    <p:extLst>
      <p:ext uri="{BB962C8B-B14F-4D97-AF65-F5344CB8AC3E}">
        <p14:creationId xmlns:p14="http://schemas.microsoft.com/office/powerpoint/2010/main" val="44400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alpha val="36867"/>
          </a:srgb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68D644-7145-194D-98FF-A0955B2B51B9}"/>
              </a:ext>
            </a:extLst>
          </p:cNvPr>
          <p:cNvSpPr>
            <a:spLocks noGrp="1"/>
          </p:cNvSpPr>
          <p:nvPr>
            <p:ph type="title"/>
          </p:nvPr>
        </p:nvSpPr>
        <p:spPr/>
        <p:txBody>
          <a:bodyPr/>
          <a:lstStyle/>
          <a:p>
            <a:r>
              <a:rPr lang="en-US" b="1" dirty="0"/>
              <a:t>JavaScript Conditionals</a:t>
            </a:r>
          </a:p>
        </p:txBody>
      </p:sp>
      <p:sp>
        <p:nvSpPr>
          <p:cNvPr id="6" name="Content Placeholder 5">
            <a:extLst>
              <a:ext uri="{FF2B5EF4-FFF2-40B4-BE49-F238E27FC236}">
                <a16:creationId xmlns:a16="http://schemas.microsoft.com/office/drawing/2014/main" id="{C34DCECA-5B70-024C-B1EB-B0A02431DA55}"/>
              </a:ext>
            </a:extLst>
          </p:cNvPr>
          <p:cNvSpPr>
            <a:spLocks noGrp="1"/>
          </p:cNvSpPr>
          <p:nvPr>
            <p:ph idx="1"/>
          </p:nvPr>
        </p:nvSpPr>
        <p:spPr>
          <a:xfrm>
            <a:off x="1069848" y="1914525"/>
            <a:ext cx="10058400" cy="4257675"/>
          </a:xfrm>
        </p:spPr>
        <p:txBody>
          <a:bodyPr/>
          <a:lstStyle/>
          <a:p>
            <a:pPr fontAlgn="base"/>
            <a:r>
              <a:rPr lang="en-US" sz="3200" dirty="0"/>
              <a:t>Conditional statements are “if-then” statements.</a:t>
            </a:r>
          </a:p>
          <a:p>
            <a:pPr lvl="1" fontAlgn="base"/>
            <a:r>
              <a:rPr lang="en-US" sz="3200" dirty="0"/>
              <a:t>If “this” is true, do “something.”</a:t>
            </a:r>
          </a:p>
          <a:p>
            <a:pPr lvl="1" fontAlgn="base"/>
            <a:r>
              <a:rPr lang="en-US" sz="3200" dirty="0"/>
              <a:t>If “this” is false, do “something else”</a:t>
            </a:r>
          </a:p>
          <a:p>
            <a:pPr lvl="1" fontAlgn="base"/>
            <a:endParaRPr lang="en-US" sz="3200" dirty="0"/>
          </a:p>
          <a:p>
            <a:pPr fontAlgn="base"/>
            <a:r>
              <a:rPr lang="en-US" sz="3200" dirty="0"/>
              <a:t>In JavaScript, we use “if,” “</a:t>
            </a:r>
            <a:r>
              <a:rPr lang="en-US" sz="3200"/>
              <a:t>else if,” and “else.”</a:t>
            </a:r>
            <a:endParaRPr lang="en-US" sz="3200" dirty="0"/>
          </a:p>
          <a:p>
            <a:endParaRPr lang="en-US" dirty="0"/>
          </a:p>
        </p:txBody>
      </p:sp>
    </p:spTree>
    <p:extLst>
      <p:ext uri="{BB962C8B-B14F-4D97-AF65-F5344CB8AC3E}">
        <p14:creationId xmlns:p14="http://schemas.microsoft.com/office/powerpoint/2010/main" val="163568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alpha val="36238"/>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5D3A-F22C-EF49-A285-11D82AB9B6B2}"/>
              </a:ext>
            </a:extLst>
          </p:cNvPr>
          <p:cNvSpPr>
            <a:spLocks noGrp="1"/>
          </p:cNvSpPr>
          <p:nvPr>
            <p:ph type="title"/>
          </p:nvPr>
        </p:nvSpPr>
        <p:spPr/>
        <p:txBody>
          <a:bodyPr/>
          <a:lstStyle/>
          <a:p>
            <a:r>
              <a:rPr lang="en-US" dirty="0"/>
              <a:t>Comparison and Logical Operators</a:t>
            </a:r>
          </a:p>
        </p:txBody>
      </p:sp>
      <p:graphicFrame>
        <p:nvGraphicFramePr>
          <p:cNvPr id="4" name="Table 4">
            <a:extLst>
              <a:ext uri="{FF2B5EF4-FFF2-40B4-BE49-F238E27FC236}">
                <a16:creationId xmlns:a16="http://schemas.microsoft.com/office/drawing/2014/main" id="{C10C0DF3-AA38-FD42-813A-526C140E44DA}"/>
              </a:ext>
            </a:extLst>
          </p:cNvPr>
          <p:cNvGraphicFramePr>
            <a:graphicFrameLocks noGrp="1"/>
          </p:cNvGraphicFramePr>
          <p:nvPr>
            <p:ph idx="1"/>
            <p:extLst>
              <p:ext uri="{D42A27DB-BD31-4B8C-83A1-F6EECF244321}">
                <p14:modId xmlns:p14="http://schemas.microsoft.com/office/powerpoint/2010/main" val="4268259524"/>
              </p:ext>
            </p:extLst>
          </p:nvPr>
        </p:nvGraphicFramePr>
        <p:xfrm>
          <a:off x="1069975" y="2120900"/>
          <a:ext cx="10058274" cy="3011932"/>
        </p:xfrm>
        <a:graphic>
          <a:graphicData uri="http://schemas.openxmlformats.org/drawingml/2006/table">
            <a:tbl>
              <a:tblPr firstRow="1" bandRow="1">
                <a:tableStyleId>{5940675A-B579-460E-94D1-54222C63F5DA}</a:tableStyleId>
              </a:tblPr>
              <a:tblGrid>
                <a:gridCol w="5029137">
                  <a:extLst>
                    <a:ext uri="{9D8B030D-6E8A-4147-A177-3AD203B41FA5}">
                      <a16:colId xmlns:a16="http://schemas.microsoft.com/office/drawing/2014/main" val="3537582316"/>
                    </a:ext>
                  </a:extLst>
                </a:gridCol>
                <a:gridCol w="5029137">
                  <a:extLst>
                    <a:ext uri="{9D8B030D-6E8A-4147-A177-3AD203B41FA5}">
                      <a16:colId xmlns:a16="http://schemas.microsoft.com/office/drawing/2014/main" val="4078661947"/>
                    </a:ext>
                  </a:extLst>
                </a:gridCol>
              </a:tblGrid>
              <a:tr h="752983">
                <a:tc>
                  <a:txBody>
                    <a:bodyPr/>
                    <a:lstStyle/>
                    <a:p>
                      <a:r>
                        <a:rPr lang="en-US" sz="2800" dirty="0"/>
                        <a:t>&lt;   less than</a:t>
                      </a:r>
                    </a:p>
                  </a:txBody>
                  <a:tcPr marL="87464" marR="87464"/>
                </a:tc>
                <a:tc>
                  <a:txBody>
                    <a:bodyPr/>
                    <a:lstStyle/>
                    <a:p>
                      <a:r>
                        <a:rPr lang="en-US" sz="2800" dirty="0"/>
                        <a:t>&lt;== less than or equal to</a:t>
                      </a:r>
                    </a:p>
                  </a:txBody>
                  <a:tcPr marL="87464" marR="87464"/>
                </a:tc>
                <a:extLst>
                  <a:ext uri="{0D108BD9-81ED-4DB2-BD59-A6C34878D82A}">
                    <a16:rowId xmlns:a16="http://schemas.microsoft.com/office/drawing/2014/main" val="2832899948"/>
                  </a:ext>
                </a:extLst>
              </a:tr>
              <a:tr h="752983">
                <a:tc>
                  <a:txBody>
                    <a:bodyPr/>
                    <a:lstStyle/>
                    <a:p>
                      <a:r>
                        <a:rPr lang="en-US" sz="2800" dirty="0"/>
                        <a:t>&gt;   greater than</a:t>
                      </a:r>
                    </a:p>
                  </a:txBody>
                  <a:tcPr marL="87464" marR="87464"/>
                </a:tc>
                <a:tc>
                  <a:txBody>
                    <a:bodyPr/>
                    <a:lstStyle/>
                    <a:p>
                      <a:r>
                        <a:rPr lang="en-US" sz="2800" dirty="0"/>
                        <a:t>&gt;== greater than or equal to</a:t>
                      </a:r>
                    </a:p>
                  </a:txBody>
                  <a:tcPr marL="87464" marR="87464"/>
                </a:tc>
                <a:extLst>
                  <a:ext uri="{0D108BD9-81ED-4DB2-BD59-A6C34878D82A}">
                    <a16:rowId xmlns:a16="http://schemas.microsoft.com/office/drawing/2014/main" val="2065271418"/>
                  </a:ext>
                </a:extLst>
              </a:tr>
              <a:tr h="752983">
                <a:tc>
                  <a:txBody>
                    <a:bodyPr/>
                    <a:lstStyle/>
                    <a:p>
                      <a:r>
                        <a:rPr lang="en-US" sz="2800" dirty="0"/>
                        <a:t>=== equal to</a:t>
                      </a:r>
                    </a:p>
                  </a:txBody>
                  <a:tcPr marL="87464" marR="87464"/>
                </a:tc>
                <a:tc>
                  <a:txBody>
                    <a:bodyPr/>
                    <a:lstStyle/>
                    <a:p>
                      <a:r>
                        <a:rPr lang="en-US" sz="2800" dirty="0"/>
                        <a:t>!== not equal to</a:t>
                      </a:r>
                    </a:p>
                  </a:txBody>
                  <a:tcPr marL="87464" marR="87464"/>
                </a:tc>
                <a:extLst>
                  <a:ext uri="{0D108BD9-81ED-4DB2-BD59-A6C34878D82A}">
                    <a16:rowId xmlns:a16="http://schemas.microsoft.com/office/drawing/2014/main" val="3477631164"/>
                  </a:ext>
                </a:extLst>
              </a:tr>
              <a:tr h="752983">
                <a:tc>
                  <a:txBody>
                    <a:bodyPr/>
                    <a:lstStyle/>
                    <a:p>
                      <a:r>
                        <a:rPr lang="en-US" sz="2800" dirty="0"/>
                        <a:t>&amp;&amp;   and</a:t>
                      </a:r>
                    </a:p>
                  </a:txBody>
                  <a:tcPr marL="87464" marR="87464"/>
                </a:tc>
                <a:tc>
                  <a:txBody>
                    <a:bodyPr/>
                    <a:lstStyle/>
                    <a:p>
                      <a:r>
                        <a:rPr lang="en-US" sz="2800" dirty="0"/>
                        <a:t>|| or</a:t>
                      </a:r>
                    </a:p>
                  </a:txBody>
                  <a:tcPr marL="87464" marR="87464"/>
                </a:tc>
                <a:extLst>
                  <a:ext uri="{0D108BD9-81ED-4DB2-BD59-A6C34878D82A}">
                    <a16:rowId xmlns:a16="http://schemas.microsoft.com/office/drawing/2014/main" val="654524297"/>
                  </a:ext>
                </a:extLst>
              </a:tr>
            </a:tbl>
          </a:graphicData>
        </a:graphic>
      </p:graphicFrame>
    </p:spTree>
    <p:extLst>
      <p:ext uri="{BB962C8B-B14F-4D97-AF65-F5344CB8AC3E}">
        <p14:creationId xmlns:p14="http://schemas.microsoft.com/office/powerpoint/2010/main" val="160612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alpha val="37402"/>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D33E-2E9F-3E46-B5D9-EF75C56818F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CF1296F-2EC8-5E42-91E0-519ABE3A97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2062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{B33ADFD6-56D1-4540-A3B0-D6D144D4713F}tf10001070</Template>
  <TotalTime>189</TotalTime>
  <Words>227</Words>
  <Application>Microsoft Macintosh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Cambria</vt:lpstr>
      <vt:lpstr>Rockwell</vt:lpstr>
      <vt:lpstr>Rockwell Condensed</vt:lpstr>
      <vt:lpstr>Rockwell Extra Bold</vt:lpstr>
      <vt:lpstr>Wingdings</vt:lpstr>
      <vt:lpstr>Wood Type</vt:lpstr>
      <vt:lpstr>Do Now:</vt:lpstr>
      <vt:lpstr>JavaScript Conditionals</vt:lpstr>
      <vt:lpstr>Comparison and Logical Operators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Conditionals  </dc:title>
  <dc:creator>Laks Marisa</dc:creator>
  <cp:lastModifiedBy>Laks Marisa</cp:lastModifiedBy>
  <cp:revision>4</cp:revision>
  <dcterms:created xsi:type="dcterms:W3CDTF">2021-08-05T00:40:45Z</dcterms:created>
  <dcterms:modified xsi:type="dcterms:W3CDTF">2021-08-05T03:51:07Z</dcterms:modified>
</cp:coreProperties>
</file>