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70" r:id="rId5"/>
    <p:sldId id="272" r:id="rId6"/>
    <p:sldId id="271" r:id="rId7"/>
    <p:sldId id="267" r:id="rId8"/>
    <p:sldId id="259" r:id="rId9"/>
    <p:sldId id="273" r:id="rId10"/>
    <p:sldId id="274" r:id="rId11"/>
    <p:sldId id="260" r:id="rId12"/>
    <p:sldId id="261" r:id="rId13"/>
    <p:sldId id="276" r:id="rId14"/>
    <p:sldId id="262" r:id="rId15"/>
    <p:sldId id="263" r:id="rId16"/>
    <p:sldId id="275" r:id="rId17"/>
    <p:sldId id="264" r:id="rId18"/>
    <p:sldId id="265" r:id="rId19"/>
    <p:sldId id="268" r:id="rId20"/>
    <p:sldId id="266"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82" d="100"/>
          <a:sy n="82" d="100"/>
        </p:scale>
        <p:origin x="691"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title>
      <c:overlay val="0"/>
      <c:spPr>
        <a:noFill/>
        <a:ln>
          <a:noFill/>
        </a:ln>
        <a:effectLst/>
      </c:spPr>
      <c:txPr>
        <a:bodyPr rot="0" spcFirstLastPara="1" vertOverflow="ellipsis" vert="horz" wrap="square" anchor="ctr" anchorCtr="1"/>
        <a:lstStyle/>
        <a:p>
          <a:pPr>
            <a:defRPr sz="1600" b="1" i="0" u="none" strike="noStrike" kern="1200" cap="none" spc="0" normalizeH="0" baseline="0">
              <a:solidFill>
                <a:schemeClr val="dk1">
                  <a:lumMod val="50000"/>
                  <a:lumOff val="50000"/>
                </a:schemeClr>
              </a:solidFill>
              <a:latin typeface="+mj-lt"/>
              <a:ea typeface="+mj-ea"/>
              <a:cs typeface="+mj-cs"/>
            </a:defRPr>
          </a:pPr>
          <a:endParaRPr lang="en-US"/>
        </a:p>
      </c:txPr>
    </c:title>
    <c:autoTitleDeleted val="0"/>
    <c:plotArea>
      <c:layout/>
      <c:lineChart>
        <c:grouping val="stacked"/>
        <c:varyColors val="0"/>
        <c:ser>
          <c:idx val="0"/>
          <c:order val="0"/>
          <c:tx>
            <c:strRef>
              <c:f>Sheet1!$B$1</c:f>
              <c:strCache>
                <c:ptCount val="1"/>
                <c:pt idx="0">
                  <c:v>Accuracy</c:v>
                </c:pt>
              </c:strCache>
            </c:strRef>
          </c:tx>
          <c:spPr>
            <a:ln w="22225" cap="rnd">
              <a:solidFill>
                <a:schemeClr val="accent2"/>
              </a:solidFill>
              <a:round/>
            </a:ln>
            <a:effectLst/>
          </c:spPr>
          <c:marker>
            <c:symbol val="none"/>
          </c:marker>
          <c:cat>
            <c:strRef>
              <c:f>Sheet1!$A$2:$A$11</c:f>
              <c:strCache>
                <c:ptCount val="10"/>
                <c:pt idx="0">
                  <c:v>SVM</c:v>
                </c:pt>
                <c:pt idx="1">
                  <c:v>KNN</c:v>
                </c:pt>
                <c:pt idx="2">
                  <c:v>Decision Tree</c:v>
                </c:pt>
                <c:pt idx="3">
                  <c:v>Random Forest</c:v>
                </c:pt>
                <c:pt idx="4">
                  <c:v>Voting Classifier</c:v>
                </c:pt>
                <c:pt idx="5">
                  <c:v>Stacking XGB Classifier &amp; Random Forest Classifier</c:v>
                </c:pt>
                <c:pt idx="6">
                  <c:v>Stacking Decision Tree Classifier, SVM &amp; KNN</c:v>
                </c:pt>
                <c:pt idx="7">
                  <c:v>Stacking xgb model, vote model, bag model   </c:v>
                </c:pt>
                <c:pt idx="8">
                  <c:v>Bagging Classifier  </c:v>
                </c:pt>
                <c:pt idx="9">
                  <c:v>XGB Classifier</c:v>
                </c:pt>
              </c:strCache>
            </c:strRef>
          </c:cat>
          <c:val>
            <c:numRef>
              <c:f>Sheet1!$B$2:$B$11</c:f>
              <c:numCache>
                <c:formatCode>General</c:formatCode>
                <c:ptCount val="10"/>
                <c:pt idx="0">
                  <c:v>87</c:v>
                </c:pt>
                <c:pt idx="1">
                  <c:v>77</c:v>
                </c:pt>
                <c:pt idx="2">
                  <c:v>73</c:v>
                </c:pt>
                <c:pt idx="3">
                  <c:v>91</c:v>
                </c:pt>
                <c:pt idx="4">
                  <c:v>82</c:v>
                </c:pt>
                <c:pt idx="5">
                  <c:v>90</c:v>
                </c:pt>
                <c:pt idx="6">
                  <c:v>87</c:v>
                </c:pt>
                <c:pt idx="7">
                  <c:v>89</c:v>
                </c:pt>
                <c:pt idx="8">
                  <c:v>86</c:v>
                </c:pt>
                <c:pt idx="9">
                  <c:v>89</c:v>
                </c:pt>
              </c:numCache>
            </c:numRef>
          </c:val>
          <c:smooth val="0"/>
          <c:extLst>
            <c:ext xmlns:c16="http://schemas.microsoft.com/office/drawing/2014/chart" uri="{C3380CC4-5D6E-409C-BE32-E72D297353CC}">
              <c16:uniqueId val="{00000000-F9A2-4C49-A722-1B4548CB4E76}"/>
            </c:ext>
          </c:extLst>
        </c:ser>
        <c:dLbls>
          <c:showLegendKey val="0"/>
          <c:showVal val="0"/>
          <c:showCatName val="0"/>
          <c:showSerName val="0"/>
          <c:showPercent val="0"/>
          <c:showBubbleSize val="0"/>
        </c:dLbls>
        <c:smooth val="0"/>
        <c:axId val="470713104"/>
        <c:axId val="539577504"/>
      </c:lineChart>
      <c:catAx>
        <c:axId val="470713104"/>
        <c:scaling>
          <c:orientation val="minMax"/>
        </c:scaling>
        <c:delete val="0"/>
        <c:axPos val="b"/>
        <c:majorGridlines>
          <c:spPr>
            <a:ln w="9525" cap="flat" cmpd="sng" algn="ctr">
              <a:solidFill>
                <a:schemeClr val="dk1">
                  <a:lumMod val="15000"/>
                  <a:lumOff val="85000"/>
                  <a:alpha val="54000"/>
                </a:schemeClr>
              </a:solidFill>
              <a:round/>
            </a:ln>
            <a:effectLst/>
          </c:spPr>
        </c:majorGridlines>
        <c:minorGridlines>
          <c:spPr>
            <a:ln w="9525" cap="flat" cmpd="sng" algn="ctr">
              <a:solidFill>
                <a:schemeClr val="dk1">
                  <a:lumMod val="15000"/>
                  <a:lumOff val="85000"/>
                  <a:alpha val="51000"/>
                </a:schemeClr>
              </a:solidFill>
              <a:round/>
            </a:ln>
            <a:effectLst/>
          </c:spPr>
        </c:minorGridlines>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900" b="0" i="0" u="none" strike="noStrike" kern="1200" cap="none" spc="0" normalizeH="0" baseline="0">
                <a:solidFill>
                  <a:schemeClr val="dk1">
                    <a:lumMod val="65000"/>
                    <a:lumOff val="35000"/>
                  </a:schemeClr>
                </a:solidFill>
                <a:latin typeface="+mn-lt"/>
                <a:ea typeface="+mn-ea"/>
                <a:cs typeface="+mn-cs"/>
              </a:defRPr>
            </a:pPr>
            <a:endParaRPr lang="en-US"/>
          </a:p>
        </c:txPr>
        <c:crossAx val="539577504"/>
        <c:crosses val="autoZero"/>
        <c:auto val="1"/>
        <c:lblAlgn val="ctr"/>
        <c:lblOffset val="100"/>
        <c:noMultiLvlLbl val="0"/>
      </c:catAx>
      <c:valAx>
        <c:axId val="539577504"/>
        <c:scaling>
          <c:orientation val="minMax"/>
        </c:scaling>
        <c:delete val="0"/>
        <c:axPos val="l"/>
        <c:majorGridlines>
          <c:spPr>
            <a:ln w="9525" cap="flat" cmpd="sng" algn="ctr">
              <a:solidFill>
                <a:schemeClr val="dk1">
                  <a:lumMod val="15000"/>
                  <a:lumOff val="85000"/>
                  <a:alpha val="54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lumMod val="65000"/>
                    <a:lumOff val="35000"/>
                  </a:schemeClr>
                </a:solidFill>
                <a:latin typeface="+mn-lt"/>
                <a:ea typeface="+mn-ea"/>
                <a:cs typeface="+mn-cs"/>
              </a:defRPr>
            </a:pPr>
            <a:endParaRPr lang="en-US"/>
          </a:p>
        </c:txPr>
        <c:crossAx val="470713104"/>
        <c:crosses val="autoZero"/>
        <c:crossBetween val="between"/>
      </c:valAx>
      <c:spPr>
        <a:pattFill prst="ltDnDiag">
          <a:fgClr>
            <a:schemeClr val="dk1">
              <a:lumMod val="15000"/>
              <a:lumOff val="85000"/>
            </a:schemeClr>
          </a:fgClr>
          <a:bgClr>
            <a:schemeClr val="lt1"/>
          </a:bgClr>
        </a:patt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dk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lt1"/>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withinLinear" id="15">
  <a:schemeClr val="accent2"/>
</cs:colorStyle>
</file>

<file path=ppt/charts/style1.xml><?xml version="1.0" encoding="utf-8"?>
<cs:chartStyle xmlns:cs="http://schemas.microsoft.com/office/drawing/2012/chartStyle" xmlns:a="http://schemas.openxmlformats.org/drawingml/2006/main" id="232">
  <cs:axisTitle>
    <cs:lnRef idx="0"/>
    <cs:fillRef idx="0"/>
    <cs:effectRef idx="0"/>
    <cs:fontRef idx="minor">
      <a:schemeClr val="dk1">
        <a:lumMod val="65000"/>
        <a:lumOff val="35000"/>
      </a:schemeClr>
    </cs:fontRef>
    <cs:defRPr sz="900" b="1" kern="1200"/>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kern="1200" cap="none" spc="0" normalizeH="0" baseline="0"/>
  </cs:categoryAxis>
  <cs:chartArea>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900" kern="1200"/>
  </cs:chartArea>
  <cs:dataLabel>
    <cs:lnRef idx="0"/>
    <cs:fillRef idx="0"/>
    <cs:effectRef idx="0"/>
    <cs:fontRef idx="minor">
      <a:schemeClr val="dk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lt1"/>
      </a:solidFill>
      <a:ln w="15875">
        <a:solidFill>
          <a:schemeClr val="ph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800"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50000"/>
            <a:lumOff val="50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50000"/>
            <a:lumOff val="50000"/>
          </a:schemeClr>
        </a:solidFill>
        <a:round/>
      </a:ln>
    </cs:spPr>
  </cs:errorBar>
  <cs:floor>
    <cs:lnRef idx="0"/>
    <cs:fillRef idx="0"/>
    <cs:effectRef idx="0"/>
    <cs:fontRef idx="minor">
      <a:schemeClr val="dk1"/>
    </cs:fontRef>
    <cs:spPr>
      <a:pattFill prst="ltDnDiag">
        <a:fgClr>
          <a:schemeClr val="dk1">
            <a:lumMod val="15000"/>
            <a:lumOff val="85000"/>
          </a:schemeClr>
        </a:fgClr>
        <a:bgClr>
          <a:schemeClr val="lt1"/>
        </a:bgClr>
      </a:pattFill>
    </cs:spPr>
  </cs:floor>
  <cs:gridlineMajor>
    <cs:lnRef idx="0"/>
    <cs:fillRef idx="0"/>
    <cs:effectRef idx="0"/>
    <cs:fontRef idx="minor">
      <a:schemeClr val="dk1"/>
    </cs:fontRef>
    <cs:spPr>
      <a:ln w="9525" cap="flat" cmpd="sng" algn="ctr">
        <a:solidFill>
          <a:schemeClr val="dk1">
            <a:lumMod val="15000"/>
            <a:lumOff val="85000"/>
            <a:alpha val="54000"/>
          </a:schemeClr>
        </a:solidFill>
        <a:round/>
      </a:ln>
    </cs:spPr>
  </cs:gridlineMajor>
  <cs:gridlineMinor>
    <cs:lnRef idx="0"/>
    <cs:fillRef idx="0"/>
    <cs:effectRef idx="0"/>
    <cs:fontRef idx="minor">
      <a:schemeClr val="dk1"/>
    </cs:fontRef>
    <cs:spPr>
      <a:ln w="9525" cap="flat" cmpd="sng" algn="ctr">
        <a:solidFill>
          <a:schemeClr val="dk1">
            <a:lumMod val="15000"/>
            <a:lumOff val="85000"/>
            <a:alpha val="51000"/>
          </a:schemeClr>
        </a:solidFill>
        <a:round/>
      </a:ln>
    </cs:spPr>
  </cs:gridlineMinor>
  <cs:hiLoLine>
    <cs:lnRef idx="0"/>
    <cs:fillRef idx="0"/>
    <cs:effectRef idx="0"/>
    <cs:fontRef idx="minor">
      <a:schemeClr val="dk1"/>
    </cs:fontRef>
    <cs:spPr>
      <a:ln w="9525" cap="flat" cmpd="sng" algn="ctr">
        <a:solidFill>
          <a:schemeClr val="dk1">
            <a:lumMod val="35000"/>
            <a:lumOff val="65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defRPr sz="900" kern="1200"/>
  </cs:legend>
  <cs:plotArea>
    <cs:lnRef idx="0"/>
    <cs:fillRef idx="0"/>
    <cs:effectRef idx="0"/>
    <cs:fontRef idx="minor">
      <a:schemeClr val="dk1"/>
    </cs:fontRef>
    <cs:spPr>
      <a:pattFill prst="ltDnDiag">
        <a:fgClr>
          <a:schemeClr val="dk1">
            <a:lumMod val="15000"/>
            <a:lumOff val="85000"/>
          </a:schemeClr>
        </a:fgClr>
        <a:bgClr>
          <a:schemeClr val="lt1"/>
        </a:bgClr>
      </a:pattFill>
    </cs:spPr>
  </cs:plotArea>
  <cs:plotArea3D>
    <cs:lnRef idx="0"/>
    <cs:fillRef idx="0"/>
    <cs:effectRef idx="0"/>
    <cs:fontRef idx="minor">
      <a:schemeClr val="dk1"/>
    </cs:fontRef>
    <cs:spPr>
      <a:solidFill>
        <a:schemeClr val="lt1"/>
      </a:solidFill>
    </cs:spPr>
  </cs:plotArea3D>
  <cs:seriesAxis>
    <cs:lnRef idx="0"/>
    <cs:fillRef idx="0"/>
    <cs:effectRef idx="0"/>
    <cs:fontRef idx="minor">
      <a:schemeClr val="dk1">
        <a:lumMod val="65000"/>
        <a:lumOff val="35000"/>
      </a:schemeClr>
    </cs:fontRef>
    <cs:defRPr sz="900"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ajor">
      <a:schemeClr val="dk1">
        <a:lumMod val="50000"/>
        <a:lumOff val="50000"/>
      </a:schemeClr>
    </cs:fontRef>
    <cs:defRPr sz="1600" b="1" kern="1200" cap="none" spc="0" normalizeH="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solidFill>
      <a:ln w="9525" cap="flat" cmpd="sng" algn="ctr">
        <a:solidFill>
          <a:schemeClr val="dk1">
            <a:lumMod val="50000"/>
            <a:lumOff val="50000"/>
          </a:schemeClr>
        </a:solidFill>
        <a:round/>
      </a:ln>
    </cs:spPr>
  </cs:upBar>
  <cs:valueAxis>
    <cs:lnRef idx="0"/>
    <cs:fillRef idx="0"/>
    <cs:effectRef idx="0"/>
    <cs:fontRef idx="minor">
      <a:schemeClr val="dk1">
        <a:lumMod val="65000"/>
        <a:lumOff val="35000"/>
      </a:schemeClr>
    </cs:fontRef>
    <cs:defRPr sz="900" kern="1200"/>
  </cs:valueAxis>
  <cs:wall>
    <cs:lnRef idx="0"/>
    <cs:fillRef idx="0"/>
    <cs:effectRef idx="0"/>
    <cs:fontRef idx="minor">
      <a:schemeClr val="dk1"/>
    </cs:fontRef>
    <cs:spPr>
      <a:pattFill prst="ltDnDiag">
        <a:fgClr>
          <a:schemeClr val="dk1">
            <a:lumMod val="15000"/>
            <a:lumOff val="85000"/>
          </a:schemeClr>
        </a:fgClr>
        <a:bgClr>
          <a:schemeClr val="lt1"/>
        </a:bgClr>
      </a:pattFill>
    </cs:spPr>
  </cs:wall>
</cs:chartStyle>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FEB448-544F-1163-CF6D-D801EF6DABD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2240B45-37FF-28D2-69C1-D8842A0F2E6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A61B0F3-96B9-62B2-E1C5-4D3D4823B899}"/>
              </a:ext>
            </a:extLst>
          </p:cNvPr>
          <p:cNvSpPr>
            <a:spLocks noGrp="1"/>
          </p:cNvSpPr>
          <p:nvPr>
            <p:ph type="dt" sz="half" idx="10"/>
          </p:nvPr>
        </p:nvSpPr>
        <p:spPr/>
        <p:txBody>
          <a:bodyPr/>
          <a:lstStyle/>
          <a:p>
            <a:fld id="{4994CE30-7D40-4BC0-BA0D-56C992D5B4BD}" type="datetimeFigureOut">
              <a:rPr lang="en-GB" smtClean="0"/>
              <a:t>10/01/2024</a:t>
            </a:fld>
            <a:endParaRPr lang="en-GB"/>
          </a:p>
        </p:txBody>
      </p:sp>
      <p:sp>
        <p:nvSpPr>
          <p:cNvPr id="5" name="Footer Placeholder 4">
            <a:extLst>
              <a:ext uri="{FF2B5EF4-FFF2-40B4-BE49-F238E27FC236}">
                <a16:creationId xmlns:a16="http://schemas.microsoft.com/office/drawing/2014/main" id="{15DB3F67-E836-5AA2-B32D-A0C3A933309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11EEA5E-DC19-ABCD-6267-C545BA777197}"/>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5151073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011F1-D172-AE20-8D21-0A938E210EF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E8E52B7-EB5E-AF2A-3525-5B4BBFD15AA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16D7DCF-1783-47F8-CDB8-8B7167ECD0D8}"/>
              </a:ext>
            </a:extLst>
          </p:cNvPr>
          <p:cNvSpPr>
            <a:spLocks noGrp="1"/>
          </p:cNvSpPr>
          <p:nvPr>
            <p:ph type="dt" sz="half" idx="10"/>
          </p:nvPr>
        </p:nvSpPr>
        <p:spPr/>
        <p:txBody>
          <a:bodyPr/>
          <a:lstStyle/>
          <a:p>
            <a:fld id="{4994CE30-7D40-4BC0-BA0D-56C992D5B4BD}" type="datetimeFigureOut">
              <a:rPr lang="en-GB" smtClean="0"/>
              <a:t>10/01/2024</a:t>
            </a:fld>
            <a:endParaRPr lang="en-GB"/>
          </a:p>
        </p:txBody>
      </p:sp>
      <p:sp>
        <p:nvSpPr>
          <p:cNvPr id="5" name="Footer Placeholder 4">
            <a:extLst>
              <a:ext uri="{FF2B5EF4-FFF2-40B4-BE49-F238E27FC236}">
                <a16:creationId xmlns:a16="http://schemas.microsoft.com/office/drawing/2014/main" id="{F46968A7-C083-F20B-0369-2067E75DE54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255429C-96E8-1064-0F87-6D95D15F9384}"/>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1937120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6A47F57-697A-B97E-DD3A-2910D126C5B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73F252A-D3F9-0BB4-D962-668169761B8C}"/>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1B93D65-8824-8EBE-4CB8-E4D7750FE881}"/>
              </a:ext>
            </a:extLst>
          </p:cNvPr>
          <p:cNvSpPr>
            <a:spLocks noGrp="1"/>
          </p:cNvSpPr>
          <p:nvPr>
            <p:ph type="dt" sz="half" idx="10"/>
          </p:nvPr>
        </p:nvSpPr>
        <p:spPr/>
        <p:txBody>
          <a:bodyPr/>
          <a:lstStyle/>
          <a:p>
            <a:fld id="{4994CE30-7D40-4BC0-BA0D-56C992D5B4BD}" type="datetimeFigureOut">
              <a:rPr lang="en-GB" smtClean="0"/>
              <a:t>10/01/2024</a:t>
            </a:fld>
            <a:endParaRPr lang="en-GB"/>
          </a:p>
        </p:txBody>
      </p:sp>
      <p:sp>
        <p:nvSpPr>
          <p:cNvPr id="5" name="Footer Placeholder 4">
            <a:extLst>
              <a:ext uri="{FF2B5EF4-FFF2-40B4-BE49-F238E27FC236}">
                <a16:creationId xmlns:a16="http://schemas.microsoft.com/office/drawing/2014/main" id="{2A1EA1BA-06A5-9F5B-136C-80EDFD72EB6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163C8CA-61F8-0704-0F6E-DDDD2B9987DD}"/>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1592798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50CDE-F21A-AC1C-7DD9-906370B0FA0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4139EE0-A89B-B238-94A4-DB32BBD14E2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6BAB674-71DE-8BA7-9D0E-C99F6B3C0FBD}"/>
              </a:ext>
            </a:extLst>
          </p:cNvPr>
          <p:cNvSpPr>
            <a:spLocks noGrp="1"/>
          </p:cNvSpPr>
          <p:nvPr>
            <p:ph type="dt" sz="half" idx="10"/>
          </p:nvPr>
        </p:nvSpPr>
        <p:spPr/>
        <p:txBody>
          <a:bodyPr/>
          <a:lstStyle/>
          <a:p>
            <a:fld id="{4994CE30-7D40-4BC0-BA0D-56C992D5B4BD}" type="datetimeFigureOut">
              <a:rPr lang="en-GB" smtClean="0"/>
              <a:t>10/01/2024</a:t>
            </a:fld>
            <a:endParaRPr lang="en-GB"/>
          </a:p>
        </p:txBody>
      </p:sp>
      <p:sp>
        <p:nvSpPr>
          <p:cNvPr id="5" name="Footer Placeholder 4">
            <a:extLst>
              <a:ext uri="{FF2B5EF4-FFF2-40B4-BE49-F238E27FC236}">
                <a16:creationId xmlns:a16="http://schemas.microsoft.com/office/drawing/2014/main" id="{8B72554B-0ACB-E334-5BBE-7A83BFE374F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3F062A5-E36B-5C05-6C36-F8372F2C1694}"/>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5902689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2CC90-B089-5E25-D480-B40D5123BFB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E671185-327E-E435-EB8B-F143CAF78D5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7ADDF86-F686-ACE8-6852-5CEADD9A2870}"/>
              </a:ext>
            </a:extLst>
          </p:cNvPr>
          <p:cNvSpPr>
            <a:spLocks noGrp="1"/>
          </p:cNvSpPr>
          <p:nvPr>
            <p:ph type="dt" sz="half" idx="10"/>
          </p:nvPr>
        </p:nvSpPr>
        <p:spPr/>
        <p:txBody>
          <a:bodyPr/>
          <a:lstStyle/>
          <a:p>
            <a:fld id="{4994CE30-7D40-4BC0-BA0D-56C992D5B4BD}" type="datetimeFigureOut">
              <a:rPr lang="en-GB" smtClean="0"/>
              <a:t>10/01/2024</a:t>
            </a:fld>
            <a:endParaRPr lang="en-GB"/>
          </a:p>
        </p:txBody>
      </p:sp>
      <p:sp>
        <p:nvSpPr>
          <p:cNvPr id="5" name="Footer Placeholder 4">
            <a:extLst>
              <a:ext uri="{FF2B5EF4-FFF2-40B4-BE49-F238E27FC236}">
                <a16:creationId xmlns:a16="http://schemas.microsoft.com/office/drawing/2014/main" id="{8558F106-1FED-5AA1-CFDF-7FE21050717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D45F0D7-F550-D351-1F6B-36B665CA0CDC}"/>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5540724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98191-3055-3CE7-ABAB-BF522556896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B07F01E-C1BB-CFE3-1062-5A8CAD20F5A2}"/>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90F16ED-635D-3C12-AE3C-37A43EAF146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A80B84D-A3CA-9B7E-B7BB-4C18C18121B2}"/>
              </a:ext>
            </a:extLst>
          </p:cNvPr>
          <p:cNvSpPr>
            <a:spLocks noGrp="1"/>
          </p:cNvSpPr>
          <p:nvPr>
            <p:ph type="dt" sz="half" idx="10"/>
          </p:nvPr>
        </p:nvSpPr>
        <p:spPr/>
        <p:txBody>
          <a:bodyPr/>
          <a:lstStyle/>
          <a:p>
            <a:fld id="{4994CE30-7D40-4BC0-BA0D-56C992D5B4BD}" type="datetimeFigureOut">
              <a:rPr lang="en-GB" smtClean="0"/>
              <a:t>10/01/2024</a:t>
            </a:fld>
            <a:endParaRPr lang="en-GB"/>
          </a:p>
        </p:txBody>
      </p:sp>
      <p:sp>
        <p:nvSpPr>
          <p:cNvPr id="6" name="Footer Placeholder 5">
            <a:extLst>
              <a:ext uri="{FF2B5EF4-FFF2-40B4-BE49-F238E27FC236}">
                <a16:creationId xmlns:a16="http://schemas.microsoft.com/office/drawing/2014/main" id="{05881B66-06CA-0AE9-B95B-21A45DC5B35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4B7665D-74F3-FC85-8C37-77F440223274}"/>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2316755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1306E-11E1-8AB1-AF32-6F074D3C851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38E7AAE-4628-F916-89C8-10A970EC982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98D7C0B7-4F02-5995-1FB1-8FB2DD12598C}"/>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B504026-A61A-C06F-3EA6-94F595A4738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CFF7FD0-380B-75A4-D9B0-F7EBC341DD0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80AA233-A9EB-E98D-4DDF-BC4B72808326}"/>
              </a:ext>
            </a:extLst>
          </p:cNvPr>
          <p:cNvSpPr>
            <a:spLocks noGrp="1"/>
          </p:cNvSpPr>
          <p:nvPr>
            <p:ph type="dt" sz="half" idx="10"/>
          </p:nvPr>
        </p:nvSpPr>
        <p:spPr/>
        <p:txBody>
          <a:bodyPr/>
          <a:lstStyle/>
          <a:p>
            <a:fld id="{4994CE30-7D40-4BC0-BA0D-56C992D5B4BD}" type="datetimeFigureOut">
              <a:rPr lang="en-GB" smtClean="0"/>
              <a:t>10/01/2024</a:t>
            </a:fld>
            <a:endParaRPr lang="en-GB"/>
          </a:p>
        </p:txBody>
      </p:sp>
      <p:sp>
        <p:nvSpPr>
          <p:cNvPr id="8" name="Footer Placeholder 7">
            <a:extLst>
              <a:ext uri="{FF2B5EF4-FFF2-40B4-BE49-F238E27FC236}">
                <a16:creationId xmlns:a16="http://schemas.microsoft.com/office/drawing/2014/main" id="{755E8074-1361-E322-F42C-F5D71409910F}"/>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56B9FECA-EE46-D87A-F259-E8022C3628B1}"/>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891867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B92FB-DA41-9013-AE3A-5882CEEE8BF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A2620A1-C0CA-1D0E-E85E-5C1326F8CB80}"/>
              </a:ext>
            </a:extLst>
          </p:cNvPr>
          <p:cNvSpPr>
            <a:spLocks noGrp="1"/>
          </p:cNvSpPr>
          <p:nvPr>
            <p:ph type="dt" sz="half" idx="10"/>
          </p:nvPr>
        </p:nvSpPr>
        <p:spPr/>
        <p:txBody>
          <a:bodyPr/>
          <a:lstStyle/>
          <a:p>
            <a:fld id="{4994CE30-7D40-4BC0-BA0D-56C992D5B4BD}" type="datetimeFigureOut">
              <a:rPr lang="en-GB" smtClean="0"/>
              <a:t>10/01/2024</a:t>
            </a:fld>
            <a:endParaRPr lang="en-GB"/>
          </a:p>
        </p:txBody>
      </p:sp>
      <p:sp>
        <p:nvSpPr>
          <p:cNvPr id="4" name="Footer Placeholder 3">
            <a:extLst>
              <a:ext uri="{FF2B5EF4-FFF2-40B4-BE49-F238E27FC236}">
                <a16:creationId xmlns:a16="http://schemas.microsoft.com/office/drawing/2014/main" id="{763BD8B1-5363-075D-CDCC-8CAC0A6A78E8}"/>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46E4555F-1DC7-94CF-74D7-21521EE9398A}"/>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4243150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B497F04-5F5B-E4F7-0A48-A1FBAC01C3C4}"/>
              </a:ext>
            </a:extLst>
          </p:cNvPr>
          <p:cNvSpPr>
            <a:spLocks noGrp="1"/>
          </p:cNvSpPr>
          <p:nvPr>
            <p:ph type="dt" sz="half" idx="10"/>
          </p:nvPr>
        </p:nvSpPr>
        <p:spPr/>
        <p:txBody>
          <a:bodyPr/>
          <a:lstStyle/>
          <a:p>
            <a:fld id="{4994CE30-7D40-4BC0-BA0D-56C992D5B4BD}" type="datetimeFigureOut">
              <a:rPr lang="en-GB" smtClean="0"/>
              <a:t>10/01/2024</a:t>
            </a:fld>
            <a:endParaRPr lang="en-GB"/>
          </a:p>
        </p:txBody>
      </p:sp>
      <p:sp>
        <p:nvSpPr>
          <p:cNvPr id="3" name="Footer Placeholder 2">
            <a:extLst>
              <a:ext uri="{FF2B5EF4-FFF2-40B4-BE49-F238E27FC236}">
                <a16:creationId xmlns:a16="http://schemas.microsoft.com/office/drawing/2014/main" id="{3EDCC3BA-DF88-8CE4-AB31-983A3C796AD3}"/>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2817982A-25A2-0FA2-0BC4-48C8775F8459}"/>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18191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17936-1384-3D53-34C7-E638688EFD9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4108029-8ADE-BDA5-4C8D-31C36155648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D6CB47A-C96A-8918-E1EB-9A8DBEC727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D65CB0D-C5CF-96B6-5923-222D7E403E92}"/>
              </a:ext>
            </a:extLst>
          </p:cNvPr>
          <p:cNvSpPr>
            <a:spLocks noGrp="1"/>
          </p:cNvSpPr>
          <p:nvPr>
            <p:ph type="dt" sz="half" idx="10"/>
          </p:nvPr>
        </p:nvSpPr>
        <p:spPr/>
        <p:txBody>
          <a:bodyPr/>
          <a:lstStyle/>
          <a:p>
            <a:fld id="{4994CE30-7D40-4BC0-BA0D-56C992D5B4BD}" type="datetimeFigureOut">
              <a:rPr lang="en-GB" smtClean="0"/>
              <a:t>10/01/2024</a:t>
            </a:fld>
            <a:endParaRPr lang="en-GB"/>
          </a:p>
        </p:txBody>
      </p:sp>
      <p:sp>
        <p:nvSpPr>
          <p:cNvPr id="6" name="Footer Placeholder 5">
            <a:extLst>
              <a:ext uri="{FF2B5EF4-FFF2-40B4-BE49-F238E27FC236}">
                <a16:creationId xmlns:a16="http://schemas.microsoft.com/office/drawing/2014/main" id="{C9A0E17E-D21B-9F95-DB42-019C9AB18CB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431A4E0-3F3F-3857-C2B7-EEDD3DF99CB1}"/>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9798693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EDF05-F2AE-B072-8E2E-CB4CF5B08FC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20EF8F1-DFA6-282F-E8CD-83826A12E49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dirty="0"/>
          </a:p>
        </p:txBody>
      </p:sp>
      <p:sp>
        <p:nvSpPr>
          <p:cNvPr id="4" name="Text Placeholder 3">
            <a:extLst>
              <a:ext uri="{FF2B5EF4-FFF2-40B4-BE49-F238E27FC236}">
                <a16:creationId xmlns:a16="http://schemas.microsoft.com/office/drawing/2014/main" id="{85808D68-B430-9A5B-4A9B-8549EA20AC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0002EBD-67C3-A4B8-A83C-896997C53EB8}"/>
              </a:ext>
            </a:extLst>
          </p:cNvPr>
          <p:cNvSpPr>
            <a:spLocks noGrp="1"/>
          </p:cNvSpPr>
          <p:nvPr>
            <p:ph type="dt" sz="half" idx="10"/>
          </p:nvPr>
        </p:nvSpPr>
        <p:spPr/>
        <p:txBody>
          <a:bodyPr/>
          <a:lstStyle/>
          <a:p>
            <a:fld id="{4994CE30-7D40-4BC0-BA0D-56C992D5B4BD}" type="datetimeFigureOut">
              <a:rPr lang="en-GB" smtClean="0"/>
              <a:t>10/01/2024</a:t>
            </a:fld>
            <a:endParaRPr lang="en-GB"/>
          </a:p>
        </p:txBody>
      </p:sp>
      <p:sp>
        <p:nvSpPr>
          <p:cNvPr id="6" name="Footer Placeholder 5">
            <a:extLst>
              <a:ext uri="{FF2B5EF4-FFF2-40B4-BE49-F238E27FC236}">
                <a16:creationId xmlns:a16="http://schemas.microsoft.com/office/drawing/2014/main" id="{92B00B68-5333-C602-6799-3D1B2E434B2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04925F4-1AF9-E8B5-0534-4714B5FAF5DD}"/>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5828450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09843D-C7AC-7DCA-D2A1-30C29BBAB6D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62A0867-11DA-F019-8907-1B3D8BD7C7E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00DD53F-CA45-CCAE-9ADB-5B0F61393A1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94CE30-7D40-4BC0-BA0D-56C992D5B4BD}" type="datetimeFigureOut">
              <a:rPr lang="en-GB" smtClean="0"/>
              <a:t>10/01/2024</a:t>
            </a:fld>
            <a:endParaRPr lang="en-GB"/>
          </a:p>
        </p:txBody>
      </p:sp>
      <p:sp>
        <p:nvSpPr>
          <p:cNvPr id="5" name="Footer Placeholder 4">
            <a:extLst>
              <a:ext uri="{FF2B5EF4-FFF2-40B4-BE49-F238E27FC236}">
                <a16:creationId xmlns:a16="http://schemas.microsoft.com/office/drawing/2014/main" id="{1C91FF70-F320-3E09-D811-B610D38CEA7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999947EA-7073-9466-0549-46E86F1C89F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CD3F7E-62B3-4FB9-95CE-D1B0CC271B85}" type="slidenum">
              <a:rPr lang="en-GB" smtClean="0"/>
              <a:t>‹#›</a:t>
            </a:fld>
            <a:endParaRPr lang="en-GB"/>
          </a:p>
        </p:txBody>
      </p:sp>
    </p:spTree>
    <p:extLst>
      <p:ext uri="{BB962C8B-B14F-4D97-AF65-F5344CB8AC3E}">
        <p14:creationId xmlns:p14="http://schemas.microsoft.com/office/powerpoint/2010/main" val="68850285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hyperlink" Target="https://ieeexplore.ieee.org/document/9940917" TargetMode="External"/><Relationship Id="rId13" Type="http://schemas.openxmlformats.org/officeDocument/2006/relationships/hyperlink" Target="https://pubmed.ncbi.nlm.nih.gov/31842486/" TargetMode="External"/><Relationship Id="rId18" Type="http://schemas.openxmlformats.org/officeDocument/2006/relationships/hyperlink" Target="https://www.ncbi.nlm.nih.gov/pmc/articles/PMC8360140/" TargetMode="External"/><Relationship Id="rId3" Type="http://schemas.openxmlformats.org/officeDocument/2006/relationships/hyperlink" Target="https://www.ncbi.nlm.nih.gov/pmc/articles/PMC10217055/" TargetMode="External"/><Relationship Id="rId21" Type="http://schemas.openxmlformats.org/officeDocument/2006/relationships/hyperlink" Target="https://obgyn.onlinelibrary.wiley.com/doi/full/10.1111/aogs.14137" TargetMode="External"/><Relationship Id="rId7" Type="http://schemas.openxmlformats.org/officeDocument/2006/relationships/hyperlink" Target="https://ieeexplore.ieee.org/document/9370095" TargetMode="External"/><Relationship Id="rId12" Type="http://schemas.openxmlformats.org/officeDocument/2006/relationships/hyperlink" Target="https://www.researchgate.net/publication/365294411_Blood_Cancer_Detection_with_Microscopic_Images_Using_Machine_Learning" TargetMode="External"/><Relationship Id="rId17" Type="http://schemas.openxmlformats.org/officeDocument/2006/relationships/hyperlink" Target="https://ar.iiarjournals.org/content/40/8/4795" TargetMode="External"/><Relationship Id="rId2" Type="http://schemas.openxmlformats.org/officeDocument/2006/relationships/hyperlink" Target="https://www.mdpi.com/1999-4893/16/7/330" TargetMode="External"/><Relationship Id="rId16" Type="http://schemas.openxmlformats.org/officeDocument/2006/relationships/hyperlink" Target="Artificial%20Intelligence%20in%20Early%20Diagnosis%20and%20Prevention%20of%20Oral%20Cancer.pdf" TargetMode="External"/><Relationship Id="rId20" Type="http://schemas.openxmlformats.org/officeDocument/2006/relationships/hyperlink" Target="https://ieeexplore.ieee.org/document/8234509" TargetMode="External"/><Relationship Id="rId1" Type="http://schemas.openxmlformats.org/officeDocument/2006/relationships/slideLayout" Target="../slideLayouts/slideLayout2.xml"/><Relationship Id="rId6" Type="http://schemas.openxmlformats.org/officeDocument/2006/relationships/hyperlink" Target="https://ieeexplore.ieee.org/document/9074947" TargetMode="External"/><Relationship Id="rId11" Type="http://schemas.openxmlformats.org/officeDocument/2006/relationships/hyperlink" Target="https://www.sciencedirect.com/science/article/pii/S1876034120305633" TargetMode="External"/><Relationship Id="rId5" Type="http://schemas.openxmlformats.org/officeDocument/2006/relationships/hyperlink" Target="https://ieeexplore.ieee.org/document/9167200" TargetMode="External"/><Relationship Id="rId15" Type="http://schemas.openxmlformats.org/officeDocument/2006/relationships/hyperlink" Target="https://www.sciencedirect.com/science/article/abs/pii/S174680942200307X" TargetMode="External"/><Relationship Id="rId10" Type="http://schemas.openxmlformats.org/officeDocument/2006/relationships/hyperlink" Target="https://www.sciencedirect.com/science/article/pii/S2347562522001913" TargetMode="External"/><Relationship Id="rId19" Type="http://schemas.openxmlformats.org/officeDocument/2006/relationships/hyperlink" Target="https://ieeexplore.ieee.org/document/9759010" TargetMode="External"/><Relationship Id="rId4" Type="http://schemas.openxmlformats.org/officeDocument/2006/relationships/hyperlink" Target="https://www.sciencedirect.com/science/article/pii/S1877050918305568?via%3Dihub" TargetMode="External"/><Relationship Id="rId9" Type="http://schemas.openxmlformats.org/officeDocument/2006/relationships/hyperlink" Target="https://ieeexplore.ieee.org/document/9297576" TargetMode="External"/><Relationship Id="rId14" Type="http://schemas.openxmlformats.org/officeDocument/2006/relationships/hyperlink" Target="https://www.researchgate.net/publication/353285629_Breast_Cancer_Detection_using_Machine_Learning_Techniques" TargetMode="Externa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59342" y="1916272"/>
            <a:ext cx="10363200" cy="573849"/>
          </a:xfrm>
        </p:spPr>
        <p:txBody>
          <a:bodyPr>
            <a:noAutofit/>
          </a:bodyPr>
          <a:lstStyle/>
          <a:p>
            <a:r>
              <a:rPr lang="en-US" sz="3200" b="1" i="0" dirty="0">
                <a:solidFill>
                  <a:srgbClr val="222222"/>
                </a:solidFill>
                <a:effectLst/>
                <a:latin typeface="Times New Roman" panose="02020603050405020304" pitchFamily="18" charset="0"/>
                <a:cs typeface="Times New Roman" panose="02020603050405020304" pitchFamily="18" charset="0"/>
              </a:rPr>
              <a:t>DETECTION OF OVARIAN CANCER USING DIFFERENT MACHINE LEARNING ALGORITHMS</a:t>
            </a:r>
            <a:endParaRPr lang="en-GB" sz="3200" b="1" dirty="0">
              <a:latin typeface="Times New Roman" panose="02020603050405020304" pitchFamily="18" charset="0"/>
              <a:ea typeface="Verdana" panose="020B0604030504040204" pitchFamily="34" charset="0"/>
              <a:cs typeface="Times New Roman" panose="02020603050405020304" pitchFamily="18" charset="0"/>
            </a:endParaRPr>
          </a:p>
        </p:txBody>
      </p:sp>
      <p:sp>
        <p:nvSpPr>
          <p:cNvPr id="3" name="Subtitle 2"/>
          <p:cNvSpPr>
            <a:spLocks noGrp="1"/>
          </p:cNvSpPr>
          <p:nvPr>
            <p:ph type="subTitle" idx="1"/>
          </p:nvPr>
        </p:nvSpPr>
        <p:spPr>
          <a:xfrm>
            <a:off x="790469" y="2721956"/>
            <a:ext cx="3970594" cy="552184"/>
          </a:xfrm>
        </p:spPr>
        <p:txBody>
          <a:bodyPr/>
          <a:lstStyle/>
          <a:p>
            <a:pPr algn="l"/>
            <a:r>
              <a:rPr lang="en-GB" b="1" dirty="0"/>
              <a:t>Batch Number: G-26</a:t>
            </a:r>
          </a:p>
          <a:p>
            <a:pPr algn="l"/>
            <a:endParaRPr lang="en-GB" dirty="0"/>
          </a:p>
        </p:txBody>
      </p:sp>
      <p:graphicFrame>
        <p:nvGraphicFramePr>
          <p:cNvPr id="4" name="Table 3"/>
          <p:cNvGraphicFramePr>
            <a:graphicFrameLocks noGrp="1"/>
          </p:cNvGraphicFramePr>
          <p:nvPr>
            <p:extLst>
              <p:ext uri="{D42A27DB-BD31-4B8C-83A1-F6EECF244321}">
                <p14:modId xmlns:p14="http://schemas.microsoft.com/office/powerpoint/2010/main" val="578002926"/>
              </p:ext>
            </p:extLst>
          </p:nvPr>
        </p:nvGraphicFramePr>
        <p:xfrm>
          <a:off x="630904" y="3274141"/>
          <a:ext cx="5418666" cy="2311400"/>
        </p:xfrm>
        <a:graphic>
          <a:graphicData uri="http://schemas.openxmlformats.org/drawingml/2006/table">
            <a:tbl>
              <a:tblPr firstRow="1" bandRow="1">
                <a:tableStyleId>{2D5ABB26-0587-4C30-8999-92F81FD0307C}</a:tableStyleId>
              </a:tblPr>
              <a:tblGrid>
                <a:gridCol w="2085000">
                  <a:extLst>
                    <a:ext uri="{9D8B030D-6E8A-4147-A177-3AD203B41FA5}">
                      <a16:colId xmlns:a16="http://schemas.microsoft.com/office/drawing/2014/main" val="3331634959"/>
                    </a:ext>
                  </a:extLst>
                </a:gridCol>
                <a:gridCol w="3333666">
                  <a:extLst>
                    <a:ext uri="{9D8B030D-6E8A-4147-A177-3AD203B41FA5}">
                      <a16:colId xmlns:a16="http://schemas.microsoft.com/office/drawing/2014/main" val="2054911721"/>
                    </a:ext>
                  </a:extLst>
                </a:gridCol>
              </a:tblGrid>
              <a:tr h="370840">
                <a:tc>
                  <a:txBody>
                    <a:bodyPr/>
                    <a:lstStyle/>
                    <a:p>
                      <a:pPr algn="ctr"/>
                      <a:r>
                        <a:rPr lang="en-GB" sz="2400" b="1" dirty="0">
                          <a:solidFill>
                            <a:schemeClr val="tx1"/>
                          </a:solidFill>
                        </a:rPr>
                        <a:t>Roll Number</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sz="2400" b="1" dirty="0">
                          <a:solidFill>
                            <a:schemeClr val="tx1"/>
                          </a:solidFill>
                        </a:rPr>
                        <a:t>Student Name</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854405261"/>
                  </a:ext>
                </a:extLst>
              </a:tr>
              <a:tr h="370840">
                <a:tc>
                  <a:txBody>
                    <a:bodyPr/>
                    <a:lstStyle/>
                    <a:p>
                      <a:pPr algn="ctr"/>
                      <a:endParaRPr lang="en-GB" dirty="0">
                        <a:solidFill>
                          <a:schemeClr val="tx1"/>
                        </a:solidFill>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endParaRPr lang="en-GB" dirty="0">
                        <a:solidFill>
                          <a:schemeClr val="tx1"/>
                        </a:solidFill>
                      </a:endParaRP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4083651183"/>
                  </a:ext>
                </a:extLst>
              </a:tr>
              <a:tr h="370840">
                <a:tc>
                  <a:txBody>
                    <a:bodyPr/>
                    <a:lstStyle/>
                    <a:p>
                      <a:pPr algn="ctr"/>
                      <a:endParaRPr lang="en-GB" dirty="0">
                        <a:solidFill>
                          <a:schemeClr val="tx1"/>
                        </a:solidFill>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endParaRPr lang="en-GB" dirty="0">
                        <a:solidFill>
                          <a:schemeClr val="tx1"/>
                        </a:solidFill>
                      </a:endParaRP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653141741"/>
                  </a:ext>
                </a:extLst>
              </a:tr>
              <a:tr h="370840">
                <a:tc>
                  <a:txBody>
                    <a:bodyPr/>
                    <a:lstStyle/>
                    <a:p>
                      <a:pPr algn="ctr"/>
                      <a:endParaRPr lang="en-GB">
                        <a:solidFill>
                          <a:schemeClr val="tx1"/>
                        </a:solidFill>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endParaRPr lang="en-GB" dirty="0">
                        <a:solidFill>
                          <a:schemeClr val="tx1"/>
                        </a:solidFill>
                      </a:endParaRP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499541891"/>
                  </a:ext>
                </a:extLst>
              </a:tr>
              <a:tr h="370840">
                <a:tc>
                  <a:txBody>
                    <a:bodyPr/>
                    <a:lstStyle/>
                    <a:p>
                      <a:pPr algn="ctr"/>
                      <a:endParaRPr lang="en-GB">
                        <a:solidFill>
                          <a:schemeClr val="tx1"/>
                        </a:solidFill>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endParaRPr lang="en-GB" dirty="0">
                        <a:solidFill>
                          <a:schemeClr val="tx1"/>
                        </a:solidFill>
                      </a:endParaRP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457888934"/>
                  </a:ext>
                </a:extLst>
              </a:tr>
              <a:tr h="370840">
                <a:tc>
                  <a:txBody>
                    <a:bodyPr/>
                    <a:lstStyle/>
                    <a:p>
                      <a:pPr algn="ctr"/>
                      <a:endParaRPr lang="en-GB">
                        <a:solidFill>
                          <a:schemeClr val="tx1"/>
                        </a:solidFill>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endParaRPr lang="en-GB" dirty="0">
                        <a:solidFill>
                          <a:schemeClr val="tx1"/>
                        </a:solidFill>
                      </a:endParaRP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3080820719"/>
                  </a:ext>
                </a:extLst>
              </a:tr>
            </a:tbl>
          </a:graphicData>
        </a:graphic>
      </p:graphicFrame>
      <p:sp>
        <p:nvSpPr>
          <p:cNvPr id="5" name="Subtitle 2"/>
          <p:cNvSpPr txBox="1">
            <a:spLocks/>
          </p:cNvSpPr>
          <p:nvPr/>
        </p:nvSpPr>
        <p:spPr>
          <a:xfrm>
            <a:off x="6454795" y="3132490"/>
            <a:ext cx="5514292" cy="2433485"/>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GB" dirty="0">
                <a:solidFill>
                  <a:schemeClr val="tx1"/>
                </a:solidFill>
              </a:rPr>
              <a:t>Under the Supervision of,</a:t>
            </a:r>
          </a:p>
          <a:p>
            <a:endParaRPr lang="en-GB" dirty="0">
              <a:solidFill>
                <a:schemeClr val="tx1"/>
              </a:solidFill>
            </a:endParaRPr>
          </a:p>
          <a:p>
            <a:pPr algn="l"/>
            <a:r>
              <a:rPr lang="en-GB" sz="1700" dirty="0"/>
              <a:t>Ms. Devi</a:t>
            </a:r>
          </a:p>
          <a:p>
            <a:pPr algn="l"/>
            <a:r>
              <a:rPr lang="en-GB" sz="1700" dirty="0"/>
              <a:t>Assistant Professor</a:t>
            </a:r>
          </a:p>
          <a:p>
            <a:pPr algn="l"/>
            <a:r>
              <a:rPr lang="en-GB" sz="1700" dirty="0"/>
              <a:t>School of Computer Science &amp; Engineering</a:t>
            </a:r>
          </a:p>
          <a:p>
            <a:pPr algn="l"/>
            <a:r>
              <a:rPr lang="en-GB" sz="1700" dirty="0"/>
              <a:t>Presidency University</a:t>
            </a:r>
          </a:p>
        </p:txBody>
      </p:sp>
      <p:sp>
        <p:nvSpPr>
          <p:cNvPr id="6" name="Subtitle 2"/>
          <p:cNvSpPr txBox="1">
            <a:spLocks/>
          </p:cNvSpPr>
          <p:nvPr/>
        </p:nvSpPr>
        <p:spPr>
          <a:xfrm>
            <a:off x="790469" y="334088"/>
            <a:ext cx="10700946" cy="1030687"/>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GB" sz="2800" dirty="0">
                <a:solidFill>
                  <a:schemeClr val="tx1"/>
                </a:solidFill>
              </a:rPr>
              <a:t>PIP104 PROFESSIONAL PRACTICE-II</a:t>
            </a:r>
          </a:p>
          <a:p>
            <a:r>
              <a:rPr lang="en-GB" sz="2800" dirty="0">
                <a:solidFill>
                  <a:schemeClr val="tx1"/>
                </a:solidFill>
              </a:rPr>
              <a:t>VIVA-VOCE</a:t>
            </a:r>
          </a:p>
        </p:txBody>
      </p:sp>
      <p:sp>
        <p:nvSpPr>
          <p:cNvPr id="7" name="TextBox 6">
            <a:extLst>
              <a:ext uri="{FF2B5EF4-FFF2-40B4-BE49-F238E27FC236}">
                <a16:creationId xmlns:a16="http://schemas.microsoft.com/office/drawing/2014/main" id="{BD1B8E97-64D8-7D59-79AF-EFA90FF3F6BE}"/>
              </a:ext>
            </a:extLst>
          </p:cNvPr>
          <p:cNvSpPr txBox="1"/>
          <p:nvPr/>
        </p:nvSpPr>
        <p:spPr>
          <a:xfrm>
            <a:off x="514437" y="3743377"/>
            <a:ext cx="2320843" cy="1754326"/>
          </a:xfrm>
          <a:prstGeom prst="rect">
            <a:avLst/>
          </a:prstGeom>
          <a:noFill/>
        </p:spPr>
        <p:txBody>
          <a:bodyPr wrap="square" rtlCol="0">
            <a:spAutoFit/>
          </a:bodyPr>
          <a:lstStyle/>
          <a:p>
            <a:pPr algn="ctr"/>
            <a:r>
              <a:rPr lang="en-GB" sz="1800" dirty="0">
                <a:latin typeface="Times New Roman" panose="02020603050405020304" pitchFamily="18" charset="0"/>
                <a:cs typeface="Times New Roman" panose="02020603050405020304" pitchFamily="18" charset="0"/>
              </a:rPr>
              <a:t>20201CAI0190</a:t>
            </a:r>
          </a:p>
          <a:p>
            <a:pPr marL="0" marR="0" lvl="0" indent="0" algn="ctr" defTabSz="914400" rtl="0" eaLnBrk="1" fontAlgn="auto" latinLnBrk="0" hangingPunct="1">
              <a:lnSpc>
                <a:spcPct val="100000"/>
              </a:lnSpc>
              <a:spcBef>
                <a:spcPts val="0"/>
              </a:spcBef>
              <a:spcAft>
                <a:spcPts val="0"/>
              </a:spcAft>
              <a:buClrTx/>
              <a:buSzTx/>
              <a:buFontTx/>
              <a:buNone/>
              <a:tabLst/>
              <a:defRPr/>
            </a:pPr>
            <a:r>
              <a:rPr lang="en-GB" sz="1800" dirty="0">
                <a:latin typeface="Times New Roman" panose="02020603050405020304" pitchFamily="18" charset="0"/>
                <a:cs typeface="Times New Roman" panose="02020603050405020304" pitchFamily="18" charset="0"/>
              </a:rPr>
              <a:t>20201CAI0205</a:t>
            </a:r>
          </a:p>
          <a:p>
            <a:pPr marL="0" marR="0" lvl="0" indent="0" algn="ctr" defTabSz="914400" rtl="0" eaLnBrk="1" fontAlgn="auto" latinLnBrk="0" hangingPunct="1">
              <a:lnSpc>
                <a:spcPct val="100000"/>
              </a:lnSpc>
              <a:spcBef>
                <a:spcPts val="0"/>
              </a:spcBef>
              <a:spcAft>
                <a:spcPts val="0"/>
              </a:spcAft>
              <a:buClrTx/>
              <a:buSzTx/>
              <a:buFontTx/>
              <a:buNone/>
              <a:tabLst/>
              <a:defRPr/>
            </a:pPr>
            <a:r>
              <a:rPr lang="en-GB" sz="1800" dirty="0">
                <a:latin typeface="Times New Roman" panose="02020603050405020304" pitchFamily="18" charset="0"/>
                <a:cs typeface="Times New Roman" panose="02020603050405020304" pitchFamily="18" charset="0"/>
              </a:rPr>
              <a:t>20201CAI0160</a:t>
            </a:r>
          </a:p>
          <a:p>
            <a:pPr marL="0" marR="0" lvl="0" indent="0" algn="ctr" defTabSz="914400" rtl="0" eaLnBrk="1" fontAlgn="auto" latinLnBrk="0" hangingPunct="1">
              <a:lnSpc>
                <a:spcPct val="100000"/>
              </a:lnSpc>
              <a:spcBef>
                <a:spcPts val="0"/>
              </a:spcBef>
              <a:spcAft>
                <a:spcPts val="0"/>
              </a:spcAft>
              <a:buClrTx/>
              <a:buSzTx/>
              <a:buFontTx/>
              <a:buNone/>
              <a:tabLst/>
              <a:defRPr/>
            </a:pPr>
            <a:r>
              <a:rPr lang="en-GB" sz="1800" dirty="0">
                <a:latin typeface="Times New Roman" panose="02020603050405020304" pitchFamily="18" charset="0"/>
                <a:cs typeface="Times New Roman" panose="02020603050405020304" pitchFamily="18" charset="0"/>
              </a:rPr>
              <a:t>20201CAI0162</a:t>
            </a:r>
          </a:p>
          <a:p>
            <a:pPr marL="0" marR="0" lvl="0" indent="0" algn="ctr" defTabSz="914400" rtl="0" eaLnBrk="1" fontAlgn="auto" latinLnBrk="0" hangingPunct="1">
              <a:lnSpc>
                <a:spcPct val="100000"/>
              </a:lnSpc>
              <a:spcBef>
                <a:spcPts val="0"/>
              </a:spcBef>
              <a:spcAft>
                <a:spcPts val="0"/>
              </a:spcAft>
              <a:buClrTx/>
              <a:buSzTx/>
              <a:buFontTx/>
              <a:buNone/>
              <a:tabLst/>
              <a:defRPr/>
            </a:pPr>
            <a:r>
              <a:rPr lang="en-GB" sz="1800" dirty="0">
                <a:latin typeface="Times New Roman" panose="02020603050405020304" pitchFamily="18" charset="0"/>
                <a:cs typeface="Times New Roman" panose="02020603050405020304" pitchFamily="18" charset="0"/>
              </a:rPr>
              <a:t>20201CAI0161</a:t>
            </a:r>
          </a:p>
          <a:p>
            <a:endParaRPr lang="en-IN" dirty="0"/>
          </a:p>
        </p:txBody>
      </p:sp>
      <p:sp>
        <p:nvSpPr>
          <p:cNvPr id="8" name="TextBox 7">
            <a:extLst>
              <a:ext uri="{FF2B5EF4-FFF2-40B4-BE49-F238E27FC236}">
                <a16:creationId xmlns:a16="http://schemas.microsoft.com/office/drawing/2014/main" id="{3650746A-9A2A-E0A0-374F-2B1A5CA3AD54}"/>
              </a:ext>
            </a:extLst>
          </p:cNvPr>
          <p:cNvSpPr txBox="1"/>
          <p:nvPr/>
        </p:nvSpPr>
        <p:spPr>
          <a:xfrm>
            <a:off x="3240505" y="3737811"/>
            <a:ext cx="2809065" cy="1754326"/>
          </a:xfrm>
          <a:prstGeom prst="rect">
            <a:avLst/>
          </a:prstGeom>
          <a:noFill/>
        </p:spPr>
        <p:txBody>
          <a:bodyPr wrap="square" rtlCol="0">
            <a:spAutoFit/>
          </a:bodyPr>
          <a:lstStyle/>
          <a:p>
            <a:r>
              <a:rPr lang="en-IN" sz="1800" dirty="0">
                <a:latin typeface="Times New Roman" panose="02020603050405020304" pitchFamily="18" charset="0"/>
                <a:cs typeface="Times New Roman" panose="02020603050405020304" pitchFamily="18" charset="0"/>
              </a:rPr>
              <a:t>HARSHITH S</a:t>
            </a:r>
          </a:p>
          <a:p>
            <a:r>
              <a:rPr lang="en-IN" sz="1800" dirty="0">
                <a:latin typeface="Times New Roman" panose="02020603050405020304" pitchFamily="18" charset="0"/>
                <a:cs typeface="Times New Roman" panose="02020603050405020304" pitchFamily="18" charset="0"/>
              </a:rPr>
              <a:t>SUJAY SASIKUMAR</a:t>
            </a:r>
          </a:p>
          <a:p>
            <a:r>
              <a:rPr lang="en-IN" sz="1800" dirty="0">
                <a:latin typeface="Times New Roman" panose="02020603050405020304" pitchFamily="18" charset="0"/>
                <a:cs typeface="Times New Roman" panose="02020603050405020304" pitchFamily="18" charset="0"/>
              </a:rPr>
              <a:t>M NANDHA KUMAR</a:t>
            </a:r>
          </a:p>
          <a:p>
            <a:r>
              <a:rPr lang="en-IN" sz="1800" dirty="0">
                <a:latin typeface="Times New Roman" panose="02020603050405020304" pitchFamily="18" charset="0"/>
                <a:cs typeface="Times New Roman" panose="02020603050405020304" pitchFamily="18" charset="0"/>
              </a:rPr>
              <a:t>MOHAMMED KASHIF</a:t>
            </a:r>
          </a:p>
          <a:p>
            <a:r>
              <a:rPr lang="en-IN" sz="1800" dirty="0">
                <a:latin typeface="Times New Roman" panose="02020603050405020304" pitchFamily="18" charset="0"/>
                <a:cs typeface="Times New Roman" panose="02020603050405020304" pitchFamily="18" charset="0"/>
              </a:rPr>
              <a:t>MANU KRISHNAN P M</a:t>
            </a:r>
          </a:p>
          <a:p>
            <a:endParaRPr lang="en-IN" dirty="0"/>
          </a:p>
        </p:txBody>
      </p:sp>
    </p:spTree>
    <p:extLst>
      <p:ext uri="{BB962C8B-B14F-4D97-AF65-F5344CB8AC3E}">
        <p14:creationId xmlns:p14="http://schemas.microsoft.com/office/powerpoint/2010/main" val="3122649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Proposed Methodology</a:t>
            </a:r>
          </a:p>
        </p:txBody>
      </p:sp>
      <p:sp>
        <p:nvSpPr>
          <p:cNvPr id="3" name="Content Placeholder 2"/>
          <p:cNvSpPr>
            <a:spLocks noGrp="1"/>
          </p:cNvSpPr>
          <p:nvPr>
            <p:ph idx="1"/>
          </p:nvPr>
        </p:nvSpPr>
        <p:spPr>
          <a:xfrm>
            <a:off x="838200" y="1471061"/>
            <a:ext cx="10515600" cy="4351338"/>
          </a:xfrm>
        </p:spPr>
        <p:txBody>
          <a:bodyPr/>
          <a:lstStyle/>
          <a:p>
            <a:pPr algn="just">
              <a:buFont typeface="Wingdings" pitchFamily="34" charset="0"/>
              <a:buChar char="Ø"/>
            </a:pPr>
            <a:r>
              <a:rPr lang="en-GB" sz="2600" b="1" dirty="0">
                <a:latin typeface="Times New Roman" panose="02020603050405020304" pitchFamily="18" charset="0"/>
                <a:ea typeface="Verdana"/>
                <a:cs typeface="Times New Roman" panose="02020603050405020304" pitchFamily="18" charset="0"/>
              </a:rPr>
              <a:t> </a:t>
            </a:r>
            <a:r>
              <a:rPr lang="en-GB" b="1" dirty="0">
                <a:latin typeface="Times New Roman" panose="02020603050405020304" pitchFamily="18" charset="0"/>
                <a:ea typeface="Verdana"/>
                <a:cs typeface="Times New Roman" panose="02020603050405020304" pitchFamily="18" charset="0"/>
              </a:rPr>
              <a:t>Results and Discussion:</a:t>
            </a:r>
            <a:endParaRPr lang="en-GB" b="1" dirty="0">
              <a:latin typeface="Times New Roman" panose="02020603050405020304" pitchFamily="18" charset="0"/>
              <a:cs typeface="Times New Roman" panose="02020603050405020304" pitchFamily="18" charset="0"/>
            </a:endParaRPr>
          </a:p>
          <a:p>
            <a:pPr lvl="1" algn="just">
              <a:buFont typeface="Wingdings" panose="05000000000000000000" pitchFamily="2" charset="2"/>
              <a:buChar char="§"/>
            </a:pPr>
            <a:r>
              <a:rPr lang="en-GB" sz="2200" dirty="0">
                <a:latin typeface="Times New Roman" panose="02020603050405020304" pitchFamily="18" charset="0"/>
                <a:ea typeface="Verdana"/>
                <a:cs typeface="Times New Roman" panose="02020603050405020304" pitchFamily="18" charset="0"/>
              </a:rPr>
              <a:t>Algorithm Ranking:</a:t>
            </a:r>
          </a:p>
          <a:p>
            <a:pPr lvl="2" algn="just"/>
            <a:r>
              <a:rPr lang="en-GB" sz="1900" dirty="0">
                <a:latin typeface="Times New Roman" panose="02020603050405020304" pitchFamily="18" charset="0"/>
                <a:ea typeface="Verdana"/>
                <a:cs typeface="Times New Roman" panose="02020603050405020304" pitchFamily="18" charset="0"/>
              </a:rPr>
              <a:t>Ranking the algorithms based on their performance.</a:t>
            </a:r>
          </a:p>
          <a:p>
            <a:pPr marL="0" indent="0">
              <a:buNone/>
            </a:pPr>
            <a:endParaRPr lang="en-GB" dirty="0"/>
          </a:p>
        </p:txBody>
      </p:sp>
    </p:spTree>
    <p:extLst>
      <p:ext uri="{BB962C8B-B14F-4D97-AF65-F5344CB8AC3E}">
        <p14:creationId xmlns:p14="http://schemas.microsoft.com/office/powerpoint/2010/main" val="41672791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Objectives</a:t>
            </a:r>
          </a:p>
        </p:txBody>
      </p:sp>
      <p:sp>
        <p:nvSpPr>
          <p:cNvPr id="3" name="Content Placeholder 2"/>
          <p:cNvSpPr>
            <a:spLocks noGrp="1"/>
          </p:cNvSpPr>
          <p:nvPr>
            <p:ph idx="1"/>
          </p:nvPr>
        </p:nvSpPr>
        <p:spPr>
          <a:xfrm>
            <a:off x="838200" y="2141537"/>
            <a:ext cx="10515600" cy="4351338"/>
          </a:xfrm>
        </p:spPr>
        <p:txBody>
          <a:bodyPr/>
          <a:lstStyle/>
          <a:p>
            <a:r>
              <a:rPr lang="en-US" sz="2800" i="0" dirty="0">
                <a:effectLst/>
                <a:latin typeface="Times New Roman" panose="02020603050405020304" pitchFamily="18" charset="0"/>
                <a:cs typeface="Times New Roman" panose="02020603050405020304" pitchFamily="18" charset="0"/>
              </a:rPr>
              <a:t>Develop and Implement a Robust </a:t>
            </a:r>
            <a:r>
              <a:rPr lang="en-US" sz="2800" dirty="0">
                <a:latin typeface="Times New Roman" panose="02020603050405020304" pitchFamily="18" charset="0"/>
                <a:cs typeface="Times New Roman" panose="02020603050405020304" pitchFamily="18" charset="0"/>
              </a:rPr>
              <a:t>Machine Learning </a:t>
            </a:r>
            <a:r>
              <a:rPr lang="en-US" sz="2800" i="0" dirty="0">
                <a:effectLst/>
                <a:latin typeface="Times New Roman" panose="02020603050405020304" pitchFamily="18" charset="0"/>
                <a:cs typeface="Times New Roman" panose="02020603050405020304" pitchFamily="18" charset="0"/>
              </a:rPr>
              <a:t>Model</a:t>
            </a:r>
            <a:endParaRPr lang="en-US" sz="2800" dirty="0">
              <a:latin typeface="Times New Roman" panose="02020603050405020304" pitchFamily="18" charset="0"/>
              <a:cs typeface="Times New Roman" panose="02020603050405020304" pitchFamily="18" charset="0"/>
            </a:endParaRPr>
          </a:p>
          <a:p>
            <a:endParaRPr lang="en-US" sz="2800" i="0" dirty="0">
              <a:effectLst/>
              <a:latin typeface="Times New Roman" panose="02020603050405020304" pitchFamily="18" charset="0"/>
              <a:cs typeface="Times New Roman" panose="02020603050405020304" pitchFamily="18" charset="0"/>
            </a:endParaRPr>
          </a:p>
          <a:p>
            <a:r>
              <a:rPr lang="en-US" sz="2800" i="0" dirty="0">
                <a:effectLst/>
                <a:latin typeface="Times New Roman" panose="02020603050405020304" pitchFamily="18" charset="0"/>
                <a:cs typeface="Times New Roman" panose="02020603050405020304" pitchFamily="18" charset="0"/>
              </a:rPr>
              <a:t>Feature Selection and Extraction Optimization</a:t>
            </a:r>
          </a:p>
          <a:p>
            <a:pPr marL="0" indent="0">
              <a:buNone/>
            </a:pPr>
            <a:endParaRPr lang="en-US" sz="2800" i="0" dirty="0">
              <a:effectLst/>
              <a:latin typeface="Times New Roman" panose="02020603050405020304" pitchFamily="18" charset="0"/>
              <a:cs typeface="Times New Roman" panose="02020603050405020304" pitchFamily="18" charset="0"/>
            </a:endParaRPr>
          </a:p>
          <a:p>
            <a:r>
              <a:rPr lang="en-US" sz="2800" i="0" dirty="0">
                <a:effectLst/>
                <a:latin typeface="Times New Roman" panose="02020603050405020304" pitchFamily="18" charset="0"/>
                <a:cs typeface="Times New Roman" panose="02020603050405020304" pitchFamily="18" charset="0"/>
              </a:rPr>
              <a:t>Validation and Comparative Analysis</a:t>
            </a:r>
            <a:endParaRPr lang="en-US" sz="28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667295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System Design &amp; Implementation</a:t>
            </a:r>
            <a:endParaRPr lang="en-GB" b="1" dirty="0"/>
          </a:p>
        </p:txBody>
      </p:sp>
      <p:sp>
        <p:nvSpPr>
          <p:cNvPr id="3" name="Content Placeholder 2"/>
          <p:cNvSpPr>
            <a:spLocks noGrp="1"/>
          </p:cNvSpPr>
          <p:nvPr>
            <p:ph idx="1"/>
          </p:nvPr>
        </p:nvSpPr>
        <p:spPr>
          <a:xfrm>
            <a:off x="838200" y="1508384"/>
            <a:ext cx="10515600" cy="4351338"/>
          </a:xfrm>
        </p:spPr>
        <p:txBody>
          <a:bodyPr>
            <a:normAutofit fontScale="92500" lnSpcReduction="20000"/>
          </a:bodyPr>
          <a:lstStyle/>
          <a:p>
            <a:pPr marL="342900" indent="-342900" algn="just">
              <a:lnSpc>
                <a:spcPct val="107000"/>
              </a:lnSpc>
              <a:spcAft>
                <a:spcPts val="800"/>
              </a:spcAft>
              <a:buAutoNum type="arabicPeriod"/>
            </a:pPr>
            <a:r>
              <a:rPr lang="en-IN" sz="1800" kern="100" dirty="0">
                <a:latin typeface="Calibri" panose="020F0502020204030204" pitchFamily="34" charset="0"/>
                <a:ea typeface="Calibri" panose="020F0502020204030204" pitchFamily="34" charset="0"/>
                <a:cs typeface="Times New Roman" panose="02020603050405020304" pitchFamily="18" charset="0"/>
              </a:rPr>
              <a:t>P</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urpose: Early detection of ovarian cancer using ML algorithms and doing a comparative analysis</a:t>
            </a:r>
          </a:p>
          <a:p>
            <a:pPr marL="0" indent="0" algn="just">
              <a:lnSpc>
                <a:spcPct val="107000"/>
              </a:lnSpc>
              <a:spcAft>
                <a:spcPts val="800"/>
              </a:spcAft>
              <a:buNone/>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Goals: Achieve high accuracy, sensitivity, and specificity in identifying ovarian cancer.</a:t>
            </a:r>
          </a:p>
          <a:p>
            <a:pPr marL="0" indent="0" algn="just">
              <a:lnSpc>
                <a:spcPct val="107000"/>
              </a:lnSpc>
              <a:spcAft>
                <a:spcPts val="800"/>
              </a:spcAft>
              <a:buNone/>
            </a:pPr>
            <a:r>
              <a:rPr lang="en-IN" sz="1800" kern="100" dirty="0">
                <a:latin typeface="Calibri" panose="020F0502020204030204" pitchFamily="34" charset="0"/>
                <a:ea typeface="Calibri" panose="020F0502020204030204" pitchFamily="34" charset="0"/>
                <a:cs typeface="Times New Roman" panose="02020603050405020304" pitchFamily="18" charset="0"/>
              </a:rPr>
              <a:t>2. </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Data Collection: Gathering a comprehensive dataset with diverse clinical and genetic features associated with ovarian cancer by ensuring data privacy and compliance with ethical guidelines.</a:t>
            </a:r>
          </a:p>
          <a:p>
            <a:pPr marL="0" indent="0" algn="just">
              <a:lnSpc>
                <a:spcPct val="107000"/>
              </a:lnSpc>
              <a:spcAft>
                <a:spcPts val="800"/>
              </a:spcAft>
              <a:buNone/>
            </a:pPr>
            <a:r>
              <a:rPr lang="en-IN" sz="1800" kern="100" dirty="0">
                <a:latin typeface="Calibri" panose="020F0502020204030204" pitchFamily="34" charset="0"/>
                <a:ea typeface="Calibri" panose="020F0502020204030204" pitchFamily="34" charset="0"/>
                <a:cs typeface="Times New Roman" panose="02020603050405020304" pitchFamily="18" charset="0"/>
              </a:rPr>
              <a:t>3. </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Preprocessing: Cleanse and preprocess the dataset to handle missing values, outliers, and inconsistencies. Normalize and scale features to ensure uniformity.</a:t>
            </a:r>
          </a:p>
          <a:p>
            <a:pPr marL="0" indent="0" algn="just">
              <a:lnSpc>
                <a:spcPct val="107000"/>
              </a:lnSpc>
              <a:spcAft>
                <a:spcPts val="800"/>
              </a:spcAft>
              <a:buNone/>
            </a:pPr>
            <a:r>
              <a:rPr lang="en-IN" sz="1800" kern="100" dirty="0">
                <a:latin typeface="Calibri" panose="020F0502020204030204" pitchFamily="34" charset="0"/>
                <a:ea typeface="Calibri" panose="020F0502020204030204" pitchFamily="34" charset="0"/>
                <a:cs typeface="Times New Roman" panose="02020603050405020304" pitchFamily="18" charset="0"/>
              </a:rPr>
              <a:t>4. </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Feature Engineering: Identifying relevant features contributing to ovarian cancer detection.</a:t>
            </a:r>
          </a:p>
          <a:p>
            <a:pPr marL="0" indent="0" algn="just">
              <a:lnSpc>
                <a:spcPct val="107000"/>
              </a:lnSpc>
              <a:spcAft>
                <a:spcPts val="800"/>
              </a:spcAft>
              <a:buNone/>
            </a:pPr>
            <a:r>
              <a:rPr lang="en-IN" sz="1800" kern="100" dirty="0">
                <a:latin typeface="Calibri" panose="020F0502020204030204" pitchFamily="34" charset="0"/>
                <a:ea typeface="Calibri" panose="020F0502020204030204" pitchFamily="34" charset="0"/>
                <a:cs typeface="Times New Roman" panose="02020603050405020304" pitchFamily="18" charset="0"/>
              </a:rPr>
              <a:t>5. </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Model Selection: Choose multiple ML algorithms for comparative analysis:</a:t>
            </a:r>
          </a:p>
          <a:p>
            <a:pPr marL="0" algn="just" rtl="0" eaLnBrk="1" fontAlgn="t" latinLnBrk="0" hangingPunct="1">
              <a:spcBef>
                <a:spcPts val="0"/>
              </a:spcBef>
              <a:spcAft>
                <a:spcPts val="0"/>
              </a:spcAft>
            </a:pPr>
            <a:r>
              <a:rPr lang="en-US" sz="1800" b="1" i="0" u="none" strike="noStrike" kern="100" dirty="0">
                <a:solidFill>
                  <a:srgbClr val="FFFFFF"/>
                </a:solidFill>
                <a:effectLst/>
                <a:latin typeface="Calibri" panose="020F0502020204030204" pitchFamily="34" charset="0"/>
              </a:rPr>
              <a:t>SVM  </a:t>
            </a:r>
            <a:endParaRPr lang="en-IN" sz="1800" b="0" i="0" u="none" strike="noStrike" dirty="0">
              <a:effectLst/>
              <a:latin typeface="Arial" panose="020B0604020202020204" pitchFamily="34" charset="0"/>
            </a:endParaRPr>
          </a:p>
          <a:p>
            <a:pPr marL="0" indent="0" algn="just" rtl="0" eaLnBrk="1" fontAlgn="t" latinLnBrk="0" hangingPunct="1">
              <a:spcBef>
                <a:spcPts val="0"/>
              </a:spcBef>
              <a:spcAft>
                <a:spcPts val="0"/>
              </a:spcAft>
              <a:buNone/>
            </a:pPr>
            <a:r>
              <a:rPr lang="en-US" sz="1800" i="0" u="none" strike="noStrike" kern="100" dirty="0">
                <a:effectLst/>
                <a:latin typeface="Calibri" panose="020F0502020204030204" pitchFamily="34" charset="0"/>
              </a:rPr>
              <a:t>KNN</a:t>
            </a:r>
            <a:r>
              <a:rPr lang="en-IN" sz="1800" dirty="0">
                <a:latin typeface="Arial" panose="020B0604020202020204" pitchFamily="34" charset="0"/>
              </a:rPr>
              <a:t>, </a:t>
            </a:r>
            <a:r>
              <a:rPr lang="en-US" sz="1800" i="0" u="none" strike="noStrike" kern="100" dirty="0">
                <a:effectLst/>
                <a:latin typeface="Calibri" panose="020F0502020204030204" pitchFamily="34" charset="0"/>
              </a:rPr>
              <a:t>Decision Tree</a:t>
            </a:r>
            <a:r>
              <a:rPr lang="en-IN" sz="1800" dirty="0">
                <a:latin typeface="Arial" panose="020B0604020202020204" pitchFamily="34" charset="0"/>
              </a:rPr>
              <a:t>, </a:t>
            </a:r>
            <a:r>
              <a:rPr lang="en-US" sz="1800" i="0" u="none" strike="noStrike" kern="100" dirty="0">
                <a:effectLst/>
                <a:latin typeface="Calibri" panose="020F0502020204030204" pitchFamily="34" charset="0"/>
              </a:rPr>
              <a:t>Random Forest, Voting Classifier, Stacking XGB Classifier &amp; Random Forest Classifier</a:t>
            </a:r>
            <a:r>
              <a:rPr lang="en-IN" sz="1800" dirty="0">
                <a:latin typeface="Arial" panose="020B0604020202020204" pitchFamily="34" charset="0"/>
              </a:rPr>
              <a:t>, </a:t>
            </a:r>
            <a:r>
              <a:rPr lang="en-US" sz="1800" i="0" u="none" strike="noStrike" kern="100" dirty="0">
                <a:effectLst/>
                <a:latin typeface="Calibri" panose="020F0502020204030204" pitchFamily="34" charset="0"/>
              </a:rPr>
              <a:t>Stacking Decision Tree Classifier, SVM &amp; KNN</a:t>
            </a:r>
            <a:r>
              <a:rPr lang="en-IN" sz="1800" dirty="0">
                <a:latin typeface="Arial" panose="020B0604020202020204" pitchFamily="34" charset="0"/>
              </a:rPr>
              <a:t>, </a:t>
            </a:r>
            <a:r>
              <a:rPr lang="en-US" sz="1800" i="0" u="none" strike="noStrike" kern="100" dirty="0">
                <a:effectLst/>
                <a:latin typeface="Calibri" panose="020F0502020204030204" pitchFamily="34" charset="0"/>
              </a:rPr>
              <a:t>Stacking </a:t>
            </a:r>
            <a:r>
              <a:rPr lang="en-US" sz="1800" i="0" u="none" strike="noStrike" kern="100" dirty="0" err="1">
                <a:effectLst/>
                <a:latin typeface="Calibri" panose="020F0502020204030204" pitchFamily="34" charset="0"/>
              </a:rPr>
              <a:t>xgb</a:t>
            </a:r>
            <a:r>
              <a:rPr lang="en-US" sz="1800" i="0" u="none" strike="noStrike" kern="100" dirty="0">
                <a:effectLst/>
                <a:latin typeface="Calibri" panose="020F0502020204030204" pitchFamily="34" charset="0"/>
              </a:rPr>
              <a:t> model, vote model, bag model, Bagging Classifier, XGB Classifier</a:t>
            </a:r>
            <a:endParaRPr lang="en-IN" sz="1800" i="0" u="none" strike="noStrike" dirty="0">
              <a:effectLst/>
              <a:latin typeface="Arial" panose="020B0604020202020204" pitchFamily="34" charset="0"/>
            </a:endParaRPr>
          </a:p>
          <a:p>
            <a:pPr marL="0" indent="0" algn="just">
              <a:lnSpc>
                <a:spcPct val="107000"/>
              </a:lnSpc>
              <a:spcAft>
                <a:spcPts val="800"/>
              </a:spcAft>
              <a:buNone/>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Implement individual models and ensemble techniques.</a:t>
            </a:r>
          </a:p>
          <a:p>
            <a:pPr marL="0" indent="0">
              <a:lnSpc>
                <a:spcPct val="107000"/>
              </a:lnSpc>
              <a:spcAft>
                <a:spcPts val="800"/>
              </a:spcAft>
              <a:buNone/>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3149447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System Design &amp; Implementation</a:t>
            </a:r>
            <a:endParaRPr lang="en-GB" b="1" dirty="0"/>
          </a:p>
        </p:txBody>
      </p:sp>
      <p:sp>
        <p:nvSpPr>
          <p:cNvPr id="3" name="Content Placeholder 2"/>
          <p:cNvSpPr>
            <a:spLocks noGrp="1"/>
          </p:cNvSpPr>
          <p:nvPr>
            <p:ph idx="1"/>
          </p:nvPr>
        </p:nvSpPr>
        <p:spPr>
          <a:xfrm>
            <a:off x="838200" y="1508384"/>
            <a:ext cx="10515600" cy="4351338"/>
          </a:xfrm>
        </p:spPr>
        <p:txBody>
          <a:bodyPr>
            <a:normAutofit fontScale="92500" lnSpcReduction="10000"/>
          </a:bodyPr>
          <a:lstStyle/>
          <a:p>
            <a:pPr marL="0" indent="0">
              <a:lnSpc>
                <a:spcPct val="107000"/>
              </a:lnSpc>
              <a:spcAft>
                <a:spcPts val="800"/>
              </a:spcAft>
              <a:buNone/>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6. Model Training:</a:t>
            </a:r>
          </a:p>
          <a:p>
            <a:pPr marL="0" indent="0">
              <a:lnSpc>
                <a:spcPct val="107000"/>
              </a:lnSpc>
              <a:spcAft>
                <a:spcPts val="800"/>
              </a:spcAft>
              <a:buNone/>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 Split the dataset into training and testing sets.</a:t>
            </a:r>
          </a:p>
          <a:p>
            <a:pPr marL="0" indent="0">
              <a:lnSpc>
                <a:spcPct val="107000"/>
              </a:lnSpc>
              <a:spcAft>
                <a:spcPts val="800"/>
              </a:spcAft>
              <a:buNone/>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 Train each model on the training set using cross-validation.</a:t>
            </a:r>
          </a:p>
          <a:p>
            <a:pPr marL="0" indent="0">
              <a:lnSpc>
                <a:spcPct val="107000"/>
              </a:lnSpc>
              <a:spcAft>
                <a:spcPts val="800"/>
              </a:spcAft>
              <a:buNone/>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7. Model Evaluation:</a:t>
            </a:r>
          </a:p>
          <a:p>
            <a:pPr marL="0" indent="0">
              <a:lnSpc>
                <a:spcPct val="107000"/>
              </a:lnSpc>
              <a:spcAft>
                <a:spcPts val="800"/>
              </a:spcAft>
              <a:buNone/>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 Evaluate the performance of each model on the testing set.</a:t>
            </a:r>
          </a:p>
          <a:p>
            <a:pPr marL="0" indent="0">
              <a:lnSpc>
                <a:spcPct val="107000"/>
              </a:lnSpc>
              <a:spcAft>
                <a:spcPts val="800"/>
              </a:spcAft>
              <a:buNone/>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 Measure accuracy, sensitivity, specificity, precision, recall, and F1-score.</a:t>
            </a:r>
          </a:p>
          <a:p>
            <a:pPr marL="0" indent="0">
              <a:lnSpc>
                <a:spcPct val="107000"/>
              </a:lnSpc>
              <a:spcAft>
                <a:spcPts val="800"/>
              </a:spcAft>
              <a:buNone/>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8. Comparative Analysis:</a:t>
            </a:r>
          </a:p>
          <a:p>
            <a:pPr marL="0" indent="0">
              <a:lnSpc>
                <a:spcPct val="107000"/>
              </a:lnSpc>
              <a:spcAft>
                <a:spcPts val="800"/>
              </a:spcAft>
              <a:buNone/>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 Compare accuracy and other metrics across different ML algorithms.</a:t>
            </a:r>
          </a:p>
          <a:p>
            <a:pPr marL="0" indent="0">
              <a:lnSpc>
                <a:spcPct val="107000"/>
              </a:lnSpc>
              <a:spcAft>
                <a:spcPts val="800"/>
              </a:spcAft>
              <a:buNone/>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 Identify the strengths and weaknesses of each algorithm in ovarian cancer detection.</a:t>
            </a:r>
          </a:p>
          <a:p>
            <a:pPr marL="0" indent="0">
              <a:lnSpc>
                <a:spcPct val="107000"/>
              </a:lnSpc>
              <a:spcAft>
                <a:spcPts val="800"/>
              </a:spcAft>
              <a:buNone/>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158008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Timeline of Project</a:t>
            </a:r>
          </a:p>
        </p:txBody>
      </p:sp>
      <p:sp>
        <p:nvSpPr>
          <p:cNvPr id="3" name="Content Placeholder 2"/>
          <p:cNvSpPr>
            <a:spLocks noGrp="1"/>
          </p:cNvSpPr>
          <p:nvPr>
            <p:ph idx="1"/>
          </p:nvPr>
        </p:nvSpPr>
        <p:spPr>
          <a:xfrm>
            <a:off x="838200" y="1396416"/>
            <a:ext cx="10515600" cy="4351338"/>
          </a:xfrm>
        </p:spPr>
        <p:txBody>
          <a:bodyPr>
            <a:noAutofit/>
          </a:bodyPr>
          <a:lstStyle/>
          <a:p>
            <a:pPr marL="342900" indent="-342900">
              <a:lnSpc>
                <a:spcPct val="200000"/>
              </a:lnSpc>
              <a:buFont typeface="+mj-lt"/>
              <a:buAutoNum type="arabicParenR"/>
            </a:pPr>
            <a:r>
              <a:rPr lang="en-US" sz="1400" dirty="0">
                <a:effectLst/>
                <a:latin typeface="Times New Roman" panose="02020603050405020304" pitchFamily="18" charset="0"/>
                <a:ea typeface="Times New Roman" panose="02020603050405020304" pitchFamily="18" charset="0"/>
              </a:rPr>
              <a:t>Task-1 (Title Finalization): 								                 Review-0: 09-Oct-2023 to 13-Oct-2023</a:t>
            </a:r>
            <a:endParaRPr lang="en-IN" sz="1400" dirty="0">
              <a:effectLst/>
              <a:latin typeface="Times New Roman" panose="02020603050405020304" pitchFamily="18" charset="0"/>
              <a:ea typeface="Times New Roman" panose="02020603050405020304" pitchFamily="18" charset="0"/>
            </a:endParaRPr>
          </a:p>
          <a:p>
            <a:pPr marL="342900" indent="-342900">
              <a:lnSpc>
                <a:spcPct val="200000"/>
              </a:lnSpc>
              <a:buFont typeface="+mj-lt"/>
              <a:buAutoNum type="arabicParenR"/>
            </a:pPr>
            <a:r>
              <a:rPr lang="en-US" sz="1400" dirty="0">
                <a:effectLst/>
                <a:latin typeface="Times New Roman" panose="02020603050405020304" pitchFamily="18" charset="0"/>
                <a:ea typeface="Times New Roman" panose="02020603050405020304" pitchFamily="18" charset="0"/>
              </a:rPr>
              <a:t>Task-2 (Abstract, Literature Survey, Objectives, and Proposed Method): 				              Review-1: 06-Nov-2023 to 10-Nov-2023</a:t>
            </a:r>
            <a:endParaRPr lang="en-IN" sz="1400" dirty="0">
              <a:effectLst/>
              <a:latin typeface="Times New Roman" panose="02020603050405020304" pitchFamily="18" charset="0"/>
              <a:ea typeface="Times New Roman" panose="02020603050405020304" pitchFamily="18" charset="0"/>
            </a:endParaRPr>
          </a:p>
          <a:p>
            <a:pPr marL="342900" indent="-342900">
              <a:lnSpc>
                <a:spcPct val="200000"/>
              </a:lnSpc>
              <a:buFont typeface="+mj-lt"/>
              <a:buAutoNum type="arabicParenR"/>
            </a:pPr>
            <a:r>
              <a:rPr lang="en-US" sz="1400" dirty="0">
                <a:effectLst/>
                <a:latin typeface="Times New Roman" panose="02020603050405020304" pitchFamily="18" charset="0"/>
                <a:ea typeface="Times New Roman" panose="02020603050405020304" pitchFamily="18" charset="0"/>
              </a:rPr>
              <a:t> Task-3 (Algorithm Details, Source Code, Implementation Details, and Report Submission)</a:t>
            </a:r>
            <a:r>
              <a:rPr lang="en-IN" sz="1400" dirty="0">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Review-2: 27-Nov-2023 to 30-Nov-2023</a:t>
            </a:r>
            <a:endParaRPr lang="en-IN" sz="1400" dirty="0">
              <a:effectLst/>
              <a:latin typeface="Times New Roman" panose="02020603050405020304" pitchFamily="18" charset="0"/>
              <a:ea typeface="Times New Roman" panose="02020603050405020304" pitchFamily="18" charset="0"/>
            </a:endParaRPr>
          </a:p>
          <a:p>
            <a:pPr marL="342900" indent="-342900">
              <a:lnSpc>
                <a:spcPct val="200000"/>
              </a:lnSpc>
              <a:buFont typeface="+mj-lt"/>
              <a:buAutoNum type="arabicParenR"/>
            </a:pPr>
            <a:r>
              <a:rPr lang="en-US" sz="1400" dirty="0">
                <a:effectLst/>
                <a:latin typeface="Times New Roman" panose="02020603050405020304" pitchFamily="18" charset="0"/>
                <a:ea typeface="Times New Roman" panose="02020603050405020304" pitchFamily="18" charset="0"/>
              </a:rPr>
              <a:t> Task-4 (Algorithm Details, Source Code, Full Implementation, and Report Submission): 			                 Review-3: 26-Dec-2023 to 30-Dec-2023</a:t>
            </a:r>
            <a:endParaRPr lang="en-IN" sz="1400" dirty="0">
              <a:effectLst/>
              <a:latin typeface="Times New Roman" panose="02020603050405020304" pitchFamily="18" charset="0"/>
              <a:ea typeface="Times New Roman" panose="02020603050405020304" pitchFamily="18" charset="0"/>
            </a:endParaRPr>
          </a:p>
          <a:p>
            <a:pPr marL="342900" indent="-342900">
              <a:lnSpc>
                <a:spcPct val="200000"/>
              </a:lnSpc>
              <a:buFont typeface="+mj-lt"/>
              <a:buAutoNum type="arabicParenR"/>
            </a:pPr>
            <a:r>
              <a:rPr lang="en-US" sz="1400" dirty="0">
                <a:effectLst/>
                <a:latin typeface="Times New Roman" panose="02020603050405020304" pitchFamily="18" charset="0"/>
                <a:ea typeface="Times New Roman" panose="02020603050405020304" pitchFamily="18" charset="0"/>
              </a:rPr>
              <a:t> Final Viva-Voce: 08-Jan-2023 to 12-Jan-2023</a:t>
            </a:r>
            <a:endParaRPr lang="en-GB" sz="1400" dirty="0"/>
          </a:p>
        </p:txBody>
      </p:sp>
    </p:spTree>
    <p:extLst>
      <p:ext uri="{BB962C8B-B14F-4D97-AF65-F5344CB8AC3E}">
        <p14:creationId xmlns:p14="http://schemas.microsoft.com/office/powerpoint/2010/main" val="36773328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Outcomes / Results Obtained</a:t>
            </a:r>
          </a:p>
        </p:txBody>
      </p:sp>
      <p:graphicFrame>
        <p:nvGraphicFramePr>
          <p:cNvPr id="4" name="Content Placeholder 3">
            <a:extLst>
              <a:ext uri="{FF2B5EF4-FFF2-40B4-BE49-F238E27FC236}">
                <a16:creationId xmlns:a16="http://schemas.microsoft.com/office/drawing/2014/main" id="{5A25C228-F526-0FBA-0DD7-2E62D52BCACD}"/>
              </a:ext>
            </a:extLst>
          </p:cNvPr>
          <p:cNvGraphicFramePr>
            <a:graphicFrameLocks noGrp="1"/>
          </p:cNvGraphicFramePr>
          <p:nvPr>
            <p:ph idx="1"/>
            <p:extLst>
              <p:ext uri="{D42A27DB-BD31-4B8C-83A1-F6EECF244321}">
                <p14:modId xmlns:p14="http://schemas.microsoft.com/office/powerpoint/2010/main" val="3310016348"/>
              </p:ext>
            </p:extLst>
          </p:nvPr>
        </p:nvGraphicFramePr>
        <p:xfrm>
          <a:off x="989683" y="1690688"/>
          <a:ext cx="3415854" cy="3476624"/>
        </p:xfrm>
        <a:graphic>
          <a:graphicData uri="http://schemas.openxmlformats.org/drawingml/2006/table">
            <a:tbl>
              <a:tblPr firstRow="1" firstCol="1" bandRow="1">
                <a:tableStyleId>{5C22544A-7EE6-4342-B048-85BDC9FD1C3A}</a:tableStyleId>
              </a:tblPr>
              <a:tblGrid>
                <a:gridCol w="1707584">
                  <a:extLst>
                    <a:ext uri="{9D8B030D-6E8A-4147-A177-3AD203B41FA5}">
                      <a16:colId xmlns:a16="http://schemas.microsoft.com/office/drawing/2014/main" val="3103307846"/>
                    </a:ext>
                  </a:extLst>
                </a:gridCol>
                <a:gridCol w="1708270">
                  <a:extLst>
                    <a:ext uri="{9D8B030D-6E8A-4147-A177-3AD203B41FA5}">
                      <a16:colId xmlns:a16="http://schemas.microsoft.com/office/drawing/2014/main" val="2220214179"/>
                    </a:ext>
                  </a:extLst>
                </a:gridCol>
              </a:tblGrid>
              <a:tr h="217289">
                <a:tc>
                  <a:txBody>
                    <a:bodyPr/>
                    <a:lstStyle/>
                    <a:p>
                      <a:pPr algn="just"/>
                      <a:r>
                        <a:rPr lang="en-US" sz="1200" kern="100">
                          <a:effectLst/>
                        </a:rPr>
                        <a:t>Model    </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r>
                        <a:rPr lang="en-US" sz="1200" kern="100">
                          <a:effectLst/>
                        </a:rPr>
                        <a:t>Accuracy</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872552818"/>
                  </a:ext>
                </a:extLst>
              </a:tr>
              <a:tr h="217289">
                <a:tc>
                  <a:txBody>
                    <a:bodyPr/>
                    <a:lstStyle/>
                    <a:p>
                      <a:pPr algn="just"/>
                      <a:r>
                        <a:rPr lang="en-US" sz="1200" kern="100" dirty="0">
                          <a:effectLst/>
                        </a:rPr>
                        <a:t>SVM  </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r>
                        <a:rPr lang="en-US" sz="1200" kern="100">
                          <a:effectLst/>
                        </a:rPr>
                        <a:t>0.87</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429564399"/>
                  </a:ext>
                </a:extLst>
              </a:tr>
              <a:tr h="217289">
                <a:tc>
                  <a:txBody>
                    <a:bodyPr/>
                    <a:lstStyle/>
                    <a:p>
                      <a:pPr algn="just"/>
                      <a:r>
                        <a:rPr lang="en-US" sz="1200" kern="100" dirty="0">
                          <a:effectLst/>
                        </a:rPr>
                        <a:t>KNN  </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r>
                        <a:rPr lang="en-US" sz="1200" kern="100">
                          <a:effectLst/>
                        </a:rPr>
                        <a:t>0.77</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997376102"/>
                  </a:ext>
                </a:extLst>
              </a:tr>
              <a:tr h="217289">
                <a:tc>
                  <a:txBody>
                    <a:bodyPr/>
                    <a:lstStyle/>
                    <a:p>
                      <a:pPr algn="just"/>
                      <a:r>
                        <a:rPr lang="en-US" sz="1200" kern="100" dirty="0">
                          <a:effectLst/>
                        </a:rPr>
                        <a:t>Decision Tree</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r>
                        <a:rPr lang="en-US" sz="1200" kern="100">
                          <a:effectLst/>
                        </a:rPr>
                        <a:t>0.73</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757131229"/>
                  </a:ext>
                </a:extLst>
              </a:tr>
              <a:tr h="217289">
                <a:tc>
                  <a:txBody>
                    <a:bodyPr/>
                    <a:lstStyle/>
                    <a:p>
                      <a:pPr algn="just"/>
                      <a:r>
                        <a:rPr lang="en-US" sz="1200" kern="100" dirty="0">
                          <a:effectLst/>
                        </a:rPr>
                        <a:t>Random Forest</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r>
                        <a:rPr lang="en-US" sz="1200" kern="100">
                          <a:effectLst/>
                        </a:rPr>
                        <a:t>0.91</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445134644"/>
                  </a:ext>
                </a:extLst>
              </a:tr>
              <a:tr h="217289">
                <a:tc>
                  <a:txBody>
                    <a:bodyPr/>
                    <a:lstStyle/>
                    <a:p>
                      <a:pPr algn="just"/>
                      <a:r>
                        <a:rPr lang="en-US" sz="1200" kern="100" dirty="0">
                          <a:effectLst/>
                        </a:rPr>
                        <a:t>Voting Classifier</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r>
                        <a:rPr lang="en-US" sz="1200" kern="100">
                          <a:effectLst/>
                        </a:rPr>
                        <a:t>0.82</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687303690"/>
                  </a:ext>
                </a:extLst>
              </a:tr>
              <a:tr h="651867">
                <a:tc>
                  <a:txBody>
                    <a:bodyPr/>
                    <a:lstStyle/>
                    <a:p>
                      <a:pPr algn="just"/>
                      <a:r>
                        <a:rPr lang="en-US" sz="1200" kern="100" dirty="0">
                          <a:effectLst/>
                        </a:rPr>
                        <a:t>Stacking XGB Classifier &amp; Random Forest Classifier</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r>
                        <a:rPr lang="en-US" sz="1200" kern="100">
                          <a:effectLst/>
                        </a:rPr>
                        <a:t>0.9</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094805501"/>
                  </a:ext>
                </a:extLst>
              </a:tr>
              <a:tr h="434578">
                <a:tc>
                  <a:txBody>
                    <a:bodyPr/>
                    <a:lstStyle/>
                    <a:p>
                      <a:pPr algn="just"/>
                      <a:r>
                        <a:rPr lang="en-US" sz="1200" kern="100" dirty="0">
                          <a:effectLst/>
                        </a:rPr>
                        <a:t>Stacking Decision Tree Classifier, SVM &amp; KNN</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r>
                        <a:rPr lang="en-US" sz="1200" kern="100">
                          <a:effectLst/>
                        </a:rPr>
                        <a:t>0.87</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169009561"/>
                  </a:ext>
                </a:extLst>
              </a:tr>
              <a:tr h="651867">
                <a:tc>
                  <a:txBody>
                    <a:bodyPr/>
                    <a:lstStyle/>
                    <a:p>
                      <a:pPr algn="just"/>
                      <a:r>
                        <a:rPr lang="en-US" sz="1200" kern="100" dirty="0">
                          <a:effectLst/>
                        </a:rPr>
                        <a:t>Stacking </a:t>
                      </a:r>
                      <a:r>
                        <a:rPr lang="en-US" sz="1200" kern="100" dirty="0" err="1">
                          <a:effectLst/>
                        </a:rPr>
                        <a:t>xgb</a:t>
                      </a:r>
                      <a:r>
                        <a:rPr lang="en-US" sz="1200" kern="100" dirty="0">
                          <a:effectLst/>
                        </a:rPr>
                        <a:t> model, vote model, bag model   </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r>
                        <a:rPr lang="en-US" sz="1200" kern="100" dirty="0">
                          <a:effectLst/>
                        </a:rPr>
                        <a:t>0.89</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025586980"/>
                  </a:ext>
                </a:extLst>
              </a:tr>
              <a:tr h="217289">
                <a:tc>
                  <a:txBody>
                    <a:bodyPr/>
                    <a:lstStyle/>
                    <a:p>
                      <a:pPr algn="just"/>
                      <a:r>
                        <a:rPr lang="en-US" sz="1200" kern="100" dirty="0">
                          <a:effectLst/>
                        </a:rPr>
                        <a:t>Bagging Classifier  </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r>
                        <a:rPr lang="en-US" sz="1200" kern="100">
                          <a:effectLst/>
                        </a:rPr>
                        <a:t>0.86</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786351359"/>
                  </a:ext>
                </a:extLst>
              </a:tr>
              <a:tr h="217289">
                <a:tc>
                  <a:txBody>
                    <a:bodyPr/>
                    <a:lstStyle/>
                    <a:p>
                      <a:pPr algn="just"/>
                      <a:r>
                        <a:rPr lang="en-US" sz="1200" kern="100" dirty="0">
                          <a:effectLst/>
                        </a:rPr>
                        <a:t>XGB Classifier</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r>
                        <a:rPr lang="en-US" sz="1200" kern="100" dirty="0">
                          <a:effectLst/>
                        </a:rPr>
                        <a:t>0.89</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603979409"/>
                  </a:ext>
                </a:extLst>
              </a:tr>
            </a:tbl>
          </a:graphicData>
        </a:graphic>
      </p:graphicFrame>
      <p:sp>
        <p:nvSpPr>
          <p:cNvPr id="5" name="TextBox 4">
            <a:extLst>
              <a:ext uri="{FF2B5EF4-FFF2-40B4-BE49-F238E27FC236}">
                <a16:creationId xmlns:a16="http://schemas.microsoft.com/office/drawing/2014/main" id="{9487E805-03DF-0B1E-E4E9-876C0738DFB6}"/>
              </a:ext>
            </a:extLst>
          </p:cNvPr>
          <p:cNvSpPr txBox="1"/>
          <p:nvPr/>
        </p:nvSpPr>
        <p:spPr>
          <a:xfrm>
            <a:off x="4805265" y="1455576"/>
            <a:ext cx="6802017" cy="4185761"/>
          </a:xfrm>
          <a:prstGeom prst="rect">
            <a:avLst/>
          </a:prstGeom>
          <a:noFill/>
        </p:spPr>
        <p:txBody>
          <a:bodyPr wrap="square" rtlCol="0">
            <a:spAutoFit/>
          </a:bodyPr>
          <a:lstStyle/>
          <a:p>
            <a:pPr algn="just"/>
            <a:r>
              <a:rPr lang="en-US" sz="1400" dirty="0"/>
              <a:t>In the realm of ovarian cancer detection using machine learning algorithms, a comprehensive evaluation of diverse models reveals varying degrees of efficacy. Support Vector Machine (SVM) exhibits a commendable accuracy of 0.87, emphasizing its potential for precision in ovarian cancer detection, especially adept at handling complex datasets. K-Nearest Neighbors (KNN) demonstrates simplicity but lags with an accuracy of 0.77, suggesting limitations in effectiveness. Decision Tree, while interpretable, achieves an accuracy of 0.73, signaling challenges in capturing the intricate patterns of ovarian cancer. Random Forest stands out with an impressive accuracy of 0.91, leveraging ensemble learning for heightened robustness. The Voting Classifier combines models for an accuracy of 0.82, falling slightly short of Random Forest's performance.</a:t>
            </a:r>
          </a:p>
          <a:p>
            <a:pPr algn="just"/>
            <a:endParaRPr lang="en-US" sz="1400" dirty="0"/>
          </a:p>
          <a:p>
            <a:pPr algn="just"/>
            <a:r>
              <a:rPr lang="en-US" sz="1400" dirty="0"/>
              <a:t>In stacking models, the fusion of XGB Classifier &amp; Random Forest reaches a high accuracy of 0.9, showcasing significant contributions to ovarian cancer detection. Similarly, the combination of Decision Tree Classifier, SVM &amp; KNN achieves a commendable accuracy of 0.87. Stacking XGB Model, Vote Model, Bag Model demonstrates a robust accuracy of 0.89, underscoring the synergistic contribution of diverse models to detection. Individual model comparisons reveal Bagging Classifier's effectiveness (accuracy: 0.86) and XGB Classifier's ability to handle complex relationships (accuracy: 0.89), offering valuable insights into the nuanced performance of each algorithm in the context of ovarian cancer detection.</a:t>
            </a:r>
            <a:endParaRPr lang="en-IN" sz="1400" dirty="0"/>
          </a:p>
        </p:txBody>
      </p:sp>
    </p:spTree>
    <p:extLst>
      <p:ext uri="{BB962C8B-B14F-4D97-AF65-F5344CB8AC3E}">
        <p14:creationId xmlns:p14="http://schemas.microsoft.com/office/powerpoint/2010/main" val="19239281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Outcomes / Results Obtained</a:t>
            </a:r>
          </a:p>
        </p:txBody>
      </p:sp>
      <p:graphicFrame>
        <p:nvGraphicFramePr>
          <p:cNvPr id="7" name="Chart 6">
            <a:extLst>
              <a:ext uri="{FF2B5EF4-FFF2-40B4-BE49-F238E27FC236}">
                <a16:creationId xmlns:a16="http://schemas.microsoft.com/office/drawing/2014/main" id="{470F5DA2-38FD-2F2B-8012-AC7B57292A4B}"/>
              </a:ext>
            </a:extLst>
          </p:cNvPr>
          <p:cNvGraphicFramePr/>
          <p:nvPr>
            <p:extLst>
              <p:ext uri="{D42A27DB-BD31-4B8C-83A1-F6EECF244321}">
                <p14:modId xmlns:p14="http://schemas.microsoft.com/office/powerpoint/2010/main" val="760192810"/>
              </p:ext>
            </p:extLst>
          </p:nvPr>
        </p:nvGraphicFramePr>
        <p:xfrm>
          <a:off x="838200" y="1828800"/>
          <a:ext cx="5486400" cy="32004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8" name="Table 7">
            <a:extLst>
              <a:ext uri="{FF2B5EF4-FFF2-40B4-BE49-F238E27FC236}">
                <a16:creationId xmlns:a16="http://schemas.microsoft.com/office/drawing/2014/main" id="{A530ECFF-DAD1-22EC-B138-7AEDBFC33CDC}"/>
              </a:ext>
            </a:extLst>
          </p:cNvPr>
          <p:cNvGraphicFramePr>
            <a:graphicFrameLocks noGrp="1"/>
          </p:cNvGraphicFramePr>
          <p:nvPr>
            <p:extLst>
              <p:ext uri="{D42A27DB-BD31-4B8C-83A1-F6EECF244321}">
                <p14:modId xmlns:p14="http://schemas.microsoft.com/office/powerpoint/2010/main" val="656867571"/>
              </p:ext>
            </p:extLst>
          </p:nvPr>
        </p:nvGraphicFramePr>
        <p:xfrm>
          <a:off x="6574159" y="1547252"/>
          <a:ext cx="5242768" cy="4069080"/>
        </p:xfrm>
        <a:graphic>
          <a:graphicData uri="http://schemas.openxmlformats.org/drawingml/2006/table">
            <a:tbl>
              <a:tblPr firstRow="1" bandRow="1">
                <a:tableStyleId>{7DF18680-E054-41AD-8BC1-D1AEF772440D}</a:tableStyleId>
              </a:tblPr>
              <a:tblGrid>
                <a:gridCol w="3834882">
                  <a:extLst>
                    <a:ext uri="{9D8B030D-6E8A-4147-A177-3AD203B41FA5}">
                      <a16:colId xmlns:a16="http://schemas.microsoft.com/office/drawing/2014/main" val="3975398079"/>
                    </a:ext>
                  </a:extLst>
                </a:gridCol>
                <a:gridCol w="1407886">
                  <a:extLst>
                    <a:ext uri="{9D8B030D-6E8A-4147-A177-3AD203B41FA5}">
                      <a16:colId xmlns:a16="http://schemas.microsoft.com/office/drawing/2014/main" val="1291466644"/>
                    </a:ext>
                  </a:extLst>
                </a:gridCol>
              </a:tblGrid>
              <a:tr h="370840">
                <a:tc>
                  <a:txBody>
                    <a:bodyPr/>
                    <a:lstStyle/>
                    <a:p>
                      <a:pPr algn="ctr"/>
                      <a:r>
                        <a:rPr lang="en-IN" dirty="0"/>
                        <a:t>ALGORITHM</a:t>
                      </a:r>
                    </a:p>
                  </a:txBody>
                  <a:tcPr/>
                </a:tc>
                <a:tc>
                  <a:txBody>
                    <a:bodyPr/>
                    <a:lstStyle/>
                    <a:p>
                      <a:pPr algn="ctr"/>
                      <a:r>
                        <a:rPr lang="en-IN" dirty="0"/>
                        <a:t>RANKING</a:t>
                      </a:r>
                    </a:p>
                  </a:txBody>
                  <a:tcPr/>
                </a:tc>
                <a:extLst>
                  <a:ext uri="{0D108BD9-81ED-4DB2-BD59-A6C34878D82A}">
                    <a16:rowId xmlns:a16="http://schemas.microsoft.com/office/drawing/2014/main" val="298062985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kern="1200" dirty="0">
                          <a:solidFill>
                            <a:schemeClr val="dk1"/>
                          </a:solidFill>
                          <a:effectLst/>
                          <a:latin typeface="+mn-lt"/>
                          <a:ea typeface="+mn-ea"/>
                          <a:cs typeface="+mn-cs"/>
                        </a:rPr>
                        <a:t>Random Forest</a:t>
                      </a:r>
                      <a:endParaRPr lang="en-IN" sz="1400" dirty="0"/>
                    </a:p>
                  </a:txBody>
                  <a:tcPr/>
                </a:tc>
                <a:tc>
                  <a:txBody>
                    <a:bodyPr/>
                    <a:lstStyle/>
                    <a:p>
                      <a:pPr algn="ctr"/>
                      <a:r>
                        <a:rPr lang="en-IN" dirty="0"/>
                        <a:t>1</a:t>
                      </a:r>
                    </a:p>
                  </a:txBody>
                  <a:tcPr/>
                </a:tc>
                <a:extLst>
                  <a:ext uri="{0D108BD9-81ED-4DB2-BD59-A6C34878D82A}">
                    <a16:rowId xmlns:a16="http://schemas.microsoft.com/office/drawing/2014/main" val="1446946056"/>
                  </a:ext>
                </a:extLst>
              </a:tr>
              <a:tr h="370840">
                <a:tc>
                  <a:txBody>
                    <a:bodyPr/>
                    <a:lstStyle/>
                    <a:p>
                      <a:r>
                        <a:rPr lang="en-US" sz="1400" kern="1200" dirty="0">
                          <a:solidFill>
                            <a:schemeClr val="dk1"/>
                          </a:solidFill>
                          <a:effectLst/>
                          <a:latin typeface="+mn-lt"/>
                          <a:ea typeface="+mn-ea"/>
                          <a:cs typeface="+mn-cs"/>
                        </a:rPr>
                        <a:t>Stacking XGB Classifier &amp; Random Forest Classifier</a:t>
                      </a:r>
                      <a:endParaRPr lang="en-IN" sz="1400" dirty="0"/>
                    </a:p>
                  </a:txBody>
                  <a:tcPr/>
                </a:tc>
                <a:tc>
                  <a:txBody>
                    <a:bodyPr/>
                    <a:lstStyle/>
                    <a:p>
                      <a:pPr algn="ctr"/>
                      <a:r>
                        <a:rPr lang="en-IN" dirty="0"/>
                        <a:t>2</a:t>
                      </a:r>
                    </a:p>
                  </a:txBody>
                  <a:tcPr/>
                </a:tc>
                <a:extLst>
                  <a:ext uri="{0D108BD9-81ED-4DB2-BD59-A6C34878D82A}">
                    <a16:rowId xmlns:a16="http://schemas.microsoft.com/office/drawing/2014/main" val="1739350678"/>
                  </a:ext>
                </a:extLst>
              </a:tr>
              <a:tr h="370840">
                <a:tc>
                  <a:txBody>
                    <a:bodyPr/>
                    <a:lstStyle/>
                    <a:p>
                      <a:r>
                        <a:rPr lang="en-US" sz="1400" kern="1200" dirty="0">
                          <a:solidFill>
                            <a:schemeClr val="dk1"/>
                          </a:solidFill>
                          <a:effectLst/>
                          <a:latin typeface="+mn-lt"/>
                          <a:ea typeface="+mn-ea"/>
                          <a:cs typeface="+mn-cs"/>
                        </a:rPr>
                        <a:t>Stacking </a:t>
                      </a:r>
                      <a:r>
                        <a:rPr lang="en-US" sz="1400" kern="1200" dirty="0" err="1">
                          <a:solidFill>
                            <a:schemeClr val="dk1"/>
                          </a:solidFill>
                          <a:effectLst/>
                          <a:latin typeface="+mn-lt"/>
                          <a:ea typeface="+mn-ea"/>
                          <a:cs typeface="+mn-cs"/>
                        </a:rPr>
                        <a:t>xgb</a:t>
                      </a:r>
                      <a:r>
                        <a:rPr lang="en-US" sz="1400" kern="1200" dirty="0">
                          <a:solidFill>
                            <a:schemeClr val="dk1"/>
                          </a:solidFill>
                          <a:effectLst/>
                          <a:latin typeface="+mn-lt"/>
                          <a:ea typeface="+mn-ea"/>
                          <a:cs typeface="+mn-cs"/>
                        </a:rPr>
                        <a:t> model, vote model, bag model </a:t>
                      </a:r>
                      <a:endParaRPr lang="en-IN" sz="1400" dirty="0"/>
                    </a:p>
                  </a:txBody>
                  <a:tcPr/>
                </a:tc>
                <a:tc>
                  <a:txBody>
                    <a:bodyPr/>
                    <a:lstStyle/>
                    <a:p>
                      <a:pPr algn="ctr"/>
                      <a:r>
                        <a:rPr lang="en-IN" dirty="0"/>
                        <a:t>3</a:t>
                      </a:r>
                    </a:p>
                  </a:txBody>
                  <a:tcPr/>
                </a:tc>
                <a:extLst>
                  <a:ext uri="{0D108BD9-81ED-4DB2-BD59-A6C34878D82A}">
                    <a16:rowId xmlns:a16="http://schemas.microsoft.com/office/drawing/2014/main" val="465676125"/>
                  </a:ext>
                </a:extLst>
              </a:tr>
              <a:tr h="370840">
                <a:tc>
                  <a:txBody>
                    <a:bodyPr/>
                    <a:lstStyle/>
                    <a:p>
                      <a:r>
                        <a:rPr lang="en-US" sz="1400" kern="1200" dirty="0">
                          <a:solidFill>
                            <a:schemeClr val="dk1"/>
                          </a:solidFill>
                          <a:effectLst/>
                          <a:latin typeface="+mn-lt"/>
                          <a:ea typeface="+mn-ea"/>
                          <a:cs typeface="+mn-cs"/>
                        </a:rPr>
                        <a:t>XGB Classifier</a:t>
                      </a:r>
                      <a:endParaRPr lang="en-IN" sz="1400" dirty="0"/>
                    </a:p>
                  </a:txBody>
                  <a:tcPr/>
                </a:tc>
                <a:tc>
                  <a:txBody>
                    <a:bodyPr/>
                    <a:lstStyle/>
                    <a:p>
                      <a:pPr algn="ctr"/>
                      <a:r>
                        <a:rPr lang="en-IN" dirty="0"/>
                        <a:t>3</a:t>
                      </a:r>
                    </a:p>
                  </a:txBody>
                  <a:tcPr/>
                </a:tc>
                <a:extLst>
                  <a:ext uri="{0D108BD9-81ED-4DB2-BD59-A6C34878D82A}">
                    <a16:rowId xmlns:a16="http://schemas.microsoft.com/office/drawing/2014/main" val="176513087"/>
                  </a:ext>
                </a:extLst>
              </a:tr>
              <a:tr h="370840">
                <a:tc>
                  <a:txBody>
                    <a:bodyPr/>
                    <a:lstStyle/>
                    <a:p>
                      <a:r>
                        <a:rPr lang="en-US" sz="1400" kern="1200" dirty="0">
                          <a:solidFill>
                            <a:schemeClr val="dk1"/>
                          </a:solidFill>
                          <a:effectLst/>
                          <a:latin typeface="+mn-lt"/>
                          <a:ea typeface="+mn-ea"/>
                          <a:cs typeface="+mn-cs"/>
                        </a:rPr>
                        <a:t>SVM</a:t>
                      </a:r>
                      <a:endParaRPr lang="en-IN" sz="1400" dirty="0"/>
                    </a:p>
                  </a:txBody>
                  <a:tcPr/>
                </a:tc>
                <a:tc>
                  <a:txBody>
                    <a:bodyPr/>
                    <a:lstStyle/>
                    <a:p>
                      <a:pPr algn="ctr"/>
                      <a:r>
                        <a:rPr lang="en-IN" dirty="0"/>
                        <a:t>4</a:t>
                      </a:r>
                    </a:p>
                  </a:txBody>
                  <a:tcPr/>
                </a:tc>
                <a:extLst>
                  <a:ext uri="{0D108BD9-81ED-4DB2-BD59-A6C34878D82A}">
                    <a16:rowId xmlns:a16="http://schemas.microsoft.com/office/drawing/2014/main" val="2524135776"/>
                  </a:ext>
                </a:extLst>
              </a:tr>
              <a:tr h="370840">
                <a:tc>
                  <a:txBody>
                    <a:bodyPr/>
                    <a:lstStyle/>
                    <a:p>
                      <a:r>
                        <a:rPr lang="en-US" sz="1400" kern="1200" dirty="0">
                          <a:solidFill>
                            <a:schemeClr val="dk1"/>
                          </a:solidFill>
                          <a:effectLst/>
                          <a:latin typeface="+mn-lt"/>
                          <a:ea typeface="+mn-ea"/>
                          <a:cs typeface="+mn-cs"/>
                        </a:rPr>
                        <a:t>Stacking Decision Tree Classifier, SVM &amp; KNN</a:t>
                      </a:r>
                      <a:endParaRPr lang="en-IN" sz="1400" dirty="0"/>
                    </a:p>
                  </a:txBody>
                  <a:tcPr/>
                </a:tc>
                <a:tc>
                  <a:txBody>
                    <a:bodyPr/>
                    <a:lstStyle/>
                    <a:p>
                      <a:pPr algn="ctr"/>
                      <a:r>
                        <a:rPr lang="en-IN" dirty="0"/>
                        <a:t>4</a:t>
                      </a:r>
                    </a:p>
                  </a:txBody>
                  <a:tcPr/>
                </a:tc>
                <a:extLst>
                  <a:ext uri="{0D108BD9-81ED-4DB2-BD59-A6C34878D82A}">
                    <a16:rowId xmlns:a16="http://schemas.microsoft.com/office/drawing/2014/main" val="317404818"/>
                  </a:ext>
                </a:extLst>
              </a:tr>
              <a:tr h="370840">
                <a:tc>
                  <a:txBody>
                    <a:bodyPr/>
                    <a:lstStyle/>
                    <a:p>
                      <a:r>
                        <a:rPr lang="en-US" sz="1400" kern="1200" dirty="0">
                          <a:solidFill>
                            <a:schemeClr val="dk1"/>
                          </a:solidFill>
                          <a:effectLst/>
                          <a:latin typeface="+mn-lt"/>
                          <a:ea typeface="+mn-ea"/>
                          <a:cs typeface="+mn-cs"/>
                        </a:rPr>
                        <a:t>Bagging Classifier </a:t>
                      </a:r>
                      <a:endParaRPr lang="en-IN" sz="1400" dirty="0"/>
                    </a:p>
                  </a:txBody>
                  <a:tcPr/>
                </a:tc>
                <a:tc>
                  <a:txBody>
                    <a:bodyPr/>
                    <a:lstStyle/>
                    <a:p>
                      <a:pPr algn="ctr"/>
                      <a:r>
                        <a:rPr lang="en-IN" dirty="0"/>
                        <a:t>5</a:t>
                      </a:r>
                    </a:p>
                  </a:txBody>
                  <a:tcPr/>
                </a:tc>
                <a:extLst>
                  <a:ext uri="{0D108BD9-81ED-4DB2-BD59-A6C34878D82A}">
                    <a16:rowId xmlns:a16="http://schemas.microsoft.com/office/drawing/2014/main" val="2889431592"/>
                  </a:ext>
                </a:extLst>
              </a:tr>
              <a:tr h="151334">
                <a:tc>
                  <a:txBody>
                    <a:bodyPr/>
                    <a:lstStyle/>
                    <a:p>
                      <a:r>
                        <a:rPr lang="en-US" sz="1400" kern="1200" dirty="0">
                          <a:solidFill>
                            <a:schemeClr val="dk1"/>
                          </a:solidFill>
                          <a:effectLst/>
                          <a:latin typeface="+mn-lt"/>
                          <a:ea typeface="+mn-ea"/>
                          <a:cs typeface="+mn-cs"/>
                        </a:rPr>
                        <a:t>Voting Classifier</a:t>
                      </a:r>
                      <a:endParaRPr lang="en-IN" sz="1400" dirty="0"/>
                    </a:p>
                  </a:txBody>
                  <a:tcPr/>
                </a:tc>
                <a:tc>
                  <a:txBody>
                    <a:bodyPr/>
                    <a:lstStyle/>
                    <a:p>
                      <a:pPr algn="ctr"/>
                      <a:r>
                        <a:rPr lang="en-IN" dirty="0"/>
                        <a:t>6</a:t>
                      </a:r>
                    </a:p>
                  </a:txBody>
                  <a:tcPr/>
                </a:tc>
                <a:extLst>
                  <a:ext uri="{0D108BD9-81ED-4DB2-BD59-A6C34878D82A}">
                    <a16:rowId xmlns:a16="http://schemas.microsoft.com/office/drawing/2014/main" val="1520851442"/>
                  </a:ext>
                </a:extLst>
              </a:tr>
              <a:tr h="151334">
                <a:tc>
                  <a:txBody>
                    <a:bodyPr/>
                    <a:lstStyle/>
                    <a:p>
                      <a:r>
                        <a:rPr lang="en-US" sz="1400" kern="1200" dirty="0">
                          <a:solidFill>
                            <a:schemeClr val="dk1"/>
                          </a:solidFill>
                          <a:effectLst/>
                          <a:latin typeface="+mn-lt"/>
                          <a:ea typeface="+mn-ea"/>
                          <a:cs typeface="+mn-cs"/>
                        </a:rPr>
                        <a:t>KNN</a:t>
                      </a:r>
                      <a:endParaRPr lang="en-IN" sz="1400" dirty="0"/>
                    </a:p>
                  </a:txBody>
                  <a:tcPr/>
                </a:tc>
                <a:tc>
                  <a:txBody>
                    <a:bodyPr/>
                    <a:lstStyle/>
                    <a:p>
                      <a:pPr algn="ctr"/>
                      <a:r>
                        <a:rPr lang="en-IN" dirty="0"/>
                        <a:t>7</a:t>
                      </a:r>
                    </a:p>
                  </a:txBody>
                  <a:tcPr/>
                </a:tc>
                <a:extLst>
                  <a:ext uri="{0D108BD9-81ED-4DB2-BD59-A6C34878D82A}">
                    <a16:rowId xmlns:a16="http://schemas.microsoft.com/office/drawing/2014/main" val="2069985939"/>
                  </a:ext>
                </a:extLst>
              </a:tr>
              <a:tr h="370840">
                <a:tc>
                  <a:txBody>
                    <a:bodyPr/>
                    <a:lstStyle/>
                    <a:p>
                      <a:pPr algn="just"/>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Decision Tree</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n-IN" dirty="0"/>
                        <a:t>8</a:t>
                      </a:r>
                    </a:p>
                  </a:txBody>
                  <a:tcPr/>
                </a:tc>
                <a:extLst>
                  <a:ext uri="{0D108BD9-81ED-4DB2-BD59-A6C34878D82A}">
                    <a16:rowId xmlns:a16="http://schemas.microsoft.com/office/drawing/2014/main" val="2624160791"/>
                  </a:ext>
                </a:extLst>
              </a:tr>
            </a:tbl>
          </a:graphicData>
        </a:graphic>
      </p:graphicFrame>
    </p:spTree>
    <p:extLst>
      <p:ext uri="{BB962C8B-B14F-4D97-AF65-F5344CB8AC3E}">
        <p14:creationId xmlns:p14="http://schemas.microsoft.com/office/powerpoint/2010/main" val="12848170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Conclusion</a:t>
            </a:r>
          </a:p>
        </p:txBody>
      </p:sp>
      <p:sp>
        <p:nvSpPr>
          <p:cNvPr id="3" name="Content Placeholder 2"/>
          <p:cNvSpPr>
            <a:spLocks noGrp="1"/>
          </p:cNvSpPr>
          <p:nvPr>
            <p:ph idx="1"/>
          </p:nvPr>
        </p:nvSpPr>
        <p:spPr>
          <a:xfrm>
            <a:off x="838200" y="1443070"/>
            <a:ext cx="10515600" cy="4351338"/>
          </a:xfrm>
        </p:spPr>
        <p:txBody>
          <a:bodyPr>
            <a:normAutofit/>
          </a:bodyPr>
          <a:lstStyle/>
          <a:p>
            <a:pPr marL="0" indent="0" algn="just">
              <a:buNone/>
            </a:pPr>
            <a:r>
              <a:rPr lang="en-US" sz="2000" dirty="0">
                <a:latin typeface="Times New Roman" panose="02020603050405020304" pitchFamily="18" charset="0"/>
                <a:cs typeface="Times New Roman" panose="02020603050405020304" pitchFamily="18" charset="0"/>
              </a:rPr>
              <a:t>This research investigates the transformative potential of machine learning (ML) algorithms, particularly Random Forest, in revolutionizing ovarian cancer detection. With its insidious and often asymptomatic progression, ovarian cancer poses a formidable challenge in women's health. </a:t>
            </a:r>
          </a:p>
          <a:p>
            <a:pPr marL="0" indent="0" algn="just">
              <a:buNone/>
            </a:pPr>
            <a:r>
              <a:rPr lang="en-US" sz="2000" dirty="0">
                <a:latin typeface="Times New Roman" panose="02020603050405020304" pitchFamily="18" charset="0"/>
                <a:cs typeface="Times New Roman" panose="02020603050405020304" pitchFamily="18" charset="0"/>
              </a:rPr>
              <a:t>The study, leveraging a comprehensive dataset, demonstrates Random Forest's exceptional accuracy of 91%, showcasing its robustness in distinguishing between malignant and benign cases. The ensemble learning approach of Random Forest, aggregating predictions from multiple decision trees, proves instrumental in capturing complex relationships within the dataset. </a:t>
            </a:r>
          </a:p>
          <a:p>
            <a:pPr marL="0" indent="0" algn="just">
              <a:buNone/>
            </a:pPr>
            <a:r>
              <a:rPr lang="en-US" sz="2000" dirty="0">
                <a:latin typeface="Times New Roman" panose="02020603050405020304" pitchFamily="18" charset="0"/>
                <a:cs typeface="Times New Roman" panose="02020603050405020304" pitchFamily="18" charset="0"/>
              </a:rPr>
              <a:t>This breakthrough underscores the critical role ML algorithms play in advancing early detection strategies for ovarian cancer, offering a data-driven approach capable of analyzing vast datasets and identifying intricate patterns that traditional methods may overlook. As technology intersects with healthcare, this research marks a significant step forward, emphasizing the potential of ML in transforming ovarian cancer diagnosis and treatment outcomes.</a:t>
            </a:r>
            <a:endParaRPr lang="en-GB"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385711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73112"/>
          </a:xfrm>
        </p:spPr>
        <p:txBody>
          <a:bodyPr/>
          <a:lstStyle/>
          <a:p>
            <a:r>
              <a:rPr lang="en-GB" b="1" dirty="0"/>
              <a:t>References</a:t>
            </a:r>
          </a:p>
        </p:txBody>
      </p:sp>
      <p:sp>
        <p:nvSpPr>
          <p:cNvPr id="3" name="Content Placeholder 2"/>
          <p:cNvSpPr>
            <a:spLocks noGrp="1"/>
          </p:cNvSpPr>
          <p:nvPr>
            <p:ph idx="1"/>
          </p:nvPr>
        </p:nvSpPr>
        <p:spPr>
          <a:xfrm>
            <a:off x="576943" y="1253331"/>
            <a:ext cx="10515600" cy="4351338"/>
          </a:xfrm>
        </p:spPr>
        <p:txBody>
          <a:bodyPr>
            <a:normAutofit fontScale="25000" lnSpcReduction="20000"/>
          </a:bodyPr>
          <a:lstStyle/>
          <a:p>
            <a:pPr marL="285750" indent="-285750">
              <a:buFont typeface="Arial" panose="020B0604020202020204" pitchFamily="34" charset="0"/>
              <a:buChar char="•"/>
            </a:pPr>
            <a:r>
              <a:rPr lang="en-IN" sz="3600" dirty="0">
                <a:latin typeface="Times New Roman" panose="02020603050405020304" pitchFamily="18" charset="0"/>
                <a:ea typeface="Segoe UI Historic" panose="020B0502040204020203" pitchFamily="34" charset="0"/>
                <a:cs typeface="Times New Roman" panose="02020603050405020304" pitchFamily="18" charset="0"/>
              </a:rPr>
              <a:t>Vincent</a:t>
            </a:r>
            <a:r>
              <a:rPr lang="en-IN" sz="3600" kern="100" dirty="0">
                <a:effectLst/>
                <a:latin typeface="Times New Roman" panose="02020603050405020304" pitchFamily="18" charset="0"/>
                <a:ea typeface="Segoe UI Historic" panose="020B0502040204020203" pitchFamily="34" charset="0"/>
                <a:cs typeface="Times New Roman" panose="02020603050405020304" pitchFamily="18" charset="0"/>
              </a:rPr>
              <a:t>, et al. “</a:t>
            </a:r>
            <a:r>
              <a:rPr lang="en-US" sz="3600" dirty="0">
                <a:latin typeface="Times New Roman" panose="02020603050405020304" pitchFamily="18" charset="0"/>
                <a:ea typeface="Segoe UI Historic" panose="020B0502040204020203" pitchFamily="34" charset="0"/>
                <a:cs typeface="Times New Roman" panose="02020603050405020304" pitchFamily="18" charset="0"/>
              </a:rPr>
              <a:t>A Bioinformatics Analysis of Ovarian Cancer Data Using Machine Learning</a:t>
            </a:r>
            <a:r>
              <a:rPr lang="en-IN" sz="3600" kern="100" dirty="0">
                <a:effectLst/>
                <a:latin typeface="Times New Roman" panose="02020603050405020304" pitchFamily="18" charset="0"/>
                <a:ea typeface="Segoe UI Historic" panose="020B0502040204020203" pitchFamily="34" charset="0"/>
                <a:cs typeface="Times New Roman" panose="02020603050405020304" pitchFamily="18" charset="0"/>
              </a:rPr>
              <a:t>”, 2023 </a:t>
            </a:r>
            <a:r>
              <a:rPr lang="en-IN" sz="3600" kern="100" dirty="0">
                <a:effectLst/>
                <a:latin typeface="Times New Roman" panose="02020603050405020304" pitchFamily="18" charset="0"/>
                <a:ea typeface="Segoe UI Historic" panose="020B0502040204020203" pitchFamily="34" charset="0"/>
                <a:cs typeface="Times New Roman" panose="02020603050405020304" pitchFamily="18" charset="0"/>
                <a:hlinkClick r:id="rId2"/>
              </a:rPr>
              <a:t>link</a:t>
            </a:r>
            <a:endParaRPr lang="en-IN" sz="3600" kern="100" dirty="0">
              <a:effectLst/>
              <a:latin typeface="Times New Roman" panose="02020603050405020304" pitchFamily="18" charset="0"/>
              <a:ea typeface="Segoe UI Historic" panose="020B0502040204020203" pitchFamily="34" charset="0"/>
              <a:cs typeface="Times New Roman" panose="02020603050405020304" pitchFamily="18" charset="0"/>
            </a:endParaRPr>
          </a:p>
          <a:p>
            <a:pPr marL="285750" indent="-285750">
              <a:buFont typeface="Arial" panose="020B0604020202020204" pitchFamily="34" charset="0"/>
              <a:buChar char="•"/>
            </a:pPr>
            <a:r>
              <a:rPr lang="en-IN" sz="3600" dirty="0">
                <a:latin typeface="Times New Roman" panose="02020603050405020304" pitchFamily="18" charset="0"/>
                <a:ea typeface="Segoe UI Historic" panose="020B0502040204020203" pitchFamily="34" charset="0"/>
                <a:cs typeface="Times New Roman" panose="02020603050405020304" pitchFamily="18" charset="0"/>
              </a:rPr>
              <a:t>Tawanda </a:t>
            </a:r>
            <a:r>
              <a:rPr lang="en-IN" sz="3600" dirty="0" err="1">
                <a:latin typeface="Times New Roman" panose="02020603050405020304" pitchFamily="18" charset="0"/>
                <a:ea typeface="Segoe UI Historic" panose="020B0502040204020203" pitchFamily="34" charset="0"/>
                <a:cs typeface="Times New Roman" panose="02020603050405020304" pitchFamily="18" charset="0"/>
              </a:rPr>
              <a:t>Mushiri</a:t>
            </a:r>
            <a:r>
              <a:rPr lang="en-IN" sz="3600" dirty="0">
                <a:latin typeface="Times New Roman" panose="02020603050405020304" pitchFamily="18" charset="0"/>
                <a:ea typeface="Segoe UI Historic" panose="020B0502040204020203" pitchFamily="34" charset="0"/>
                <a:cs typeface="Times New Roman" panose="02020603050405020304" pitchFamily="18" charset="0"/>
              </a:rPr>
              <a:t>, et al. “</a:t>
            </a:r>
            <a:r>
              <a:rPr lang="en-US" sz="3600" dirty="0">
                <a:latin typeface="Times New Roman" panose="02020603050405020304" pitchFamily="18" charset="0"/>
                <a:ea typeface="Segoe UI Historic" panose="020B0502040204020203" pitchFamily="34" charset="0"/>
                <a:cs typeface="Times New Roman" panose="02020603050405020304" pitchFamily="18" charset="0"/>
              </a:rPr>
              <a:t>A Deep Learning Framework for the Prediction of Ovarian Cancer in Pre- and Post-Menopausal Women </a:t>
            </a:r>
            <a:r>
              <a:rPr lang="en-IN" sz="3600" dirty="0">
                <a:latin typeface="Times New Roman" panose="02020603050405020304" pitchFamily="18" charset="0"/>
                <a:ea typeface="Segoe UI Historic" panose="020B0502040204020203" pitchFamily="34" charset="0"/>
                <a:cs typeface="Times New Roman" panose="02020603050405020304" pitchFamily="18" charset="0"/>
              </a:rPr>
              <a:t>”, 2023 </a:t>
            </a:r>
            <a:r>
              <a:rPr lang="en-IN" sz="3600" kern="100" dirty="0">
                <a:effectLst/>
                <a:latin typeface="Times New Roman" panose="02020603050405020304" pitchFamily="18" charset="0"/>
                <a:ea typeface="Segoe UI Historic" panose="020B0502040204020203" pitchFamily="34" charset="0"/>
                <a:cs typeface="Times New Roman" panose="02020603050405020304" pitchFamily="18" charset="0"/>
                <a:hlinkClick r:id="rId3"/>
              </a:rPr>
              <a:t>link</a:t>
            </a:r>
            <a:endParaRPr lang="en-IN" sz="3600" kern="100" dirty="0">
              <a:effectLst/>
              <a:latin typeface="Times New Roman" panose="02020603050405020304" pitchFamily="18" charset="0"/>
              <a:ea typeface="Segoe UI Historic" panose="020B0502040204020203" pitchFamily="34" charset="0"/>
              <a:cs typeface="Times New Roman" panose="02020603050405020304" pitchFamily="18" charset="0"/>
            </a:endParaRPr>
          </a:p>
          <a:p>
            <a:pPr marL="285750" indent="-285750">
              <a:buFont typeface="Arial" panose="020B0604020202020204" pitchFamily="34" charset="0"/>
              <a:buChar char="•"/>
            </a:pPr>
            <a:r>
              <a:rPr lang="en-IN" sz="3600" dirty="0" err="1">
                <a:latin typeface="Times New Roman" panose="02020603050405020304" pitchFamily="18" charset="0"/>
                <a:ea typeface="Segoe UI Historic" panose="020B0502040204020203" pitchFamily="34" charset="0"/>
                <a:cs typeface="Times New Roman" panose="02020603050405020304" pitchFamily="18" charset="0"/>
              </a:rPr>
              <a:t>Ala'a</a:t>
            </a:r>
            <a:r>
              <a:rPr lang="en-IN" sz="3600" dirty="0">
                <a:latin typeface="Times New Roman" panose="02020603050405020304" pitchFamily="18" charset="0"/>
                <a:ea typeface="Segoe UI Historic" panose="020B0502040204020203" pitchFamily="34" charset="0"/>
                <a:cs typeface="Times New Roman" panose="02020603050405020304" pitchFamily="18" charset="0"/>
              </a:rPr>
              <a:t> El-</a:t>
            </a:r>
            <a:r>
              <a:rPr lang="en-IN" sz="3600" dirty="0" err="1">
                <a:latin typeface="Times New Roman" panose="02020603050405020304" pitchFamily="18" charset="0"/>
                <a:ea typeface="Segoe UI Historic" panose="020B0502040204020203" pitchFamily="34" charset="0"/>
                <a:cs typeface="Times New Roman" panose="02020603050405020304" pitchFamily="18" charset="0"/>
              </a:rPr>
              <a:t>Nabawy</a:t>
            </a:r>
            <a:r>
              <a:rPr lang="en-IN" sz="3600" dirty="0">
                <a:latin typeface="Times New Roman" panose="02020603050405020304" pitchFamily="18" charset="0"/>
                <a:ea typeface="Segoe UI Historic" panose="020B0502040204020203" pitchFamily="34" charset="0"/>
                <a:cs typeface="Times New Roman" panose="02020603050405020304" pitchFamily="18" charset="0"/>
              </a:rPr>
              <a:t>, et al. </a:t>
            </a:r>
            <a:r>
              <a:rPr lang="en-IN" sz="3600" kern="100" dirty="0">
                <a:latin typeface="Times New Roman" panose="02020603050405020304" pitchFamily="18" charset="0"/>
                <a:ea typeface="Segoe UI Historic" panose="020B0502040204020203" pitchFamily="34" charset="0"/>
                <a:cs typeface="Times New Roman" panose="02020603050405020304" pitchFamily="18" charset="0"/>
              </a:rPr>
              <a:t>“</a:t>
            </a:r>
            <a:r>
              <a:rPr lang="en-US" sz="3600" dirty="0">
                <a:latin typeface="Times New Roman" panose="02020603050405020304" pitchFamily="18" charset="0"/>
                <a:ea typeface="Segoe UI Historic" panose="020B0502040204020203" pitchFamily="34" charset="0"/>
                <a:cs typeface="Times New Roman" panose="02020603050405020304" pitchFamily="18" charset="0"/>
              </a:rPr>
              <a:t>Epithelial Ovarian Cancer Stage Subtype Classification using Clinical and Gene Expression Integrative Approach</a:t>
            </a:r>
            <a:r>
              <a:rPr lang="en-IN" sz="3600" kern="100" dirty="0">
                <a:latin typeface="Times New Roman" panose="02020603050405020304" pitchFamily="18" charset="0"/>
                <a:ea typeface="Segoe UI Historic" panose="020B0502040204020203" pitchFamily="34" charset="0"/>
                <a:cs typeface="Times New Roman" panose="02020603050405020304" pitchFamily="18" charset="0"/>
              </a:rPr>
              <a:t>”, 2018 </a:t>
            </a:r>
            <a:r>
              <a:rPr lang="en-IN" sz="3600" kern="100" dirty="0">
                <a:latin typeface="Times New Roman" panose="02020603050405020304" pitchFamily="18" charset="0"/>
                <a:ea typeface="Segoe UI Historic" panose="020B0502040204020203" pitchFamily="34" charset="0"/>
                <a:cs typeface="Times New Roman" panose="02020603050405020304" pitchFamily="18" charset="0"/>
                <a:hlinkClick r:id="rId4"/>
              </a:rPr>
              <a:t>link</a:t>
            </a:r>
            <a:endParaRPr lang="en-IN" sz="3600" kern="100" dirty="0">
              <a:latin typeface="Times New Roman" panose="02020603050405020304" pitchFamily="18" charset="0"/>
              <a:ea typeface="Segoe UI Historic" panose="020B0502040204020203" pitchFamily="34" charset="0"/>
              <a:cs typeface="Times New Roman" panose="02020603050405020304" pitchFamily="18" charset="0"/>
            </a:endParaRPr>
          </a:p>
          <a:p>
            <a:pPr marL="285750" indent="-285750">
              <a:buFont typeface="Arial" panose="020B0604020202020204" pitchFamily="34" charset="0"/>
              <a:buChar char="•"/>
            </a:pPr>
            <a:r>
              <a:rPr lang="en-IN" sz="3600" kern="100" dirty="0">
                <a:effectLst/>
                <a:latin typeface="Times New Roman" panose="02020603050405020304" pitchFamily="18" charset="0"/>
                <a:ea typeface="Segoe UI Historic" panose="020B0502040204020203" pitchFamily="34" charset="0"/>
                <a:cs typeface="Times New Roman" panose="02020603050405020304" pitchFamily="18" charset="0"/>
              </a:rPr>
              <a:t>Noreen Fatima, et al. </a:t>
            </a:r>
            <a:r>
              <a:rPr lang="en-IN" sz="3600" dirty="0">
                <a:latin typeface="Times New Roman" panose="02020603050405020304" pitchFamily="18" charset="0"/>
                <a:ea typeface="Segoe UI Historic" panose="020B0502040204020203" pitchFamily="34" charset="0"/>
                <a:cs typeface="Times New Roman" panose="02020603050405020304" pitchFamily="18" charset="0"/>
              </a:rPr>
              <a:t>“</a:t>
            </a:r>
            <a:r>
              <a:rPr lang="en-IN" sz="3600" kern="1200" dirty="0">
                <a:solidFill>
                  <a:schemeClr val="dk1"/>
                </a:solidFill>
                <a:effectLst/>
                <a:latin typeface="Times New Roman" panose="02020603050405020304" pitchFamily="18" charset="0"/>
                <a:ea typeface="Segoe UI Historic" panose="020B0502040204020203" pitchFamily="34" charset="0"/>
                <a:cs typeface="Times New Roman" panose="02020603050405020304" pitchFamily="18" charset="0"/>
              </a:rPr>
              <a:t>Prediction of Breast Cancer, Comparative Review of Machine Learning Techniques, and Their Analysis</a:t>
            </a:r>
            <a:r>
              <a:rPr lang="en-IN" sz="3600" dirty="0">
                <a:latin typeface="Times New Roman" panose="02020603050405020304" pitchFamily="18" charset="0"/>
                <a:ea typeface="Segoe UI Historic" panose="020B0502040204020203" pitchFamily="34" charset="0"/>
                <a:cs typeface="Times New Roman" panose="02020603050405020304" pitchFamily="18" charset="0"/>
              </a:rPr>
              <a:t>”, 2020 </a:t>
            </a:r>
            <a:r>
              <a:rPr lang="en-IN" sz="3600" dirty="0">
                <a:latin typeface="Times New Roman" panose="02020603050405020304" pitchFamily="18" charset="0"/>
                <a:ea typeface="Segoe UI Historic" panose="020B0502040204020203" pitchFamily="34" charset="0"/>
                <a:cs typeface="Times New Roman" panose="02020603050405020304" pitchFamily="18" charset="0"/>
                <a:hlinkClick r:id="rId5"/>
              </a:rPr>
              <a:t>link</a:t>
            </a:r>
            <a:endParaRPr lang="en-IN" sz="3600" dirty="0">
              <a:latin typeface="Times New Roman" panose="02020603050405020304" pitchFamily="18" charset="0"/>
              <a:ea typeface="Segoe UI Historic" panose="020B0502040204020203" pitchFamily="34" charset="0"/>
              <a:cs typeface="Times New Roman" panose="02020603050405020304" pitchFamily="18" charset="0"/>
            </a:endParaRPr>
          </a:p>
          <a:p>
            <a:pPr marL="285750" indent="-285750">
              <a:buFont typeface="Arial" panose="020B0604020202020204" pitchFamily="34" charset="0"/>
              <a:buChar char="•"/>
            </a:pPr>
            <a:r>
              <a:rPr lang="en-IN" sz="3600" kern="100" dirty="0">
                <a:effectLst/>
                <a:latin typeface="Times New Roman" panose="02020603050405020304" pitchFamily="18" charset="0"/>
                <a:ea typeface="Segoe UI Historic" panose="020B0502040204020203" pitchFamily="34" charset="0"/>
                <a:cs typeface="Times New Roman" panose="02020603050405020304" pitchFamily="18" charset="0"/>
              </a:rPr>
              <a:t>Syed Saba </a:t>
            </a:r>
            <a:r>
              <a:rPr lang="en-IN" sz="3600" kern="100" dirty="0" err="1">
                <a:effectLst/>
                <a:latin typeface="Times New Roman" panose="02020603050405020304" pitchFamily="18" charset="0"/>
                <a:ea typeface="Segoe UI Historic" panose="020B0502040204020203" pitchFamily="34" charset="0"/>
                <a:cs typeface="Times New Roman" panose="02020603050405020304" pitchFamily="18" charset="0"/>
              </a:rPr>
              <a:t>Raoof</a:t>
            </a:r>
            <a:r>
              <a:rPr lang="en-IN" sz="3600" kern="100" dirty="0">
                <a:effectLst/>
                <a:latin typeface="Times New Roman" panose="02020603050405020304" pitchFamily="18" charset="0"/>
                <a:ea typeface="Segoe UI Historic" panose="020B0502040204020203" pitchFamily="34" charset="0"/>
                <a:cs typeface="Times New Roman" panose="02020603050405020304" pitchFamily="18" charset="0"/>
              </a:rPr>
              <a:t>, rt al. </a:t>
            </a:r>
            <a:r>
              <a:rPr lang="en-IN" sz="3600" dirty="0">
                <a:latin typeface="Times New Roman" panose="02020603050405020304" pitchFamily="18" charset="0"/>
                <a:ea typeface="Segoe UI Historic" panose="020B0502040204020203" pitchFamily="34" charset="0"/>
                <a:cs typeface="Times New Roman" panose="02020603050405020304" pitchFamily="18" charset="0"/>
              </a:rPr>
              <a:t>“</a:t>
            </a:r>
            <a:r>
              <a:rPr lang="en-IN" sz="3600" kern="1200" dirty="0">
                <a:effectLst/>
                <a:latin typeface="Times New Roman" panose="02020603050405020304" pitchFamily="18" charset="0"/>
                <a:ea typeface="Segoe UI Historic" panose="020B0502040204020203" pitchFamily="34" charset="0"/>
                <a:cs typeface="Times New Roman" panose="02020603050405020304" pitchFamily="18" charset="0"/>
              </a:rPr>
              <a:t>Lung Cancer Prediction using Machine Learning: A Comprehensive Approach</a:t>
            </a:r>
            <a:r>
              <a:rPr lang="en-IN" sz="3600" dirty="0">
                <a:latin typeface="Times New Roman" panose="02020603050405020304" pitchFamily="18" charset="0"/>
                <a:ea typeface="Segoe UI Historic" panose="020B0502040204020203" pitchFamily="34" charset="0"/>
                <a:cs typeface="Times New Roman" panose="02020603050405020304" pitchFamily="18" charset="0"/>
              </a:rPr>
              <a:t>”, 2020 </a:t>
            </a:r>
            <a:r>
              <a:rPr lang="en-IN" sz="3600" dirty="0">
                <a:latin typeface="Times New Roman" panose="02020603050405020304" pitchFamily="18" charset="0"/>
                <a:ea typeface="Segoe UI Historic" panose="020B0502040204020203" pitchFamily="34" charset="0"/>
                <a:cs typeface="Times New Roman" panose="02020603050405020304" pitchFamily="18" charset="0"/>
                <a:hlinkClick r:id="rId6"/>
              </a:rPr>
              <a:t>link</a:t>
            </a:r>
            <a:endParaRPr lang="en-IN" sz="3600" dirty="0">
              <a:latin typeface="Times New Roman" panose="02020603050405020304" pitchFamily="18" charset="0"/>
              <a:ea typeface="Segoe UI Historic" panose="020B0502040204020203" pitchFamily="34" charset="0"/>
              <a:cs typeface="Times New Roman" panose="02020603050405020304" pitchFamily="18" charset="0"/>
            </a:endParaRPr>
          </a:p>
          <a:p>
            <a:pPr marL="285750" indent="-285750">
              <a:buFont typeface="Arial" panose="020B0604020202020204" pitchFamily="34" charset="0"/>
              <a:buChar char="•"/>
            </a:pPr>
            <a:r>
              <a:rPr lang="en-IN" sz="3600" dirty="0">
                <a:latin typeface="Times New Roman" panose="02020603050405020304" pitchFamily="18" charset="0"/>
                <a:ea typeface="Segoe UI Historic" panose="020B0502040204020203" pitchFamily="34" charset="0"/>
                <a:cs typeface="Times New Roman" panose="02020603050405020304" pitchFamily="18" charset="0"/>
              </a:rPr>
              <a:t>Peng Liu, et al. “</a:t>
            </a:r>
            <a:r>
              <a:rPr lang="en-IN" sz="3600" kern="100" dirty="0">
                <a:effectLst/>
                <a:latin typeface="Times New Roman" panose="02020603050405020304" pitchFamily="18" charset="0"/>
                <a:ea typeface="Segoe UI Historic" panose="020B0502040204020203" pitchFamily="34" charset="0"/>
                <a:cs typeface="Times New Roman" panose="02020603050405020304" pitchFamily="18" charset="0"/>
              </a:rPr>
              <a:t>Prediction of Second Primary Lung Cancer</a:t>
            </a:r>
            <a:r>
              <a:rPr lang="en-IN" sz="3600" kern="100" dirty="0">
                <a:latin typeface="Times New Roman" panose="02020603050405020304" pitchFamily="18" charset="0"/>
                <a:ea typeface="Segoe UI Historic" panose="020B0502040204020203" pitchFamily="34" charset="0"/>
                <a:cs typeface="Times New Roman" panose="02020603050405020304" pitchFamily="18" charset="0"/>
              </a:rPr>
              <a:t> </a:t>
            </a:r>
            <a:r>
              <a:rPr lang="en-IN" sz="3600" kern="100" dirty="0">
                <a:effectLst/>
                <a:latin typeface="Times New Roman" panose="02020603050405020304" pitchFamily="18" charset="0"/>
                <a:ea typeface="Segoe UI Historic" panose="020B0502040204020203" pitchFamily="34" charset="0"/>
                <a:cs typeface="Times New Roman" panose="02020603050405020304" pitchFamily="18" charset="0"/>
              </a:rPr>
              <a:t>Based on Improved </a:t>
            </a:r>
            <a:r>
              <a:rPr lang="en-IN" sz="3600" kern="1200" dirty="0">
                <a:effectLst/>
                <a:latin typeface="Times New Roman" panose="02020603050405020304" pitchFamily="18" charset="0"/>
                <a:ea typeface="Segoe UI Historic" panose="020B0502040204020203" pitchFamily="34" charset="0"/>
                <a:cs typeface="Times New Roman" panose="02020603050405020304" pitchFamily="18" charset="0"/>
              </a:rPr>
              <a:t>Eigenvector Centrality-Based Feature Selection</a:t>
            </a:r>
            <a:r>
              <a:rPr lang="en-IN" sz="3600" dirty="0">
                <a:latin typeface="Times New Roman" panose="02020603050405020304" pitchFamily="18" charset="0"/>
                <a:ea typeface="Segoe UI Historic" panose="020B0502040204020203" pitchFamily="34" charset="0"/>
                <a:cs typeface="Times New Roman" panose="02020603050405020304" pitchFamily="18" charset="0"/>
              </a:rPr>
              <a:t>”, 2021 </a:t>
            </a:r>
            <a:r>
              <a:rPr lang="en-IN" sz="3600" dirty="0">
                <a:latin typeface="Times New Roman" panose="02020603050405020304" pitchFamily="18" charset="0"/>
                <a:ea typeface="Segoe UI Historic" panose="020B0502040204020203" pitchFamily="34" charset="0"/>
                <a:cs typeface="Times New Roman" panose="02020603050405020304" pitchFamily="18" charset="0"/>
                <a:hlinkClick r:id="rId7"/>
              </a:rPr>
              <a:t>link</a:t>
            </a:r>
            <a:endParaRPr lang="en-IN" sz="3600" dirty="0">
              <a:latin typeface="Times New Roman" panose="02020603050405020304" pitchFamily="18" charset="0"/>
              <a:ea typeface="Segoe UI Historic" panose="020B0502040204020203" pitchFamily="34" charset="0"/>
              <a:cs typeface="Times New Roman" panose="02020603050405020304" pitchFamily="18" charset="0"/>
            </a:endParaRPr>
          </a:p>
          <a:p>
            <a:pPr marL="285750" indent="-285750">
              <a:buFont typeface="Arial" panose="020B0604020202020204" pitchFamily="34" charset="0"/>
              <a:buChar char="•"/>
            </a:pPr>
            <a:r>
              <a:rPr lang="en-IN" sz="3600" dirty="0">
                <a:latin typeface="Times New Roman" panose="02020603050405020304" pitchFamily="18" charset="0"/>
                <a:ea typeface="Segoe UI Historic" panose="020B0502040204020203" pitchFamily="34" charset="0"/>
                <a:cs typeface="Times New Roman" panose="02020603050405020304" pitchFamily="18" charset="0"/>
              </a:rPr>
              <a:t>Azhar Imran, et al. “</a:t>
            </a:r>
            <a:r>
              <a:rPr lang="en-IN" sz="3600" kern="100" dirty="0">
                <a:effectLst/>
                <a:latin typeface="Times New Roman" panose="02020603050405020304" pitchFamily="18" charset="0"/>
                <a:ea typeface="Segoe UI Historic" panose="020B0502040204020203" pitchFamily="34" charset="0"/>
                <a:cs typeface="Times New Roman" panose="02020603050405020304" pitchFamily="18" charset="0"/>
              </a:rPr>
              <a:t>Skin Cancer Detection Using Combined </a:t>
            </a:r>
            <a:r>
              <a:rPr lang="en-IN" sz="3600" kern="1200" dirty="0">
                <a:solidFill>
                  <a:schemeClr val="dk1"/>
                </a:solidFill>
                <a:effectLst/>
                <a:latin typeface="Times New Roman" panose="02020603050405020304" pitchFamily="18" charset="0"/>
                <a:ea typeface="Segoe UI Historic" panose="020B0502040204020203" pitchFamily="34" charset="0"/>
                <a:cs typeface="Times New Roman" panose="02020603050405020304" pitchFamily="18" charset="0"/>
              </a:rPr>
              <a:t>Decision of Deep Learners</a:t>
            </a:r>
            <a:r>
              <a:rPr lang="en-IN" sz="3600" dirty="0">
                <a:latin typeface="Times New Roman" panose="02020603050405020304" pitchFamily="18" charset="0"/>
                <a:ea typeface="Segoe UI Historic" panose="020B0502040204020203" pitchFamily="34" charset="0"/>
                <a:cs typeface="Times New Roman" panose="02020603050405020304" pitchFamily="18" charset="0"/>
              </a:rPr>
              <a:t>”, 2022 </a:t>
            </a:r>
            <a:r>
              <a:rPr lang="en-IN" sz="3600" dirty="0">
                <a:latin typeface="Times New Roman" panose="02020603050405020304" pitchFamily="18" charset="0"/>
                <a:ea typeface="Segoe UI Historic" panose="020B0502040204020203" pitchFamily="34" charset="0"/>
                <a:cs typeface="Times New Roman" panose="02020603050405020304" pitchFamily="18" charset="0"/>
                <a:hlinkClick r:id="rId8"/>
              </a:rPr>
              <a:t>link</a:t>
            </a:r>
            <a:endParaRPr lang="en-IN" sz="3600" dirty="0">
              <a:latin typeface="Times New Roman" panose="02020603050405020304" pitchFamily="18" charset="0"/>
              <a:ea typeface="Segoe UI Historic" panose="020B0502040204020203" pitchFamily="34" charset="0"/>
              <a:cs typeface="Times New Roman" panose="02020603050405020304" pitchFamily="18" charset="0"/>
            </a:endParaRPr>
          </a:p>
          <a:p>
            <a:pPr marL="285750" indent="-285750">
              <a:buFont typeface="Arial" panose="020B0604020202020204" pitchFamily="34" charset="0"/>
              <a:buChar char="•"/>
            </a:pPr>
            <a:r>
              <a:rPr lang="en-IN" sz="3600" kern="1200" dirty="0">
                <a:solidFill>
                  <a:schemeClr val="dk1"/>
                </a:solidFill>
                <a:effectLst/>
                <a:latin typeface="Times New Roman" panose="02020603050405020304" pitchFamily="18" charset="0"/>
                <a:ea typeface="Segoe UI Historic" panose="020B0502040204020203" pitchFamily="34" charset="0"/>
                <a:cs typeface="Times New Roman" panose="02020603050405020304" pitchFamily="18" charset="0"/>
              </a:rPr>
              <a:t>Chinmayi </a:t>
            </a:r>
            <a:r>
              <a:rPr lang="en-IN" sz="3600" kern="1200" dirty="0" err="1">
                <a:solidFill>
                  <a:schemeClr val="dk1"/>
                </a:solidFill>
                <a:effectLst/>
                <a:latin typeface="Times New Roman" panose="02020603050405020304" pitchFamily="18" charset="0"/>
                <a:ea typeface="Segoe UI Historic" panose="020B0502040204020203" pitchFamily="34" charset="0"/>
                <a:cs typeface="Times New Roman" panose="02020603050405020304" pitchFamily="18" charset="0"/>
              </a:rPr>
              <a:t>Thallam</a:t>
            </a:r>
            <a:r>
              <a:rPr lang="en-IN" sz="3600" kern="1200" dirty="0">
                <a:solidFill>
                  <a:schemeClr val="dk1"/>
                </a:solidFill>
                <a:effectLst/>
                <a:latin typeface="Times New Roman" panose="02020603050405020304" pitchFamily="18" charset="0"/>
                <a:ea typeface="Segoe UI Historic" panose="020B0502040204020203" pitchFamily="34" charset="0"/>
                <a:cs typeface="Times New Roman" panose="02020603050405020304" pitchFamily="18" charset="0"/>
              </a:rPr>
              <a:t>, et al. </a:t>
            </a:r>
            <a:r>
              <a:rPr lang="en-IN" sz="3600" dirty="0">
                <a:solidFill>
                  <a:schemeClr val="dk1"/>
                </a:solidFill>
                <a:latin typeface="Times New Roman" panose="02020603050405020304" pitchFamily="18" charset="0"/>
                <a:ea typeface="Segoe UI Historic" panose="020B0502040204020203" pitchFamily="34" charset="0"/>
                <a:cs typeface="Times New Roman" panose="02020603050405020304" pitchFamily="18" charset="0"/>
              </a:rPr>
              <a:t>“</a:t>
            </a:r>
            <a:r>
              <a:rPr lang="en-IN" sz="3600" kern="1200" dirty="0">
                <a:solidFill>
                  <a:schemeClr val="dk1"/>
                </a:solidFill>
                <a:effectLst/>
                <a:latin typeface="Times New Roman" panose="02020603050405020304" pitchFamily="18" charset="0"/>
                <a:ea typeface="Segoe UI Historic" panose="020B0502040204020203" pitchFamily="34" charset="0"/>
                <a:cs typeface="Times New Roman" panose="02020603050405020304" pitchFamily="18" charset="0"/>
              </a:rPr>
              <a:t>Early Stage Lung Cancer Prediction Using Various Machine Learning Techniques</a:t>
            </a:r>
            <a:r>
              <a:rPr lang="en-IN" sz="3600" dirty="0">
                <a:solidFill>
                  <a:schemeClr val="dk1"/>
                </a:solidFill>
                <a:latin typeface="Times New Roman" panose="02020603050405020304" pitchFamily="18" charset="0"/>
                <a:ea typeface="Segoe UI Historic" panose="020B0502040204020203" pitchFamily="34" charset="0"/>
                <a:cs typeface="Times New Roman" panose="02020603050405020304" pitchFamily="18" charset="0"/>
              </a:rPr>
              <a:t>”, 2020 </a:t>
            </a:r>
            <a:r>
              <a:rPr lang="en-IN" sz="3600" dirty="0">
                <a:solidFill>
                  <a:schemeClr val="dk1"/>
                </a:solidFill>
                <a:latin typeface="Times New Roman" panose="02020603050405020304" pitchFamily="18" charset="0"/>
                <a:ea typeface="Segoe UI Historic" panose="020B0502040204020203" pitchFamily="34" charset="0"/>
                <a:cs typeface="Times New Roman" panose="02020603050405020304" pitchFamily="18" charset="0"/>
                <a:hlinkClick r:id="rId9"/>
              </a:rPr>
              <a:t>link</a:t>
            </a:r>
            <a:endParaRPr lang="en-IN" sz="3600" dirty="0">
              <a:solidFill>
                <a:schemeClr val="dk1"/>
              </a:solidFill>
              <a:latin typeface="Times New Roman" panose="02020603050405020304" pitchFamily="18" charset="0"/>
              <a:ea typeface="Segoe UI Historic" panose="020B0502040204020203" pitchFamily="34" charset="0"/>
              <a:cs typeface="Times New Roman" panose="02020603050405020304" pitchFamily="18" charset="0"/>
            </a:endParaRPr>
          </a:p>
          <a:p>
            <a:pPr marL="285750" indent="-285750">
              <a:buFont typeface="Arial" panose="020B0604020202020204" pitchFamily="34" charset="0"/>
              <a:buChar char="•"/>
            </a:pPr>
            <a:r>
              <a:rPr lang="en-IN" sz="3600" dirty="0">
                <a:latin typeface="Times New Roman" panose="02020603050405020304" pitchFamily="18" charset="0"/>
                <a:ea typeface="Segoe UI Historic" panose="020B0502040204020203" pitchFamily="34" charset="0"/>
                <a:cs typeface="Times New Roman" panose="02020603050405020304" pitchFamily="18" charset="0"/>
              </a:rPr>
              <a:t>Shruthi Hegde, et al. “</a:t>
            </a:r>
            <a:r>
              <a:rPr lang="en-IN" sz="3600" kern="1200" dirty="0">
                <a:solidFill>
                  <a:schemeClr val="dk1"/>
                </a:solidFill>
                <a:effectLst/>
                <a:latin typeface="Times New Roman" panose="02020603050405020304" pitchFamily="18" charset="0"/>
                <a:ea typeface="Segoe UI Historic" panose="020B0502040204020203" pitchFamily="34" charset="0"/>
                <a:cs typeface="Times New Roman" panose="02020603050405020304" pitchFamily="18" charset="0"/>
              </a:rPr>
              <a:t>Artificial intelligence in early diagnosis and prevention of oral cancer</a:t>
            </a:r>
            <a:r>
              <a:rPr lang="en-IN" sz="3600" dirty="0">
                <a:latin typeface="Times New Roman" panose="02020603050405020304" pitchFamily="18" charset="0"/>
                <a:ea typeface="Segoe UI Historic" panose="020B0502040204020203" pitchFamily="34" charset="0"/>
                <a:cs typeface="Times New Roman" panose="02020603050405020304" pitchFamily="18" charset="0"/>
              </a:rPr>
              <a:t>”, 2022 </a:t>
            </a:r>
            <a:r>
              <a:rPr lang="en-IN" sz="3600" dirty="0">
                <a:latin typeface="Times New Roman" panose="02020603050405020304" pitchFamily="18" charset="0"/>
                <a:ea typeface="Segoe UI Historic" panose="020B0502040204020203" pitchFamily="34" charset="0"/>
                <a:cs typeface="Times New Roman" panose="02020603050405020304" pitchFamily="18" charset="0"/>
                <a:hlinkClick r:id="rId10"/>
              </a:rPr>
              <a:t>link</a:t>
            </a:r>
            <a:endParaRPr lang="en-IN" sz="3600" dirty="0">
              <a:latin typeface="Times New Roman" panose="02020603050405020304" pitchFamily="18" charset="0"/>
              <a:ea typeface="Segoe UI Historic" panose="020B0502040204020203" pitchFamily="34" charset="0"/>
              <a:cs typeface="Times New Roman" panose="02020603050405020304" pitchFamily="18" charset="0"/>
            </a:endParaRPr>
          </a:p>
          <a:p>
            <a:pPr marL="285750" indent="-285750">
              <a:buFont typeface="Arial" panose="020B0604020202020204" pitchFamily="34" charset="0"/>
              <a:buChar char="•"/>
            </a:pPr>
            <a:r>
              <a:rPr lang="en-IN" sz="3600" dirty="0" err="1">
                <a:latin typeface="Times New Roman" panose="02020603050405020304" pitchFamily="18" charset="0"/>
                <a:ea typeface="Segoe UI Historic" panose="020B0502040204020203" pitchFamily="34" charset="0"/>
                <a:cs typeface="Times New Roman" panose="02020603050405020304" pitchFamily="18" charset="0"/>
              </a:rPr>
              <a:t>Tanzila</a:t>
            </a:r>
            <a:r>
              <a:rPr lang="en-IN" sz="3600" dirty="0">
                <a:latin typeface="Times New Roman" panose="02020603050405020304" pitchFamily="18" charset="0"/>
                <a:ea typeface="Segoe UI Historic" panose="020B0502040204020203" pitchFamily="34" charset="0"/>
                <a:cs typeface="Times New Roman" panose="02020603050405020304" pitchFamily="18" charset="0"/>
              </a:rPr>
              <a:t> Saba, et al. “</a:t>
            </a:r>
            <a:r>
              <a:rPr lang="en-IN" sz="3600" kern="1800" dirty="0">
                <a:effectLst/>
                <a:latin typeface="Times New Roman" panose="02020603050405020304" pitchFamily="18" charset="0"/>
                <a:ea typeface="Segoe UI Historic" panose="020B0502040204020203" pitchFamily="34" charset="0"/>
                <a:cs typeface="Times New Roman" panose="02020603050405020304" pitchFamily="18" charset="0"/>
              </a:rPr>
              <a:t>Recent advancement in cancer detection using </a:t>
            </a:r>
            <a:r>
              <a:rPr lang="en-IN" sz="3600" kern="1800" dirty="0">
                <a:latin typeface="Times New Roman" panose="02020603050405020304" pitchFamily="18" charset="0"/>
                <a:ea typeface="Segoe UI Historic" panose="020B0502040204020203" pitchFamily="34" charset="0"/>
                <a:cs typeface="Times New Roman" panose="02020603050405020304" pitchFamily="18" charset="0"/>
              </a:rPr>
              <a:t>ML</a:t>
            </a:r>
            <a:r>
              <a:rPr lang="en-IN" sz="3600" kern="1800" dirty="0">
                <a:effectLst/>
                <a:latin typeface="Times New Roman" panose="02020603050405020304" pitchFamily="18" charset="0"/>
                <a:ea typeface="Segoe UI Historic" panose="020B0502040204020203" pitchFamily="34" charset="0"/>
                <a:cs typeface="Times New Roman" panose="02020603050405020304" pitchFamily="18" charset="0"/>
              </a:rPr>
              <a:t>: Systematic survey of decades, comparisons and challenges</a:t>
            </a:r>
            <a:r>
              <a:rPr lang="en-IN" sz="3600" dirty="0">
                <a:latin typeface="Times New Roman" panose="02020603050405020304" pitchFamily="18" charset="0"/>
                <a:ea typeface="Segoe UI Historic" panose="020B0502040204020203" pitchFamily="34" charset="0"/>
                <a:cs typeface="Times New Roman" panose="02020603050405020304" pitchFamily="18" charset="0"/>
              </a:rPr>
              <a:t>”, 2020 </a:t>
            </a:r>
            <a:r>
              <a:rPr lang="en-IN" sz="3600" dirty="0">
                <a:latin typeface="Times New Roman" panose="02020603050405020304" pitchFamily="18" charset="0"/>
                <a:ea typeface="Segoe UI Historic" panose="020B0502040204020203" pitchFamily="34" charset="0"/>
                <a:cs typeface="Times New Roman" panose="02020603050405020304" pitchFamily="18" charset="0"/>
                <a:hlinkClick r:id="rId11"/>
              </a:rPr>
              <a:t>link</a:t>
            </a:r>
            <a:endParaRPr lang="en-IN" sz="3600" dirty="0">
              <a:latin typeface="Times New Roman" panose="02020603050405020304" pitchFamily="18" charset="0"/>
              <a:ea typeface="Segoe UI Historic" panose="020B0502040204020203" pitchFamily="34" charset="0"/>
              <a:cs typeface="Times New Roman" panose="02020603050405020304" pitchFamily="18" charset="0"/>
            </a:endParaRPr>
          </a:p>
          <a:p>
            <a:pPr marL="285750" indent="-285750">
              <a:buFont typeface="Arial" panose="020B0604020202020204" pitchFamily="34" charset="0"/>
              <a:buChar char="•"/>
            </a:pPr>
            <a:r>
              <a:rPr lang="en-IN" sz="3600" dirty="0">
                <a:latin typeface="Times New Roman" panose="02020603050405020304" pitchFamily="18" charset="0"/>
                <a:ea typeface="Segoe UI Historic" panose="020B0502040204020203" pitchFamily="34" charset="0"/>
                <a:cs typeface="Times New Roman" panose="02020603050405020304" pitchFamily="18" charset="0"/>
              </a:rPr>
              <a:t>Christo Ananth, et al. “</a:t>
            </a:r>
            <a:r>
              <a:rPr lang="en-US" sz="3600" dirty="0">
                <a:latin typeface="Times New Roman" panose="02020603050405020304" pitchFamily="18" charset="0"/>
                <a:ea typeface="Segoe UI Historic" panose="020B0502040204020203" pitchFamily="34" charset="0"/>
                <a:cs typeface="Times New Roman" panose="02020603050405020304" pitchFamily="18" charset="0"/>
              </a:rPr>
              <a:t>Blood Cancer Detection with Microscopic Images Using Machine Learning</a:t>
            </a:r>
            <a:r>
              <a:rPr lang="en-IN" sz="3600" dirty="0">
                <a:latin typeface="Times New Roman" panose="02020603050405020304" pitchFamily="18" charset="0"/>
                <a:ea typeface="Segoe UI Historic" panose="020B0502040204020203" pitchFamily="34" charset="0"/>
                <a:cs typeface="Times New Roman" panose="02020603050405020304" pitchFamily="18" charset="0"/>
              </a:rPr>
              <a:t>”, 2022 </a:t>
            </a:r>
            <a:r>
              <a:rPr lang="en-IN" sz="3600" dirty="0">
                <a:latin typeface="Times New Roman" panose="02020603050405020304" pitchFamily="18" charset="0"/>
                <a:ea typeface="Segoe UI Historic" panose="020B0502040204020203" pitchFamily="34" charset="0"/>
                <a:cs typeface="Times New Roman" panose="02020603050405020304" pitchFamily="18" charset="0"/>
                <a:hlinkClick r:id="rId12"/>
              </a:rPr>
              <a:t>link</a:t>
            </a:r>
            <a:endParaRPr lang="en-IN" sz="3600" dirty="0">
              <a:latin typeface="Times New Roman" panose="02020603050405020304" pitchFamily="18" charset="0"/>
              <a:ea typeface="Segoe UI Historic" panose="020B0502040204020203" pitchFamily="34" charset="0"/>
              <a:cs typeface="Times New Roman" panose="02020603050405020304" pitchFamily="18" charset="0"/>
            </a:endParaRPr>
          </a:p>
          <a:p>
            <a:pPr marL="285750" indent="-285750">
              <a:buFont typeface="Arial" panose="020B0604020202020204" pitchFamily="34" charset="0"/>
              <a:buChar char="•"/>
            </a:pPr>
            <a:r>
              <a:rPr lang="en-IN" sz="3600" dirty="0">
                <a:latin typeface="Times New Roman" panose="02020603050405020304" pitchFamily="18" charset="0"/>
                <a:ea typeface="Segoe UI Historic" panose="020B0502040204020203" pitchFamily="34" charset="0"/>
                <a:cs typeface="Times New Roman" panose="02020603050405020304" pitchFamily="18" charset="0"/>
              </a:rPr>
              <a:t>Pushpanjali Gupta, et al. “</a:t>
            </a:r>
            <a:r>
              <a:rPr lang="en-US" sz="3600" dirty="0">
                <a:latin typeface="Times New Roman" panose="02020603050405020304" pitchFamily="18" charset="0"/>
                <a:ea typeface="Segoe UI Historic" panose="020B0502040204020203" pitchFamily="34" charset="0"/>
                <a:cs typeface="Times New Roman" panose="02020603050405020304" pitchFamily="18" charset="0"/>
              </a:rPr>
              <a:t>Prediction of Colon Cancer Stages and Survival Period with Machine Learning Approach</a:t>
            </a:r>
            <a:r>
              <a:rPr lang="en-IN" sz="3600" dirty="0">
                <a:latin typeface="Times New Roman" panose="02020603050405020304" pitchFamily="18" charset="0"/>
                <a:ea typeface="Segoe UI Historic" panose="020B0502040204020203" pitchFamily="34" charset="0"/>
                <a:cs typeface="Times New Roman" panose="02020603050405020304" pitchFamily="18" charset="0"/>
              </a:rPr>
              <a:t>”, 2019 </a:t>
            </a:r>
            <a:r>
              <a:rPr lang="en-IN" sz="3600" dirty="0">
                <a:latin typeface="Times New Roman" panose="02020603050405020304" pitchFamily="18" charset="0"/>
                <a:ea typeface="Segoe UI Historic" panose="020B0502040204020203" pitchFamily="34" charset="0"/>
                <a:cs typeface="Times New Roman" panose="02020603050405020304" pitchFamily="18" charset="0"/>
                <a:hlinkClick r:id="rId13"/>
              </a:rPr>
              <a:t>link</a:t>
            </a:r>
            <a:endParaRPr lang="en-IN" sz="3600" dirty="0">
              <a:latin typeface="Times New Roman" panose="02020603050405020304" pitchFamily="18" charset="0"/>
              <a:ea typeface="Segoe UI Historic" panose="020B0502040204020203" pitchFamily="34" charset="0"/>
              <a:cs typeface="Times New Roman" panose="02020603050405020304" pitchFamily="18" charset="0"/>
            </a:endParaRPr>
          </a:p>
          <a:p>
            <a:pPr marL="285750" indent="-285750">
              <a:buFont typeface="Arial" panose="020B0604020202020204" pitchFamily="34" charset="0"/>
              <a:buChar char="•"/>
            </a:pPr>
            <a:r>
              <a:rPr lang="en-IN" sz="3600" dirty="0">
                <a:latin typeface="Times New Roman" panose="02020603050405020304" pitchFamily="18" charset="0"/>
                <a:ea typeface="Segoe UI Historic" panose="020B0502040204020203" pitchFamily="34" charset="0"/>
                <a:cs typeface="Times New Roman" panose="02020603050405020304" pitchFamily="18" charset="0"/>
              </a:rPr>
              <a:t>Sweta Bhise, et al. “</a:t>
            </a:r>
            <a:r>
              <a:rPr lang="en-US" sz="3600" dirty="0">
                <a:latin typeface="Times New Roman" panose="02020603050405020304" pitchFamily="18" charset="0"/>
                <a:ea typeface="Segoe UI Historic" panose="020B0502040204020203" pitchFamily="34" charset="0"/>
                <a:cs typeface="Times New Roman" panose="02020603050405020304" pitchFamily="18" charset="0"/>
              </a:rPr>
              <a:t>Breast Cancer Detection using Machine Learning Techniques</a:t>
            </a:r>
            <a:r>
              <a:rPr lang="en-IN" sz="3600" dirty="0">
                <a:latin typeface="Times New Roman" panose="02020603050405020304" pitchFamily="18" charset="0"/>
                <a:ea typeface="Segoe UI Historic" panose="020B0502040204020203" pitchFamily="34" charset="0"/>
                <a:cs typeface="Times New Roman" panose="02020603050405020304" pitchFamily="18" charset="0"/>
              </a:rPr>
              <a:t>”, 2021 </a:t>
            </a:r>
            <a:r>
              <a:rPr lang="en-IN" sz="3600" dirty="0">
                <a:latin typeface="Times New Roman" panose="02020603050405020304" pitchFamily="18" charset="0"/>
                <a:ea typeface="Segoe UI Historic" panose="020B0502040204020203" pitchFamily="34" charset="0"/>
                <a:cs typeface="Times New Roman" panose="02020603050405020304" pitchFamily="18" charset="0"/>
                <a:hlinkClick r:id="rId14"/>
              </a:rPr>
              <a:t>link</a:t>
            </a:r>
            <a:endParaRPr lang="en-IN" sz="3600" dirty="0">
              <a:latin typeface="Times New Roman" panose="02020603050405020304" pitchFamily="18" charset="0"/>
              <a:ea typeface="Segoe UI Historic" panose="020B0502040204020203" pitchFamily="34" charset="0"/>
              <a:cs typeface="Times New Roman" panose="02020603050405020304" pitchFamily="18" charset="0"/>
            </a:endParaRPr>
          </a:p>
          <a:p>
            <a:pPr marL="285750" indent="-285750">
              <a:buFont typeface="Arial" panose="020B0604020202020204" pitchFamily="34" charset="0"/>
              <a:buChar char="•"/>
            </a:pPr>
            <a:r>
              <a:rPr lang="en-IN" sz="3600" dirty="0">
                <a:effectLst/>
                <a:latin typeface="Times New Roman" panose="02020603050405020304" pitchFamily="18" charset="0"/>
                <a:ea typeface="Segoe UI Historic" panose="020B0502040204020203" pitchFamily="34" charset="0"/>
                <a:cs typeface="Times New Roman" panose="02020603050405020304" pitchFamily="18" charset="0"/>
              </a:rPr>
              <a:t>Filbert H Juwono, et al. </a:t>
            </a:r>
            <a:r>
              <a:rPr lang="en-IN" sz="3600" kern="100" dirty="0">
                <a:effectLst/>
                <a:latin typeface="Times New Roman" panose="02020603050405020304" pitchFamily="18" charset="0"/>
                <a:ea typeface="Segoe UI Historic" panose="020B0502040204020203" pitchFamily="34" charset="0"/>
                <a:cs typeface="Times New Roman" panose="02020603050405020304" pitchFamily="18" charset="0"/>
              </a:rPr>
              <a:t>“</a:t>
            </a:r>
            <a:r>
              <a:rPr lang="en-US" sz="3600" kern="1200" dirty="0">
                <a:solidFill>
                  <a:schemeClr val="dk1"/>
                </a:solidFill>
                <a:effectLst/>
                <a:latin typeface="Times New Roman" panose="02020603050405020304" pitchFamily="18" charset="0"/>
                <a:ea typeface="Segoe UI Historic" panose="020B0502040204020203" pitchFamily="34" charset="0"/>
                <a:cs typeface="Times New Roman" panose="02020603050405020304" pitchFamily="18" charset="0"/>
              </a:rPr>
              <a:t>Ovarian Cancer </a:t>
            </a:r>
            <a:r>
              <a:rPr lang="en-US" sz="3600" dirty="0">
                <a:solidFill>
                  <a:schemeClr val="dk1"/>
                </a:solidFill>
                <a:latin typeface="Times New Roman" panose="02020603050405020304" pitchFamily="18" charset="0"/>
                <a:ea typeface="Segoe UI Historic" panose="020B0502040204020203" pitchFamily="34" charset="0"/>
                <a:cs typeface="Times New Roman" panose="02020603050405020304" pitchFamily="18" charset="0"/>
              </a:rPr>
              <a:t>D</a:t>
            </a:r>
            <a:r>
              <a:rPr lang="en-US" sz="3600" kern="1200" dirty="0">
                <a:solidFill>
                  <a:schemeClr val="dk1"/>
                </a:solidFill>
                <a:effectLst/>
                <a:latin typeface="Times New Roman" panose="02020603050405020304" pitchFamily="18" charset="0"/>
                <a:ea typeface="Segoe UI Historic" panose="020B0502040204020203" pitchFamily="34" charset="0"/>
                <a:cs typeface="Times New Roman" panose="02020603050405020304" pitchFamily="18" charset="0"/>
              </a:rPr>
              <a:t>etection using </a:t>
            </a:r>
            <a:r>
              <a:rPr lang="en-US" sz="3600" dirty="0">
                <a:solidFill>
                  <a:schemeClr val="dk1"/>
                </a:solidFill>
                <a:latin typeface="Times New Roman" panose="02020603050405020304" pitchFamily="18" charset="0"/>
                <a:ea typeface="Segoe UI Historic" panose="020B0502040204020203" pitchFamily="34" charset="0"/>
                <a:cs typeface="Times New Roman" panose="02020603050405020304" pitchFamily="18" charset="0"/>
              </a:rPr>
              <a:t>O</a:t>
            </a:r>
            <a:r>
              <a:rPr lang="en-US" sz="3600" kern="1200" dirty="0">
                <a:solidFill>
                  <a:schemeClr val="dk1"/>
                </a:solidFill>
                <a:effectLst/>
                <a:latin typeface="Times New Roman" panose="02020603050405020304" pitchFamily="18" charset="0"/>
                <a:ea typeface="Segoe UI Historic" panose="020B0502040204020203" pitchFamily="34" charset="0"/>
                <a:cs typeface="Times New Roman" panose="02020603050405020304" pitchFamily="18" charset="0"/>
              </a:rPr>
              <a:t>ptimized </a:t>
            </a:r>
            <a:r>
              <a:rPr lang="en-US" sz="3600" dirty="0">
                <a:solidFill>
                  <a:schemeClr val="dk1"/>
                </a:solidFill>
                <a:latin typeface="Times New Roman" panose="02020603050405020304" pitchFamily="18" charset="0"/>
                <a:ea typeface="Segoe UI Historic" panose="020B0502040204020203" pitchFamily="34" charset="0"/>
                <a:cs typeface="Times New Roman" panose="02020603050405020304" pitchFamily="18" charset="0"/>
              </a:rPr>
              <a:t>M</a:t>
            </a:r>
            <a:r>
              <a:rPr lang="en-US" sz="3600" kern="1200" dirty="0">
                <a:solidFill>
                  <a:schemeClr val="dk1"/>
                </a:solidFill>
                <a:effectLst/>
                <a:latin typeface="Times New Roman" panose="02020603050405020304" pitchFamily="18" charset="0"/>
                <a:ea typeface="Segoe UI Historic" panose="020B0502040204020203" pitchFamily="34" charset="0"/>
                <a:cs typeface="Times New Roman" panose="02020603050405020304" pitchFamily="18" charset="0"/>
              </a:rPr>
              <a:t>achine </a:t>
            </a:r>
            <a:r>
              <a:rPr lang="en-US" sz="3600" dirty="0">
                <a:solidFill>
                  <a:schemeClr val="dk1"/>
                </a:solidFill>
                <a:latin typeface="Times New Roman" panose="02020603050405020304" pitchFamily="18" charset="0"/>
                <a:ea typeface="Segoe UI Historic" panose="020B0502040204020203" pitchFamily="34" charset="0"/>
                <a:cs typeface="Times New Roman" panose="02020603050405020304" pitchFamily="18" charset="0"/>
              </a:rPr>
              <a:t>L</a:t>
            </a:r>
            <a:r>
              <a:rPr lang="en-US" sz="3600" kern="1200" dirty="0">
                <a:solidFill>
                  <a:schemeClr val="dk1"/>
                </a:solidFill>
                <a:effectLst/>
                <a:latin typeface="Times New Roman" panose="02020603050405020304" pitchFamily="18" charset="0"/>
                <a:ea typeface="Segoe UI Historic" panose="020B0502040204020203" pitchFamily="34" charset="0"/>
                <a:cs typeface="Times New Roman" panose="02020603050405020304" pitchFamily="18" charset="0"/>
              </a:rPr>
              <a:t>earning </a:t>
            </a:r>
            <a:r>
              <a:rPr lang="en-US" sz="3600" dirty="0">
                <a:solidFill>
                  <a:schemeClr val="dk1"/>
                </a:solidFill>
                <a:latin typeface="Times New Roman" panose="02020603050405020304" pitchFamily="18" charset="0"/>
                <a:ea typeface="Segoe UI Historic" panose="020B0502040204020203" pitchFamily="34" charset="0"/>
                <a:cs typeface="Times New Roman" panose="02020603050405020304" pitchFamily="18" charset="0"/>
              </a:rPr>
              <a:t>M</a:t>
            </a:r>
            <a:r>
              <a:rPr lang="en-US" sz="3600" kern="1200" dirty="0">
                <a:solidFill>
                  <a:schemeClr val="dk1"/>
                </a:solidFill>
                <a:effectLst/>
                <a:latin typeface="Times New Roman" panose="02020603050405020304" pitchFamily="18" charset="0"/>
                <a:ea typeface="Segoe UI Historic" panose="020B0502040204020203" pitchFamily="34" charset="0"/>
                <a:cs typeface="Times New Roman" panose="02020603050405020304" pitchFamily="18" charset="0"/>
              </a:rPr>
              <a:t>odels with Adaptive </a:t>
            </a:r>
            <a:r>
              <a:rPr lang="en-US" sz="3600" dirty="0">
                <a:solidFill>
                  <a:schemeClr val="dk1"/>
                </a:solidFill>
                <a:latin typeface="Times New Roman" panose="02020603050405020304" pitchFamily="18" charset="0"/>
                <a:ea typeface="Segoe UI Historic" panose="020B0502040204020203" pitchFamily="34" charset="0"/>
                <a:cs typeface="Times New Roman" panose="02020603050405020304" pitchFamily="18" charset="0"/>
              </a:rPr>
              <a:t>D</a:t>
            </a:r>
            <a:r>
              <a:rPr lang="en-US" sz="3600" kern="1200" dirty="0">
                <a:solidFill>
                  <a:schemeClr val="dk1"/>
                </a:solidFill>
                <a:effectLst/>
                <a:latin typeface="Times New Roman" panose="02020603050405020304" pitchFamily="18" charset="0"/>
                <a:ea typeface="Segoe UI Historic" panose="020B0502040204020203" pitchFamily="34" charset="0"/>
                <a:cs typeface="Times New Roman" panose="02020603050405020304" pitchFamily="18" charset="0"/>
              </a:rPr>
              <a:t>ifferential </a:t>
            </a:r>
            <a:r>
              <a:rPr lang="en-US" sz="3600" dirty="0">
                <a:solidFill>
                  <a:schemeClr val="dk1"/>
                </a:solidFill>
                <a:latin typeface="Times New Roman" panose="02020603050405020304" pitchFamily="18" charset="0"/>
                <a:ea typeface="Segoe UI Historic" panose="020B0502040204020203" pitchFamily="34" charset="0"/>
                <a:cs typeface="Times New Roman" panose="02020603050405020304" pitchFamily="18" charset="0"/>
              </a:rPr>
              <a:t>E</a:t>
            </a:r>
            <a:r>
              <a:rPr lang="en-US" sz="3600" kern="1200" dirty="0">
                <a:solidFill>
                  <a:schemeClr val="dk1"/>
                </a:solidFill>
                <a:effectLst/>
                <a:latin typeface="Times New Roman" panose="02020603050405020304" pitchFamily="18" charset="0"/>
                <a:ea typeface="Segoe UI Historic" panose="020B0502040204020203" pitchFamily="34" charset="0"/>
                <a:cs typeface="Times New Roman" panose="02020603050405020304" pitchFamily="18" charset="0"/>
              </a:rPr>
              <a:t>volution</a:t>
            </a:r>
            <a:r>
              <a:rPr lang="en-IN" sz="3600" kern="100" dirty="0">
                <a:effectLst/>
                <a:latin typeface="Times New Roman" panose="02020603050405020304" pitchFamily="18" charset="0"/>
                <a:ea typeface="Segoe UI Historic" panose="020B0502040204020203" pitchFamily="34" charset="0"/>
                <a:cs typeface="Times New Roman" panose="02020603050405020304" pitchFamily="18" charset="0"/>
              </a:rPr>
              <a:t>”, 202</a:t>
            </a:r>
            <a:r>
              <a:rPr lang="en-IN" sz="3600" kern="100" dirty="0">
                <a:latin typeface="Times New Roman" panose="02020603050405020304" pitchFamily="18" charset="0"/>
                <a:ea typeface="Segoe UI Historic" panose="020B0502040204020203" pitchFamily="34" charset="0"/>
                <a:cs typeface="Times New Roman" panose="02020603050405020304" pitchFamily="18" charset="0"/>
              </a:rPr>
              <a:t>2 </a:t>
            </a:r>
            <a:r>
              <a:rPr lang="en-IN" sz="3600" kern="100" dirty="0">
                <a:latin typeface="Times New Roman" panose="02020603050405020304" pitchFamily="18" charset="0"/>
                <a:ea typeface="Segoe UI Historic" panose="020B0502040204020203" pitchFamily="34" charset="0"/>
                <a:cs typeface="Times New Roman" panose="02020603050405020304" pitchFamily="18" charset="0"/>
                <a:hlinkClick r:id="rId15"/>
              </a:rPr>
              <a:t>link</a:t>
            </a:r>
            <a:endParaRPr lang="en-IN" sz="3600" kern="100" dirty="0">
              <a:solidFill>
                <a:schemeClr val="tx2">
                  <a:lumMod val="50000"/>
                </a:schemeClr>
              </a:solidFill>
              <a:latin typeface="Times New Roman" panose="02020603050405020304" pitchFamily="18" charset="0"/>
              <a:ea typeface="Segoe UI Historic" panose="020B0502040204020203" pitchFamily="34" charset="0"/>
              <a:cs typeface="Times New Roman" panose="02020603050405020304" pitchFamily="18" charset="0"/>
            </a:endParaRPr>
          </a:p>
          <a:p>
            <a:pPr marL="285750" indent="-285750">
              <a:buFont typeface="Arial" panose="020B0604020202020204" pitchFamily="34" charset="0"/>
              <a:buChar char="•"/>
            </a:pPr>
            <a:r>
              <a:rPr lang="en-IN" sz="3600" dirty="0" err="1">
                <a:latin typeface="Times New Roman" panose="02020603050405020304" pitchFamily="18" charset="0"/>
                <a:cs typeface="Times New Roman" panose="02020603050405020304" pitchFamily="18" charset="0"/>
              </a:rPr>
              <a:t>Sakifa</a:t>
            </a:r>
            <a:r>
              <a:rPr lang="en-IN" sz="3600" dirty="0">
                <a:latin typeface="Times New Roman" panose="02020603050405020304" pitchFamily="18" charset="0"/>
                <a:cs typeface="Times New Roman" panose="02020603050405020304" pitchFamily="18" charset="0"/>
              </a:rPr>
              <a:t> </a:t>
            </a:r>
            <a:r>
              <a:rPr lang="en-IN" sz="3600" dirty="0" err="1">
                <a:latin typeface="Times New Roman" panose="02020603050405020304" pitchFamily="18" charset="0"/>
                <a:cs typeface="Times New Roman" panose="02020603050405020304" pitchFamily="18" charset="0"/>
              </a:rPr>
              <a:t>Aktar</a:t>
            </a:r>
            <a:r>
              <a:rPr lang="en-IN" sz="3600" dirty="0">
                <a:latin typeface="Times New Roman" panose="02020603050405020304" pitchFamily="18" charset="0"/>
                <a:cs typeface="Times New Roman" panose="02020603050405020304" pitchFamily="18" charset="0"/>
              </a:rPr>
              <a:t>,</a:t>
            </a:r>
            <a:r>
              <a:rPr lang="en-IN" sz="3600" dirty="0">
                <a:latin typeface="Times New Roman" panose="02020603050405020304" pitchFamily="18" charset="0"/>
                <a:ea typeface="Segoe UI Historic" panose="020B0502040204020203" pitchFamily="34" charset="0"/>
                <a:cs typeface="Times New Roman" panose="02020603050405020304" pitchFamily="18" charset="0"/>
              </a:rPr>
              <a:t> et al. “</a:t>
            </a:r>
            <a:r>
              <a:rPr lang="en-IN" sz="3600" dirty="0">
                <a:effectLst/>
                <a:latin typeface="Times New Roman" panose="02020603050405020304" pitchFamily="18" charset="0"/>
                <a:cs typeface="Times New Roman" panose="02020603050405020304" pitchFamily="18" charset="0"/>
              </a:rPr>
              <a:t>Early-Stage Detection of Ovarian Cancer Based on Clinical Data Using Machine Learning Approaches</a:t>
            </a:r>
            <a:r>
              <a:rPr lang="en-IN" sz="3600" dirty="0">
                <a:effectLst/>
                <a:latin typeface="Times New Roman" panose="02020603050405020304" pitchFamily="18" charset="0"/>
                <a:ea typeface="Segoe UI Historic" panose="020B0502040204020203" pitchFamily="34" charset="0"/>
                <a:cs typeface="Times New Roman" panose="02020603050405020304" pitchFamily="18" charset="0"/>
              </a:rPr>
              <a:t>”</a:t>
            </a:r>
            <a:r>
              <a:rPr lang="en-IN" sz="3600" dirty="0">
                <a:latin typeface="Times New Roman" panose="02020603050405020304" pitchFamily="18" charset="0"/>
                <a:ea typeface="Segoe UI Historic" panose="020B0502040204020203" pitchFamily="34" charset="0"/>
                <a:cs typeface="Times New Roman" panose="02020603050405020304" pitchFamily="18" charset="0"/>
              </a:rPr>
              <a:t>, </a:t>
            </a:r>
            <a:r>
              <a:rPr lang="en-IN" sz="3600" dirty="0">
                <a:solidFill>
                  <a:srgbClr val="212121"/>
                </a:solidFill>
                <a:latin typeface="Times New Roman" panose="02020603050405020304" pitchFamily="18" charset="0"/>
                <a:ea typeface="Segoe UI Historic" panose="020B0502040204020203" pitchFamily="34" charset="0"/>
                <a:cs typeface="Times New Roman" panose="02020603050405020304" pitchFamily="18" charset="0"/>
              </a:rPr>
              <a:t>2022 </a:t>
            </a:r>
            <a:r>
              <a:rPr lang="en-IN" sz="3600" dirty="0">
                <a:latin typeface="Times New Roman" panose="02020603050405020304" pitchFamily="18" charset="0"/>
                <a:ea typeface="Segoe UI Historic" panose="020B0502040204020203" pitchFamily="34" charset="0"/>
                <a:cs typeface="Times New Roman" panose="02020603050405020304" pitchFamily="18" charset="0"/>
                <a:hlinkClick r:id="rId16" action="ppaction://hlinkfile"/>
              </a:rPr>
              <a:t>link</a:t>
            </a:r>
            <a:endParaRPr lang="en-IN" sz="3600" dirty="0">
              <a:latin typeface="Times New Roman" panose="02020603050405020304" pitchFamily="18" charset="0"/>
              <a:ea typeface="Segoe UI Historic" panose="020B0502040204020203" pitchFamily="34" charset="0"/>
              <a:cs typeface="Times New Roman" panose="02020603050405020304" pitchFamily="18" charset="0"/>
            </a:endParaRPr>
          </a:p>
          <a:p>
            <a:pPr marL="285750" indent="-285750">
              <a:buFont typeface="Arial" panose="020B0604020202020204" pitchFamily="34" charset="0"/>
              <a:buChar char="•"/>
            </a:pPr>
            <a:r>
              <a:rPr lang="en-IN" sz="3600" dirty="0" err="1">
                <a:latin typeface="Times New Roman" panose="02020603050405020304" pitchFamily="18" charset="0"/>
                <a:cs typeface="Times New Roman" panose="02020603050405020304" pitchFamily="18" charset="0"/>
              </a:rPr>
              <a:t>Munetoshi</a:t>
            </a:r>
            <a:r>
              <a:rPr lang="en-IN" sz="3600" dirty="0">
                <a:latin typeface="Times New Roman" panose="02020603050405020304" pitchFamily="18" charset="0"/>
                <a:cs typeface="Times New Roman" panose="02020603050405020304" pitchFamily="18" charset="0"/>
              </a:rPr>
              <a:t> </a:t>
            </a:r>
            <a:r>
              <a:rPr lang="en-IN" sz="3600" dirty="0" err="1">
                <a:latin typeface="Times New Roman" panose="02020603050405020304" pitchFamily="18" charset="0"/>
                <a:cs typeface="Times New Roman" panose="02020603050405020304" pitchFamily="18" charset="0"/>
              </a:rPr>
              <a:t>Akazawa</a:t>
            </a:r>
            <a:r>
              <a:rPr lang="en-IN" sz="3600" dirty="0">
                <a:latin typeface="Times New Roman" panose="02020603050405020304" pitchFamily="18" charset="0"/>
                <a:ea typeface="Segoe UI Historic" panose="020B0502040204020203" pitchFamily="34" charset="0"/>
                <a:cs typeface="Times New Roman" panose="02020603050405020304" pitchFamily="18" charset="0"/>
              </a:rPr>
              <a:t>, et al. “</a:t>
            </a:r>
            <a:r>
              <a:rPr lang="en-IN" sz="3600" dirty="0">
                <a:effectLst/>
                <a:latin typeface="Times New Roman" panose="02020603050405020304" pitchFamily="18" charset="0"/>
                <a:cs typeface="Times New Roman" panose="02020603050405020304" pitchFamily="18" charset="0"/>
              </a:rPr>
              <a:t>Artificial Intelligence in Ovarian Cancer Diagnosis”, 2020 </a:t>
            </a:r>
            <a:r>
              <a:rPr lang="en-IN" sz="3600" dirty="0">
                <a:latin typeface="Times New Roman" panose="02020603050405020304" pitchFamily="18" charset="0"/>
                <a:cs typeface="Times New Roman" panose="02020603050405020304" pitchFamily="18" charset="0"/>
                <a:hlinkClick r:id="rId17"/>
              </a:rPr>
              <a:t>link</a:t>
            </a:r>
            <a:endParaRPr lang="en-IN" sz="3600" dirty="0">
              <a:effectLst/>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3600" dirty="0">
                <a:latin typeface="Times New Roman" panose="02020603050405020304" pitchFamily="18" charset="0"/>
                <a:cs typeface="Times New Roman" panose="02020603050405020304" pitchFamily="18" charset="0"/>
              </a:rPr>
              <a:t>Tzu-Pin Lu</a:t>
            </a:r>
            <a:r>
              <a:rPr lang="en-IN" sz="3600" dirty="0">
                <a:solidFill>
                  <a:srgbClr val="131313"/>
                </a:solidFill>
                <a:effectLst/>
                <a:latin typeface="Times New Roman" panose="02020603050405020304" pitchFamily="18" charset="0"/>
                <a:cs typeface="Times New Roman" panose="02020603050405020304" pitchFamily="18" charset="0"/>
              </a:rPr>
              <a:t>, et al. “</a:t>
            </a:r>
            <a:r>
              <a:rPr lang="en-IN" sz="3600" dirty="0">
                <a:solidFill>
                  <a:srgbClr val="000000"/>
                </a:solidFill>
                <a:effectLst/>
                <a:latin typeface="Times New Roman" panose="02020603050405020304" pitchFamily="18" charset="0"/>
                <a:cs typeface="Times New Roman" panose="02020603050405020304" pitchFamily="18" charset="0"/>
              </a:rPr>
              <a:t>Developing a Prognostic Gene Panel of Epithelial Ovarian Cancer Patients by a Machine Learning Model”, 2019 </a:t>
            </a:r>
            <a:r>
              <a:rPr lang="en-IN" sz="3600" dirty="0">
                <a:solidFill>
                  <a:srgbClr val="000000"/>
                </a:solidFill>
                <a:latin typeface="Times New Roman" panose="02020603050405020304" pitchFamily="18" charset="0"/>
                <a:cs typeface="Times New Roman" panose="02020603050405020304" pitchFamily="18" charset="0"/>
                <a:hlinkClick r:id="rId18"/>
              </a:rPr>
              <a:t>link</a:t>
            </a:r>
            <a:endParaRPr lang="en-IN" sz="3600" dirty="0">
              <a:solidFill>
                <a:srgbClr val="000000"/>
              </a:solidFill>
              <a:effectLst/>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3600" dirty="0">
                <a:latin typeface="Times New Roman" panose="02020603050405020304" pitchFamily="18" charset="0"/>
                <a:cs typeface="Times New Roman" panose="02020603050405020304" pitchFamily="18" charset="0"/>
              </a:rPr>
              <a:t>Nasser </a:t>
            </a:r>
            <a:r>
              <a:rPr lang="en-IN" sz="3600" dirty="0" err="1">
                <a:latin typeface="Times New Roman" panose="02020603050405020304" pitchFamily="18" charset="0"/>
                <a:cs typeface="Times New Roman" panose="02020603050405020304" pitchFamily="18" charset="0"/>
              </a:rPr>
              <a:t>Taleb</a:t>
            </a:r>
            <a:r>
              <a:rPr lang="en-IN" sz="3600" dirty="0">
                <a:solidFill>
                  <a:srgbClr val="000000"/>
                </a:solidFill>
                <a:latin typeface="Times New Roman" panose="02020603050405020304" pitchFamily="18" charset="0"/>
                <a:cs typeface="Times New Roman" panose="02020603050405020304" pitchFamily="18" charset="0"/>
              </a:rPr>
              <a:t>, et al. </a:t>
            </a:r>
            <a:r>
              <a:rPr lang="en-IN" sz="3600" dirty="0">
                <a:latin typeface="Times New Roman" panose="02020603050405020304" pitchFamily="18" charset="0"/>
                <a:cs typeface="Times New Roman" panose="02020603050405020304" pitchFamily="18" charset="0"/>
              </a:rPr>
              <a:t>“</a:t>
            </a:r>
            <a:r>
              <a:rPr lang="en-IN" sz="3600" dirty="0">
                <a:effectLst/>
                <a:latin typeface="Times New Roman" panose="02020603050405020304" pitchFamily="18" charset="0"/>
                <a:cs typeface="Times New Roman" panose="02020603050405020304" pitchFamily="18" charset="0"/>
              </a:rPr>
              <a:t>Ovary Cancer Diagnosing Empowered with Machine Learning”, 2022 </a:t>
            </a:r>
            <a:r>
              <a:rPr lang="en-IN" sz="3600" dirty="0">
                <a:solidFill>
                  <a:srgbClr val="333333"/>
                </a:solidFill>
                <a:effectLst/>
                <a:latin typeface="Times New Roman" panose="02020603050405020304" pitchFamily="18" charset="0"/>
                <a:cs typeface="Times New Roman" panose="02020603050405020304" pitchFamily="18" charset="0"/>
                <a:hlinkClick r:id="rId19"/>
              </a:rPr>
              <a:t>link</a:t>
            </a:r>
            <a:endParaRPr lang="en-IN" sz="3600" dirty="0">
              <a:solidFill>
                <a:srgbClr val="333333"/>
              </a:solidFill>
              <a:effectLst/>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3600" dirty="0" err="1">
                <a:effectLst/>
                <a:latin typeface="Times New Roman" panose="02020603050405020304" pitchFamily="18" charset="0"/>
                <a:cs typeface="Times New Roman" panose="02020603050405020304" pitchFamily="18" charset="0"/>
              </a:rPr>
              <a:t>Sharmistha</a:t>
            </a:r>
            <a:r>
              <a:rPr lang="en-IN" sz="3600" dirty="0">
                <a:effectLst/>
                <a:latin typeface="Times New Roman" panose="02020603050405020304" pitchFamily="18" charset="0"/>
                <a:cs typeface="Times New Roman" panose="02020603050405020304" pitchFamily="18" charset="0"/>
              </a:rPr>
              <a:t> Bhattacharjee, et al. </a:t>
            </a:r>
            <a:r>
              <a:rPr lang="en-IN" sz="3600" dirty="0">
                <a:solidFill>
                  <a:srgbClr val="333333"/>
                </a:solidFill>
                <a:effectLst/>
                <a:latin typeface="Times New Roman" panose="02020603050405020304" pitchFamily="18" charset="0"/>
                <a:cs typeface="Times New Roman" panose="02020603050405020304" pitchFamily="18" charset="0"/>
              </a:rPr>
              <a:t>“</a:t>
            </a:r>
            <a:r>
              <a:rPr lang="en-IN" sz="3600" dirty="0">
                <a:latin typeface="Times New Roman" panose="02020603050405020304" pitchFamily="18" charset="0"/>
                <a:cs typeface="Times New Roman" panose="02020603050405020304" pitchFamily="18" charset="0"/>
              </a:rPr>
              <a:t>Comparative Performance Analysis of Machine Learning Classifiers on Ovarian Cancer Dataset</a:t>
            </a:r>
            <a:r>
              <a:rPr lang="en-IN" sz="3600" dirty="0">
                <a:solidFill>
                  <a:srgbClr val="333333"/>
                </a:solidFill>
                <a:effectLst/>
                <a:latin typeface="Times New Roman" panose="02020603050405020304" pitchFamily="18" charset="0"/>
                <a:cs typeface="Times New Roman" panose="02020603050405020304" pitchFamily="18" charset="0"/>
              </a:rPr>
              <a:t>”, 2017 </a:t>
            </a:r>
            <a:r>
              <a:rPr lang="en-IN" sz="3600" dirty="0">
                <a:solidFill>
                  <a:srgbClr val="333333"/>
                </a:solidFill>
                <a:effectLst/>
                <a:latin typeface="Times New Roman" panose="02020603050405020304" pitchFamily="18" charset="0"/>
                <a:cs typeface="Times New Roman" panose="02020603050405020304" pitchFamily="18" charset="0"/>
                <a:hlinkClick r:id="rId20"/>
              </a:rPr>
              <a:t>link</a:t>
            </a:r>
            <a:endParaRPr lang="en-IN" sz="3600" dirty="0">
              <a:solidFill>
                <a:srgbClr val="333333"/>
              </a:solidFill>
              <a:effectLst/>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3600" dirty="0">
                <a:latin typeface="Times New Roman" panose="02020603050405020304" pitchFamily="18" charset="0"/>
                <a:cs typeface="Times New Roman" panose="02020603050405020304" pitchFamily="18" charset="0"/>
              </a:rPr>
              <a:t>Philip M. Grimley, et al. </a:t>
            </a:r>
            <a:r>
              <a:rPr lang="en-IN" sz="3600" dirty="0">
                <a:solidFill>
                  <a:srgbClr val="333333"/>
                </a:solidFill>
                <a:effectLst/>
                <a:latin typeface="Times New Roman" panose="02020603050405020304" pitchFamily="18" charset="0"/>
                <a:cs typeface="Times New Roman" panose="02020603050405020304" pitchFamily="18" charset="0"/>
              </a:rPr>
              <a:t>“</a:t>
            </a:r>
            <a:r>
              <a:rPr lang="en-IN" sz="3600" dirty="0">
                <a:latin typeface="Times New Roman" panose="02020603050405020304" pitchFamily="18" charset="0"/>
                <a:cs typeface="Times New Roman" panose="02020603050405020304" pitchFamily="18" charset="0"/>
              </a:rPr>
              <a:t>A Prognostic System for Epithelial Ovarian Carcinomas using Machine Learning”, 2022 </a:t>
            </a:r>
            <a:r>
              <a:rPr lang="en-IN" sz="3600" dirty="0">
                <a:latin typeface="Times New Roman" panose="02020603050405020304" pitchFamily="18" charset="0"/>
                <a:cs typeface="Times New Roman" panose="02020603050405020304" pitchFamily="18" charset="0"/>
                <a:hlinkClick r:id="rId21"/>
              </a:rPr>
              <a:t>link</a:t>
            </a:r>
            <a:endParaRPr lang="en-IN" sz="3600" b="1" i="0" dirty="0">
              <a:solidFill>
                <a:srgbClr val="333333"/>
              </a:solidFill>
              <a:effectLst/>
              <a:latin typeface="HelveticaNeue Regular"/>
            </a:endParaRPr>
          </a:p>
          <a:p>
            <a:endParaRPr lang="en-GB" dirty="0"/>
          </a:p>
        </p:txBody>
      </p:sp>
    </p:spTree>
    <p:extLst>
      <p:ext uri="{BB962C8B-B14F-4D97-AF65-F5344CB8AC3E}">
        <p14:creationId xmlns:p14="http://schemas.microsoft.com/office/powerpoint/2010/main" val="36138633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Publication Details</a:t>
            </a:r>
          </a:p>
        </p:txBody>
      </p:sp>
      <p:pic>
        <p:nvPicPr>
          <p:cNvPr id="5" name="Content Placeholder 4">
            <a:extLst>
              <a:ext uri="{FF2B5EF4-FFF2-40B4-BE49-F238E27FC236}">
                <a16:creationId xmlns:a16="http://schemas.microsoft.com/office/drawing/2014/main" id="{8A2CC8B9-FC92-827C-DC71-9A0A4C7E3476}"/>
              </a:ext>
            </a:extLst>
          </p:cNvPr>
          <p:cNvPicPr>
            <a:picLocks noGrp="1" noChangeAspect="1"/>
          </p:cNvPicPr>
          <p:nvPr>
            <p:ph idx="1"/>
          </p:nvPr>
        </p:nvPicPr>
        <p:blipFill>
          <a:blip r:embed="rId2"/>
          <a:stretch>
            <a:fillRect/>
          </a:stretch>
        </p:blipFill>
        <p:spPr>
          <a:xfrm>
            <a:off x="3028012" y="1367990"/>
            <a:ext cx="5360208" cy="2156405"/>
          </a:xfrm>
        </p:spPr>
      </p:pic>
      <p:sp>
        <p:nvSpPr>
          <p:cNvPr id="6" name="TextBox 5">
            <a:extLst>
              <a:ext uri="{FF2B5EF4-FFF2-40B4-BE49-F238E27FC236}">
                <a16:creationId xmlns:a16="http://schemas.microsoft.com/office/drawing/2014/main" id="{A325E92A-55CD-9686-824A-49E9AC78ADD2}"/>
              </a:ext>
            </a:extLst>
          </p:cNvPr>
          <p:cNvSpPr txBox="1"/>
          <p:nvPr/>
        </p:nvSpPr>
        <p:spPr>
          <a:xfrm>
            <a:off x="1194318" y="3533725"/>
            <a:ext cx="9479902" cy="2763064"/>
          </a:xfrm>
          <a:prstGeom prst="rect">
            <a:avLst/>
          </a:prstGeom>
          <a:noFill/>
        </p:spPr>
        <p:txBody>
          <a:bodyPr wrap="square" rtlCol="0">
            <a:spAutoFit/>
          </a:bodyPr>
          <a:lstStyle/>
          <a:p>
            <a:pPr>
              <a:lnSpc>
                <a:spcPct val="107000"/>
              </a:lnSpc>
              <a:spcAft>
                <a:spcPts val="800"/>
              </a:spcAf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Journal Name</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US" dirty="0"/>
              <a:t>International Research Journal of Modernization in Engineering Technology and Science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Publication Date</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IN" kern="100" dirty="0">
                <a:latin typeface="Calibri" panose="020F0502020204030204" pitchFamily="34" charset="0"/>
                <a:ea typeface="Calibri" panose="020F0502020204030204" pitchFamily="34" charset="0"/>
                <a:cs typeface="Times New Roman" panose="02020603050405020304" pitchFamily="18" charset="0"/>
              </a:rPr>
              <a:t>9</a:t>
            </a:r>
            <a:r>
              <a:rPr lang="en-IN" kern="100" baseline="30000" dirty="0">
                <a:latin typeface="Calibri" panose="020F0502020204030204" pitchFamily="34" charset="0"/>
                <a:ea typeface="Calibri" panose="020F0502020204030204" pitchFamily="34" charset="0"/>
                <a:cs typeface="Times New Roman" panose="02020603050405020304" pitchFamily="18" charset="0"/>
              </a:rPr>
              <a:t>th</a:t>
            </a:r>
            <a:r>
              <a:rPr lang="en-IN" kern="100" dirty="0">
                <a:latin typeface="Calibri" panose="020F0502020204030204" pitchFamily="34" charset="0"/>
                <a:ea typeface="Calibri" panose="020F0502020204030204" pitchFamily="34" charset="0"/>
                <a:cs typeface="Times New Roman" panose="02020603050405020304" pitchFamily="18" charset="0"/>
              </a:rPr>
              <a:t> January, 2024</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DOI</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Volume-6 Issue 1, January 2024</a:t>
            </a:r>
          </a:p>
          <a:p>
            <a:endParaRPr lang="en-IN" dirty="0"/>
          </a:p>
        </p:txBody>
      </p:sp>
    </p:spTree>
    <p:extLst>
      <p:ext uri="{BB962C8B-B14F-4D97-AF65-F5344CB8AC3E}">
        <p14:creationId xmlns:p14="http://schemas.microsoft.com/office/powerpoint/2010/main" val="6254578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85177"/>
          </a:xfrm>
        </p:spPr>
        <p:txBody>
          <a:bodyPr/>
          <a:lstStyle/>
          <a:p>
            <a:r>
              <a:rPr lang="en-GB" b="1" dirty="0"/>
              <a:t>Introduction</a:t>
            </a:r>
          </a:p>
        </p:txBody>
      </p:sp>
      <p:sp>
        <p:nvSpPr>
          <p:cNvPr id="3" name="Content Placeholder 2"/>
          <p:cNvSpPr>
            <a:spLocks noGrp="1"/>
          </p:cNvSpPr>
          <p:nvPr>
            <p:ph idx="1"/>
          </p:nvPr>
        </p:nvSpPr>
        <p:spPr>
          <a:xfrm>
            <a:off x="838200" y="1253331"/>
            <a:ext cx="10515600" cy="4351338"/>
          </a:xfrm>
        </p:spPr>
        <p:txBody>
          <a:bodyPr>
            <a:noAutofit/>
          </a:bodyPr>
          <a:lstStyle/>
          <a:p>
            <a:pPr marL="0" indent="0" algn="just">
              <a:buNone/>
            </a:pPr>
            <a:r>
              <a:rPr lang="en-US" sz="1600" b="0" i="0" dirty="0">
                <a:solidFill>
                  <a:srgbClr val="374151"/>
                </a:solidFill>
                <a:effectLst/>
                <a:latin typeface="Söhne"/>
              </a:rPr>
              <a:t>Ovarian cancer, a formidable and often silent adversary, presents a significant challenge in women's health, given its asymptomatic early stages and the absence of reliable screening methods. With a profound impact on the ovaries, responsible for egg production and hormone regulation, ovarian cancer manifests when abnormal cells undergo uncontrolled growth, forming tumors that may be malignant and potentially spread to other parts of the body. The complexity of this gynecological malignancy is further underscored by its diverse types, with epithelial ovarian carcinomas being the most prevalent.</a:t>
            </a:r>
          </a:p>
          <a:p>
            <a:pPr marL="0" indent="0" algn="just">
              <a:buNone/>
            </a:pPr>
            <a:r>
              <a:rPr lang="en-US" sz="1600" b="0" i="0" dirty="0">
                <a:solidFill>
                  <a:srgbClr val="374151"/>
                </a:solidFill>
                <a:effectLst/>
                <a:latin typeface="Söhne"/>
              </a:rPr>
              <a:t>The gravity of ovarian cancer's impact is reflected in its high lifetime risk for women, emphasizing the critical need for early detection. However, the lack of routine screening and the elusive nature of symptoms contribute to the challenge. Understanding risk factors, such as age, family history, hormonal influences, and genetic factors, becomes pivotal. Early detection, with its potential to significantly improve survival rates, emerges as a linchpin in addressing this health challenge. The urgency of enhanced screening, awareness, and intervention measures is highlighted by the fact that only a small percentage of patients are diagnosed in the early stages, emphasizing the imperative of proactive measures.</a:t>
            </a:r>
          </a:p>
          <a:p>
            <a:pPr marL="0" indent="0" algn="just">
              <a:buNone/>
            </a:pPr>
            <a:r>
              <a:rPr lang="en-US" sz="1600" b="0" i="0" dirty="0">
                <a:solidFill>
                  <a:srgbClr val="374151"/>
                </a:solidFill>
                <a:effectLst/>
                <a:latin typeface="Söhne"/>
              </a:rPr>
              <a:t>Transitioning to the realm of machine learning algorithms, these technologies offer a promising avenue for revolutionizing early ovarian cancer detection. Their ability to recognize intricate patterns, process diverse datasets, and provide real-time decision support aligns seamlessly with the nuanced nature of ovarian cancer diagnosis. By enhancing sensitivity and specificity, facilitating personalized risk assessments, and efficiently integrating multimodal data, machine learning algorithms contribute to a more accurate, timely, and personalized approach to ovarian cancer detection. This transformative potential holds promise for improving outcomes, advancing treatment strategies, and fostering hope in the ongoing fight against this insidious disease.</a:t>
            </a:r>
            <a:endParaRPr lang="en-GB" sz="1600" dirty="0"/>
          </a:p>
        </p:txBody>
      </p:sp>
    </p:spTree>
    <p:extLst>
      <p:ext uri="{BB962C8B-B14F-4D97-AF65-F5344CB8AC3E}">
        <p14:creationId xmlns:p14="http://schemas.microsoft.com/office/powerpoint/2010/main" val="36334872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749120" y="2076401"/>
            <a:ext cx="5468203" cy="941696"/>
          </a:xfrm>
        </p:spPr>
        <p:txBody>
          <a:bodyPr>
            <a:noAutofit/>
          </a:bodyPr>
          <a:lstStyle/>
          <a:p>
            <a:pPr marL="0" indent="0" algn="ctr">
              <a:buNone/>
            </a:pPr>
            <a:r>
              <a:rPr lang="en-GB" sz="9600" dirty="0"/>
              <a:t>Thank You</a:t>
            </a:r>
          </a:p>
        </p:txBody>
      </p:sp>
      <p:pic>
        <p:nvPicPr>
          <p:cNvPr id="4" name="Picture 6" descr="http://cdn.worldofflowers.eu/media/productphotos/1146.jpg"/>
          <p:cNvPicPr>
            <a:picLocks noChangeAspect="1" noChangeArrowheads="1"/>
          </p:cNvPicPr>
          <p:nvPr/>
        </p:nvPicPr>
        <p:blipFill>
          <a:blip r:embed="rId2">
            <a:extLst>
              <a:ext uri="{28A0092B-C50C-407E-A947-70E740481C1C}">
                <a14:useLocalDpi xmlns:a14="http://schemas.microsoft.com/office/drawing/2010/main" val="0"/>
              </a:ext>
            </a:extLst>
          </a:blip>
          <a:srcRect t="5981" b="8089"/>
          <a:stretch>
            <a:fillRect/>
          </a:stretch>
        </p:blipFill>
        <p:spPr bwMode="auto">
          <a:xfrm>
            <a:off x="694805" y="1025204"/>
            <a:ext cx="4493025" cy="38610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916723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85381"/>
          </a:xfrm>
        </p:spPr>
        <p:txBody>
          <a:bodyPr>
            <a:normAutofit fontScale="90000"/>
          </a:bodyPr>
          <a:lstStyle/>
          <a:p>
            <a:r>
              <a:rPr lang="en-GB" b="1" dirty="0"/>
              <a:t>Literature Review</a:t>
            </a:r>
          </a:p>
        </p:txBody>
      </p:sp>
      <p:graphicFrame>
        <p:nvGraphicFramePr>
          <p:cNvPr id="6" name="Content Placeholder 5">
            <a:extLst>
              <a:ext uri="{FF2B5EF4-FFF2-40B4-BE49-F238E27FC236}">
                <a16:creationId xmlns:a16="http://schemas.microsoft.com/office/drawing/2014/main" id="{55764B10-9941-A5C6-B8D6-D7DD0909D509}"/>
              </a:ext>
            </a:extLst>
          </p:cNvPr>
          <p:cNvGraphicFramePr>
            <a:graphicFrameLocks noGrp="1"/>
          </p:cNvGraphicFramePr>
          <p:nvPr>
            <p:ph idx="1"/>
            <p:extLst>
              <p:ext uri="{D42A27DB-BD31-4B8C-83A1-F6EECF244321}">
                <p14:modId xmlns:p14="http://schemas.microsoft.com/office/powerpoint/2010/main" val="4040498163"/>
              </p:ext>
            </p:extLst>
          </p:nvPr>
        </p:nvGraphicFramePr>
        <p:xfrm>
          <a:off x="838200" y="817918"/>
          <a:ext cx="10515600" cy="5126546"/>
        </p:xfrm>
        <a:graphic>
          <a:graphicData uri="http://schemas.openxmlformats.org/drawingml/2006/table">
            <a:tbl>
              <a:tblPr firstRow="1" bandRow="1">
                <a:tableStyleId>{5C22544A-7EE6-4342-B048-85BDC9FD1C3A}</a:tableStyleId>
              </a:tblPr>
              <a:tblGrid>
                <a:gridCol w="561392">
                  <a:extLst>
                    <a:ext uri="{9D8B030D-6E8A-4147-A177-3AD203B41FA5}">
                      <a16:colId xmlns:a16="http://schemas.microsoft.com/office/drawing/2014/main" val="3118735462"/>
                    </a:ext>
                  </a:extLst>
                </a:gridCol>
                <a:gridCol w="2067508">
                  <a:extLst>
                    <a:ext uri="{9D8B030D-6E8A-4147-A177-3AD203B41FA5}">
                      <a16:colId xmlns:a16="http://schemas.microsoft.com/office/drawing/2014/main" val="1634079804"/>
                    </a:ext>
                  </a:extLst>
                </a:gridCol>
                <a:gridCol w="1314450">
                  <a:extLst>
                    <a:ext uri="{9D8B030D-6E8A-4147-A177-3AD203B41FA5}">
                      <a16:colId xmlns:a16="http://schemas.microsoft.com/office/drawing/2014/main" val="2496930456"/>
                    </a:ext>
                  </a:extLst>
                </a:gridCol>
                <a:gridCol w="1009650">
                  <a:extLst>
                    <a:ext uri="{9D8B030D-6E8A-4147-A177-3AD203B41FA5}">
                      <a16:colId xmlns:a16="http://schemas.microsoft.com/office/drawing/2014/main" val="3766952667"/>
                    </a:ext>
                  </a:extLst>
                </a:gridCol>
                <a:gridCol w="1732547">
                  <a:extLst>
                    <a:ext uri="{9D8B030D-6E8A-4147-A177-3AD203B41FA5}">
                      <a16:colId xmlns:a16="http://schemas.microsoft.com/office/drawing/2014/main" val="1633146046"/>
                    </a:ext>
                  </a:extLst>
                </a:gridCol>
                <a:gridCol w="1540042">
                  <a:extLst>
                    <a:ext uri="{9D8B030D-6E8A-4147-A177-3AD203B41FA5}">
                      <a16:colId xmlns:a16="http://schemas.microsoft.com/office/drawing/2014/main" val="522107355"/>
                    </a:ext>
                  </a:extLst>
                </a:gridCol>
                <a:gridCol w="1315453">
                  <a:extLst>
                    <a:ext uri="{9D8B030D-6E8A-4147-A177-3AD203B41FA5}">
                      <a16:colId xmlns:a16="http://schemas.microsoft.com/office/drawing/2014/main" val="3538585996"/>
                    </a:ext>
                  </a:extLst>
                </a:gridCol>
                <a:gridCol w="974558">
                  <a:extLst>
                    <a:ext uri="{9D8B030D-6E8A-4147-A177-3AD203B41FA5}">
                      <a16:colId xmlns:a16="http://schemas.microsoft.com/office/drawing/2014/main" val="2492757735"/>
                    </a:ext>
                  </a:extLst>
                </a:gridCol>
              </a:tblGrid>
              <a:tr h="370840">
                <a:tc>
                  <a:txBody>
                    <a:bodyPr/>
                    <a:lstStyle/>
                    <a:p>
                      <a:pPr algn="ctr"/>
                      <a:r>
                        <a:rPr lang="en-IN" sz="1200" dirty="0"/>
                        <a:t>No.</a:t>
                      </a:r>
                    </a:p>
                  </a:txBody>
                  <a:tcPr/>
                </a:tc>
                <a:tc>
                  <a:txBody>
                    <a:bodyPr/>
                    <a:lstStyle/>
                    <a:p>
                      <a:pPr algn="ctr"/>
                      <a:r>
                        <a:rPr lang="en-IN" sz="1200" dirty="0"/>
                        <a:t>Title of the Paper</a:t>
                      </a:r>
                    </a:p>
                  </a:txBody>
                  <a:tcPr/>
                </a:tc>
                <a:tc>
                  <a:txBody>
                    <a:bodyPr/>
                    <a:lstStyle/>
                    <a:p>
                      <a:pPr algn="ctr"/>
                      <a:r>
                        <a:rPr lang="en-IN" sz="1200" dirty="0"/>
                        <a:t>Author &amp; Year</a:t>
                      </a:r>
                    </a:p>
                  </a:txBody>
                  <a:tcPr/>
                </a:tc>
                <a:tc>
                  <a:txBody>
                    <a:bodyPr/>
                    <a:lstStyle/>
                    <a:p>
                      <a:pPr algn="ctr"/>
                      <a:r>
                        <a:rPr lang="en-IN" sz="1200" dirty="0"/>
                        <a:t>Method Used</a:t>
                      </a:r>
                    </a:p>
                  </a:txBody>
                  <a:tcPr/>
                </a:tc>
                <a:tc>
                  <a:txBody>
                    <a:bodyPr/>
                    <a:lstStyle/>
                    <a:p>
                      <a:pPr algn="ctr"/>
                      <a:r>
                        <a:rPr lang="en-IN" sz="1200" dirty="0"/>
                        <a:t>Merits</a:t>
                      </a:r>
                    </a:p>
                  </a:txBody>
                  <a:tcPr/>
                </a:tc>
                <a:tc>
                  <a:txBody>
                    <a:bodyPr/>
                    <a:lstStyle/>
                    <a:p>
                      <a:pPr algn="ctr"/>
                      <a:r>
                        <a:rPr lang="en-IN" sz="1200" dirty="0"/>
                        <a:t>Demerits</a:t>
                      </a:r>
                    </a:p>
                  </a:txBody>
                  <a:tcPr/>
                </a:tc>
                <a:tc>
                  <a:txBody>
                    <a:bodyPr/>
                    <a:lstStyle/>
                    <a:p>
                      <a:pPr algn="ctr"/>
                      <a:r>
                        <a:rPr lang="en-IN" sz="1200" dirty="0"/>
                        <a:t>Dataset</a:t>
                      </a:r>
                    </a:p>
                  </a:txBody>
                  <a:tcPr/>
                </a:tc>
                <a:tc>
                  <a:txBody>
                    <a:bodyPr/>
                    <a:lstStyle/>
                    <a:p>
                      <a:pPr algn="ctr"/>
                      <a:r>
                        <a:rPr lang="en-IN" sz="1200" dirty="0"/>
                        <a:t>Accuracy</a:t>
                      </a:r>
                    </a:p>
                  </a:txBody>
                  <a:tcPr/>
                </a:tc>
                <a:extLst>
                  <a:ext uri="{0D108BD9-81ED-4DB2-BD59-A6C34878D82A}">
                    <a16:rowId xmlns:a16="http://schemas.microsoft.com/office/drawing/2014/main" val="1898856326"/>
                  </a:ext>
                </a:extLst>
              </a:tr>
              <a:tr h="370840">
                <a:tc>
                  <a:txBody>
                    <a:bodyPr/>
                    <a:lstStyle/>
                    <a:p>
                      <a:pPr algn="ctr"/>
                      <a:r>
                        <a:rPr lang="en-IN" sz="900" dirty="0"/>
                        <a:t>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900" kern="1200" dirty="0">
                          <a:solidFill>
                            <a:schemeClr val="dk1"/>
                          </a:solidFill>
                          <a:effectLst/>
                          <a:latin typeface="Times New Roman" panose="02020603050405020304" pitchFamily="18" charset="0"/>
                          <a:ea typeface="+mn-ea"/>
                          <a:cs typeface="Times New Roman" panose="02020603050405020304" pitchFamily="18" charset="0"/>
                        </a:rPr>
                        <a:t>Prediction of Breast Cancer, Comparative Review of Machine Learning Techniques, and their Analysis</a:t>
                      </a:r>
                      <a:endParaRPr lang="en-IN" sz="900" dirty="0">
                        <a:latin typeface="Times New Roman" panose="02020603050405020304" pitchFamily="18" charset="0"/>
                        <a:cs typeface="Times New Roman" panose="02020603050405020304" pitchFamily="18" charset="0"/>
                      </a:endParaRPr>
                    </a:p>
                    <a:p>
                      <a:pPr algn="ctr"/>
                      <a:endParaRPr lang="en-IN" sz="900" dirty="0"/>
                    </a:p>
                  </a:txBody>
                  <a:tcPr/>
                </a:tc>
                <a:tc>
                  <a:txBody>
                    <a:bodyPr/>
                    <a:lstStyle/>
                    <a:p>
                      <a:pPr marR="3810" algn="l">
                        <a:lnSpc>
                          <a:spcPct val="107000"/>
                        </a:lnSpc>
                        <a:spcAft>
                          <a:spcPts val="800"/>
                        </a:spcAft>
                      </a:pPr>
                      <a:r>
                        <a:rPr lang="en-IN" sz="900" kern="100" dirty="0">
                          <a:effectLst/>
                          <a:latin typeface="Times New Roman" panose="02020603050405020304" pitchFamily="18" charset="0"/>
                          <a:ea typeface="Calibri" panose="020F0502020204030204" pitchFamily="34" charset="0"/>
                          <a:cs typeface="Times New Roman" panose="02020603050405020304" pitchFamily="18" charset="0"/>
                        </a:rPr>
                        <a:t>Noreen Fatima , Li Liu , Sha Hong , Haroon Ahmed </a:t>
                      </a:r>
                    </a:p>
                    <a:p>
                      <a:pPr marR="3810" algn="l">
                        <a:lnSpc>
                          <a:spcPct val="107000"/>
                        </a:lnSpc>
                        <a:spcAft>
                          <a:spcPts val="800"/>
                        </a:spcAft>
                      </a:pPr>
                      <a:r>
                        <a:rPr lang="en-IN" sz="900" kern="100" dirty="0">
                          <a:effectLst/>
                          <a:latin typeface="Times New Roman" panose="02020603050405020304" pitchFamily="18" charset="0"/>
                          <a:ea typeface="Calibri" panose="020F0502020204030204" pitchFamily="34" charset="0"/>
                          <a:cs typeface="Times New Roman" panose="02020603050405020304" pitchFamily="18" charset="0"/>
                        </a:rPr>
                        <a:t>(2020)</a:t>
                      </a:r>
                    </a:p>
                    <a:p>
                      <a:pPr algn="ctr"/>
                      <a:endParaRPr lang="en-IN" sz="9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900" kern="1200" dirty="0">
                          <a:solidFill>
                            <a:schemeClr val="dk1"/>
                          </a:solidFill>
                          <a:effectLst/>
                          <a:latin typeface="Times New Roman" panose="02020603050405020304" pitchFamily="18" charset="0"/>
                          <a:ea typeface="+mn-ea"/>
                          <a:cs typeface="Times New Roman" panose="02020603050405020304" pitchFamily="18" charset="0"/>
                        </a:rPr>
                        <a:t>Naïve Bayes,  j48 and KNN</a:t>
                      </a:r>
                      <a:endParaRPr lang="en-IN" sz="900" dirty="0">
                        <a:latin typeface="Times New Roman" panose="02020603050405020304" pitchFamily="18" charset="0"/>
                        <a:cs typeface="Times New Roman" panose="02020603050405020304" pitchFamily="18" charset="0"/>
                      </a:endParaRPr>
                    </a:p>
                    <a:p>
                      <a:pPr algn="ctr"/>
                      <a:endParaRPr lang="en-IN" sz="9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900" kern="1200" dirty="0">
                          <a:solidFill>
                            <a:schemeClr val="dk1"/>
                          </a:solidFill>
                          <a:effectLst/>
                          <a:latin typeface="Times New Roman" panose="02020603050405020304" pitchFamily="18" charset="0"/>
                          <a:ea typeface="+mn-ea"/>
                          <a:cs typeface="Times New Roman" panose="02020603050405020304" pitchFamily="18" charset="0"/>
                        </a:rPr>
                        <a:t>Classifies the data according to the similarity of each instances. Provide good accuracy for both training and testing data</a:t>
                      </a:r>
                      <a:endParaRPr lang="en-IN" sz="900" dirty="0">
                        <a:latin typeface="Times New Roman" panose="02020603050405020304" pitchFamily="18" charset="0"/>
                        <a:cs typeface="Times New Roman" panose="02020603050405020304" pitchFamily="18" charset="0"/>
                      </a:endParaRPr>
                    </a:p>
                    <a:p>
                      <a:pPr algn="ctr"/>
                      <a:endParaRPr lang="en-IN" sz="9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900" kern="1200" dirty="0">
                          <a:solidFill>
                            <a:schemeClr val="dk1"/>
                          </a:solidFill>
                          <a:effectLst/>
                          <a:latin typeface="Times New Roman" panose="02020603050405020304" pitchFamily="18" charset="0"/>
                          <a:ea typeface="+mn-ea"/>
                          <a:cs typeface="Times New Roman" panose="02020603050405020304" pitchFamily="18" charset="0"/>
                        </a:rPr>
                        <a:t>Testing phase is slow and also take too much time. Difficult to choose require k value</a:t>
                      </a:r>
                      <a:endParaRPr lang="en-IN" sz="900" dirty="0">
                        <a:latin typeface="Times New Roman" panose="02020603050405020304" pitchFamily="18" charset="0"/>
                        <a:cs typeface="Times New Roman" panose="02020603050405020304" pitchFamily="18" charset="0"/>
                      </a:endParaRPr>
                    </a:p>
                    <a:p>
                      <a:pPr algn="ctr"/>
                      <a:endParaRPr lang="en-IN" sz="9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900" kern="1200" dirty="0">
                          <a:solidFill>
                            <a:schemeClr val="dk1"/>
                          </a:solidFill>
                          <a:effectLst/>
                          <a:latin typeface="Times New Roman" panose="02020603050405020304" pitchFamily="18" charset="0"/>
                          <a:ea typeface="+mn-ea"/>
                          <a:cs typeface="Times New Roman" panose="02020603050405020304" pitchFamily="18" charset="0"/>
                        </a:rPr>
                        <a:t>Wisconsin Breast Cancer (WBC) Data Centre</a:t>
                      </a:r>
                      <a:endParaRPr lang="en-IN" sz="900" dirty="0">
                        <a:latin typeface="Times New Roman" panose="02020603050405020304" pitchFamily="18" charset="0"/>
                        <a:cs typeface="Times New Roman" panose="02020603050405020304" pitchFamily="18" charset="0"/>
                      </a:endParaRPr>
                    </a:p>
                    <a:p>
                      <a:pPr algn="ctr"/>
                      <a:endParaRPr lang="en-IN" sz="9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900" kern="100" dirty="0">
                          <a:effectLst/>
                          <a:latin typeface="Times New Roman" panose="02020603050405020304" pitchFamily="18" charset="0"/>
                          <a:ea typeface="Calibri" panose="020F0502020204030204" pitchFamily="34" charset="0"/>
                          <a:cs typeface="Times New Roman" panose="02020603050405020304" pitchFamily="18" charset="0"/>
                        </a:rPr>
                        <a:t>95.59%</a:t>
                      </a:r>
                    </a:p>
                    <a:p>
                      <a:pPr algn="ctr"/>
                      <a:endParaRPr lang="en-IN" sz="900" dirty="0"/>
                    </a:p>
                  </a:txBody>
                  <a:tcPr/>
                </a:tc>
                <a:extLst>
                  <a:ext uri="{0D108BD9-81ED-4DB2-BD59-A6C34878D82A}">
                    <a16:rowId xmlns:a16="http://schemas.microsoft.com/office/drawing/2014/main" val="1429951913"/>
                  </a:ext>
                </a:extLst>
              </a:tr>
              <a:tr h="370840">
                <a:tc>
                  <a:txBody>
                    <a:bodyPr/>
                    <a:lstStyle/>
                    <a:p>
                      <a:pPr algn="ctr"/>
                      <a:r>
                        <a:rPr lang="en-IN" sz="900" dirty="0"/>
                        <a:t>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900" kern="1200" dirty="0">
                          <a:solidFill>
                            <a:schemeClr val="tx1"/>
                          </a:solidFill>
                          <a:effectLst/>
                          <a:latin typeface="Times New Roman" panose="02020603050405020304" pitchFamily="18" charset="0"/>
                          <a:ea typeface="+mn-ea"/>
                          <a:cs typeface="Times New Roman" panose="02020603050405020304" pitchFamily="18" charset="0"/>
                        </a:rPr>
                        <a:t>Lung Cancer Prediction using Machine Learning: A Comprehensive Approach</a:t>
                      </a:r>
                      <a:endParaRPr lang="en-IN" sz="9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marR="3810" algn="l">
                        <a:lnSpc>
                          <a:spcPct val="107000"/>
                        </a:lnSpc>
                        <a:spcAft>
                          <a:spcPts val="800"/>
                        </a:spcAft>
                      </a:pPr>
                      <a:r>
                        <a:rPr lang="en-IN" sz="9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Syed Saba </a:t>
                      </a:r>
                      <a:r>
                        <a:rPr lang="en-IN" sz="900" kern="1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Raoof</a:t>
                      </a:r>
                      <a:r>
                        <a:rPr lang="en-IN" sz="9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M A. Jabbar,  Syed </a:t>
                      </a:r>
                      <a:r>
                        <a:rPr lang="en-IN" sz="900" kern="1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Aley</a:t>
                      </a:r>
                      <a:r>
                        <a:rPr lang="en-IN" sz="9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Fathima</a:t>
                      </a:r>
                    </a:p>
                    <a:p>
                      <a:pPr marR="3810" algn="l">
                        <a:lnSpc>
                          <a:spcPct val="107000"/>
                        </a:lnSpc>
                        <a:spcAft>
                          <a:spcPts val="800"/>
                        </a:spcAft>
                      </a:pPr>
                      <a:r>
                        <a:rPr lang="en-IN" sz="9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(2020)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900" kern="1200" dirty="0" err="1">
                          <a:solidFill>
                            <a:schemeClr val="tx1"/>
                          </a:solidFill>
                          <a:effectLst/>
                          <a:latin typeface="Times New Roman" panose="02020603050405020304" pitchFamily="18" charset="0"/>
                          <a:ea typeface="+mn-ea"/>
                          <a:cs typeface="Times New Roman" panose="02020603050405020304" pitchFamily="18" charset="0"/>
                        </a:rPr>
                        <a:t>Multicase</a:t>
                      </a:r>
                      <a:r>
                        <a:rPr lang="en-IN" sz="900" kern="1200" dirty="0">
                          <a:solidFill>
                            <a:schemeClr val="tx1"/>
                          </a:solidFill>
                          <a:effectLst/>
                          <a:latin typeface="Times New Roman" panose="02020603050405020304" pitchFamily="18" charset="0"/>
                          <a:ea typeface="+mn-ea"/>
                          <a:cs typeface="Times New Roman" panose="02020603050405020304" pitchFamily="18" charset="0"/>
                        </a:rPr>
                        <a:t> SVM</a:t>
                      </a:r>
                      <a:endParaRPr lang="en-IN" sz="900" dirty="0">
                        <a:solidFill>
                          <a:schemeClr val="tx1"/>
                        </a:solidFill>
                        <a:latin typeface="Times New Roman" panose="02020603050405020304" pitchFamily="18" charset="0"/>
                        <a:cs typeface="Times New Roman" panose="02020603050405020304" pitchFamily="18" charset="0"/>
                      </a:endParaRPr>
                    </a:p>
                    <a:p>
                      <a:pPr algn="ctr"/>
                      <a:endParaRPr lang="en-IN" sz="9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900" kern="1200" dirty="0">
                          <a:solidFill>
                            <a:schemeClr val="tx1"/>
                          </a:solidFill>
                          <a:effectLst/>
                          <a:latin typeface="Times New Roman" panose="02020603050405020304" pitchFamily="18" charset="0"/>
                          <a:ea typeface="+mn-ea"/>
                          <a:cs typeface="Times New Roman" panose="02020603050405020304" pitchFamily="18" charset="0"/>
                        </a:rPr>
                        <a:t>Detection rate is high</a:t>
                      </a:r>
                      <a:endParaRPr lang="en-IN" sz="900" dirty="0">
                        <a:solidFill>
                          <a:schemeClr val="tx1"/>
                        </a:solidFill>
                        <a:latin typeface="Times New Roman" panose="02020603050405020304" pitchFamily="18" charset="0"/>
                        <a:cs typeface="Times New Roman" panose="02020603050405020304" pitchFamily="18" charset="0"/>
                      </a:endParaRPr>
                    </a:p>
                    <a:p>
                      <a:pPr algn="ctr"/>
                      <a:endParaRPr lang="en-IN" sz="9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900" kern="1200" dirty="0">
                          <a:solidFill>
                            <a:schemeClr val="tx1"/>
                          </a:solidFill>
                          <a:effectLst/>
                          <a:latin typeface="Times New Roman" panose="02020603050405020304" pitchFamily="18" charset="0"/>
                          <a:ea typeface="+mn-ea"/>
                          <a:cs typeface="Times New Roman" panose="02020603050405020304" pitchFamily="18" charset="0"/>
                        </a:rPr>
                        <a:t>The prediction rate is low. The method is applied to the traditional classifier.</a:t>
                      </a:r>
                      <a:endParaRPr lang="en-IN" sz="900" dirty="0">
                        <a:solidFill>
                          <a:schemeClr val="tx1"/>
                        </a:solidFill>
                        <a:latin typeface="Times New Roman" panose="02020603050405020304" pitchFamily="18" charset="0"/>
                        <a:cs typeface="Times New Roman" panose="02020603050405020304" pitchFamily="18" charset="0"/>
                      </a:endParaRPr>
                    </a:p>
                    <a:p>
                      <a:pPr algn="ctr"/>
                      <a:endParaRPr lang="en-IN" sz="9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900" kern="1200" dirty="0">
                          <a:solidFill>
                            <a:schemeClr val="tx1"/>
                          </a:solidFill>
                          <a:effectLst/>
                          <a:latin typeface="Times New Roman" panose="02020603050405020304" pitchFamily="18" charset="0"/>
                          <a:ea typeface="+mn-ea"/>
                          <a:cs typeface="Times New Roman" panose="02020603050405020304" pitchFamily="18" charset="0"/>
                        </a:rPr>
                        <a:t>UCI </a:t>
                      </a:r>
                      <a:r>
                        <a:rPr lang="en-IN" sz="900" kern="1200" dirty="0" err="1">
                          <a:solidFill>
                            <a:schemeClr val="tx1"/>
                          </a:solidFill>
                          <a:effectLst/>
                          <a:latin typeface="Times New Roman" panose="02020603050405020304" pitchFamily="18" charset="0"/>
                          <a:ea typeface="+mn-ea"/>
                          <a:cs typeface="Times New Roman" panose="02020603050405020304" pitchFamily="18" charset="0"/>
                        </a:rPr>
                        <a:t>MLDb</a:t>
                      </a:r>
                      <a:endParaRPr lang="en-IN" sz="900" dirty="0">
                        <a:solidFill>
                          <a:schemeClr val="tx1"/>
                        </a:solidFill>
                        <a:latin typeface="Times New Roman" panose="02020603050405020304" pitchFamily="18" charset="0"/>
                        <a:cs typeface="Times New Roman" panose="02020603050405020304" pitchFamily="18" charset="0"/>
                      </a:endParaRPr>
                    </a:p>
                    <a:p>
                      <a:pPr algn="ctr"/>
                      <a:endParaRPr lang="en-IN" sz="9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900" kern="1200" dirty="0">
                          <a:solidFill>
                            <a:schemeClr val="tx1"/>
                          </a:solidFill>
                          <a:effectLst/>
                          <a:latin typeface="Times New Roman" panose="02020603050405020304" pitchFamily="18" charset="0"/>
                          <a:ea typeface="+mn-ea"/>
                          <a:cs typeface="Times New Roman" panose="02020603050405020304" pitchFamily="18" charset="0"/>
                        </a:rPr>
                        <a:t>87%</a:t>
                      </a:r>
                      <a:endParaRPr lang="en-IN" sz="900" dirty="0">
                        <a:solidFill>
                          <a:schemeClr val="tx1"/>
                        </a:solidFill>
                        <a:latin typeface="Times New Roman" panose="02020603050405020304" pitchFamily="18" charset="0"/>
                        <a:cs typeface="Times New Roman" panose="02020603050405020304" pitchFamily="18" charset="0"/>
                      </a:endParaRPr>
                    </a:p>
                    <a:p>
                      <a:pPr algn="ctr"/>
                      <a:endParaRPr lang="en-IN" sz="900" dirty="0"/>
                    </a:p>
                  </a:txBody>
                  <a:tcPr/>
                </a:tc>
                <a:extLst>
                  <a:ext uri="{0D108BD9-81ED-4DB2-BD59-A6C34878D82A}">
                    <a16:rowId xmlns:a16="http://schemas.microsoft.com/office/drawing/2014/main" val="457409863"/>
                  </a:ext>
                </a:extLst>
              </a:tr>
              <a:tr h="370840">
                <a:tc>
                  <a:txBody>
                    <a:bodyPr/>
                    <a:lstStyle/>
                    <a:p>
                      <a:pPr algn="ctr"/>
                      <a:r>
                        <a:rPr lang="en-IN" sz="900" dirty="0"/>
                        <a:t>3</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9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Prediction of Second Primary Lung Cancer </a:t>
                      </a:r>
                      <a:r>
                        <a:rPr lang="en-IN" sz="900" kern="100" dirty="0">
                          <a:solidFill>
                            <a:schemeClr val="tx1"/>
                          </a:solidFill>
                          <a:effectLst/>
                          <a:latin typeface="Times New Roman" panose="02020603050405020304" pitchFamily="18" charset="0"/>
                          <a:ea typeface="Segoe UI Historic" panose="020B0502040204020203" pitchFamily="34" charset="0"/>
                          <a:cs typeface="Times New Roman" panose="02020603050405020304" pitchFamily="18" charset="0"/>
                        </a:rPr>
                        <a:t>,Patient’s Survivability Based on Improved </a:t>
                      </a:r>
                      <a:r>
                        <a:rPr lang="en-IN" sz="900" kern="1200" dirty="0">
                          <a:solidFill>
                            <a:schemeClr val="tx1"/>
                          </a:solidFill>
                          <a:effectLst/>
                          <a:latin typeface="Times New Roman" panose="02020603050405020304" pitchFamily="18" charset="0"/>
                          <a:ea typeface="Segoe UI Historic" panose="020B0502040204020203" pitchFamily="34" charset="0"/>
                          <a:cs typeface="Times New Roman" panose="02020603050405020304" pitchFamily="18" charset="0"/>
                        </a:rPr>
                        <a:t>Eigenvector Centrality-Based Feature Selection</a:t>
                      </a:r>
                      <a:endParaRPr lang="en-IN" sz="9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a:tc>
                <a:tc>
                  <a:txBody>
                    <a:bodyPr/>
                    <a:lstStyle/>
                    <a:p>
                      <a:pPr algn="l"/>
                      <a:r>
                        <a:rPr lang="en-IN" sz="900" kern="1200" dirty="0">
                          <a:solidFill>
                            <a:schemeClr val="tx1"/>
                          </a:solidFill>
                          <a:effectLst/>
                          <a:latin typeface="Times New Roman" panose="02020603050405020304" pitchFamily="18" charset="0"/>
                          <a:ea typeface="+mn-ea"/>
                          <a:cs typeface="Times New Roman" panose="02020603050405020304" pitchFamily="18" charset="0"/>
                        </a:rPr>
                        <a:t>Peng Liu  , </a:t>
                      </a:r>
                      <a:r>
                        <a:rPr lang="en-IN" sz="900" kern="1200" dirty="0" err="1">
                          <a:solidFill>
                            <a:schemeClr val="tx1"/>
                          </a:solidFill>
                          <a:effectLst/>
                          <a:latin typeface="Times New Roman" panose="02020603050405020304" pitchFamily="18" charset="0"/>
                          <a:ea typeface="+mn-ea"/>
                          <a:cs typeface="Times New Roman" panose="02020603050405020304" pitchFamily="18" charset="0"/>
                        </a:rPr>
                        <a:t>Kexin</a:t>
                      </a:r>
                      <a:r>
                        <a:rPr lang="en-IN" sz="900" kern="1200" dirty="0">
                          <a:solidFill>
                            <a:schemeClr val="tx1"/>
                          </a:solidFill>
                          <a:effectLst/>
                          <a:latin typeface="Times New Roman" panose="02020603050405020304" pitchFamily="18" charset="0"/>
                          <a:ea typeface="+mn-ea"/>
                          <a:cs typeface="Times New Roman" panose="02020603050405020304" pitchFamily="18" charset="0"/>
                        </a:rPr>
                        <a:t> Jin, Yiping, </a:t>
                      </a:r>
                      <a:r>
                        <a:rPr lang="en-IN" sz="900" kern="1200" dirty="0" err="1">
                          <a:solidFill>
                            <a:schemeClr val="tx1"/>
                          </a:solidFill>
                          <a:effectLst/>
                          <a:latin typeface="Times New Roman" panose="02020603050405020304" pitchFamily="18" charset="0"/>
                          <a:ea typeface="+mn-ea"/>
                          <a:cs typeface="Times New Roman" panose="02020603050405020304" pitchFamily="18" charset="0"/>
                        </a:rPr>
                        <a:t>Mutian</a:t>
                      </a:r>
                      <a:r>
                        <a:rPr lang="en-IN" sz="900" kern="1200" dirty="0">
                          <a:solidFill>
                            <a:schemeClr val="tx1"/>
                          </a:solidFill>
                          <a:effectLst/>
                          <a:latin typeface="Times New Roman" panose="02020603050405020304" pitchFamily="18" charset="0"/>
                          <a:ea typeface="+mn-ea"/>
                          <a:cs typeface="Times New Roman" panose="02020603050405020304" pitchFamily="18" charset="0"/>
                        </a:rPr>
                        <a:t> He , </a:t>
                      </a:r>
                      <a:r>
                        <a:rPr lang="en-IN" sz="900" kern="1200" dirty="0" err="1">
                          <a:solidFill>
                            <a:schemeClr val="tx1"/>
                          </a:solidFill>
                          <a:effectLst/>
                          <a:latin typeface="Times New Roman" panose="02020603050405020304" pitchFamily="18" charset="0"/>
                          <a:ea typeface="+mn-ea"/>
                          <a:cs typeface="Times New Roman" panose="02020603050405020304" pitchFamily="18" charset="0"/>
                        </a:rPr>
                        <a:t>Shumin</a:t>
                      </a:r>
                      <a:r>
                        <a:rPr lang="en-IN" sz="900" kern="1200" dirty="0">
                          <a:solidFill>
                            <a:schemeClr val="tx1"/>
                          </a:solidFill>
                          <a:effectLst/>
                          <a:latin typeface="Times New Roman" panose="02020603050405020304" pitchFamily="18" charset="0"/>
                          <a:ea typeface="+mn-ea"/>
                          <a:cs typeface="Times New Roman" panose="02020603050405020304" pitchFamily="18" charset="0"/>
                        </a:rPr>
                        <a:t> Fei</a:t>
                      </a:r>
                    </a:p>
                    <a:p>
                      <a:pPr algn="l"/>
                      <a:endParaRPr lang="en-IN" sz="900" kern="1200" dirty="0">
                        <a:solidFill>
                          <a:schemeClr val="tx1"/>
                        </a:solidFill>
                        <a:effectLst/>
                        <a:latin typeface="Times New Roman" panose="02020603050405020304" pitchFamily="18" charset="0"/>
                        <a:ea typeface="+mn-ea"/>
                        <a:cs typeface="Times New Roman" panose="02020603050405020304" pitchFamily="18" charset="0"/>
                      </a:endParaRPr>
                    </a:p>
                    <a:p>
                      <a:pPr algn="l"/>
                      <a:r>
                        <a:rPr lang="en-IN" sz="900" kern="1200" dirty="0">
                          <a:solidFill>
                            <a:schemeClr val="tx1"/>
                          </a:solidFill>
                          <a:effectLst/>
                          <a:latin typeface="Times New Roman" panose="02020603050405020304" pitchFamily="18" charset="0"/>
                          <a:ea typeface="+mn-ea"/>
                          <a:cs typeface="Times New Roman" panose="02020603050405020304" pitchFamily="18" charset="0"/>
                        </a:rPr>
                        <a:t>(2021) </a:t>
                      </a:r>
                      <a:endParaRPr lang="en-IN" sz="9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900" kern="1200" dirty="0">
                          <a:solidFill>
                            <a:schemeClr val="tx1"/>
                          </a:solidFill>
                          <a:effectLst/>
                          <a:latin typeface="Times New Roman" panose="02020603050405020304" pitchFamily="18" charset="0"/>
                          <a:ea typeface="+mn-ea"/>
                          <a:cs typeface="Times New Roman" panose="02020603050405020304" pitchFamily="18" charset="0"/>
                        </a:rPr>
                        <a:t>Linear SVM</a:t>
                      </a:r>
                      <a:endParaRPr lang="en-IN" sz="9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9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IECFS method outperforms the compared methods</a:t>
                      </a:r>
                    </a:p>
                    <a:p>
                      <a:pPr algn="ctr"/>
                      <a:endParaRPr lang="en-IN" sz="9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9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Not suitable for large datasets,</a:t>
                      </a:r>
                      <a:r>
                        <a:rPr lang="en-IN" sz="900" kern="1200" dirty="0">
                          <a:solidFill>
                            <a:schemeClr val="tx1"/>
                          </a:solidFill>
                          <a:effectLst/>
                          <a:latin typeface="Times New Roman" panose="02020603050405020304" pitchFamily="18" charset="0"/>
                          <a:ea typeface="+mn-ea"/>
                          <a:cs typeface="Times New Roman" panose="02020603050405020304" pitchFamily="18" charset="0"/>
                        </a:rPr>
                        <a:t> Overfitting with noisy data</a:t>
                      </a:r>
                      <a:endParaRPr lang="en-IN" sz="9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algn="ctr"/>
                      <a:endParaRPr lang="en-IN" sz="9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900" kern="1200" dirty="0">
                          <a:solidFill>
                            <a:schemeClr val="tx1"/>
                          </a:solidFill>
                          <a:effectLst/>
                          <a:latin typeface="Times New Roman" panose="02020603050405020304" pitchFamily="18" charset="0"/>
                          <a:ea typeface="+mn-ea"/>
                          <a:cs typeface="Times New Roman" panose="02020603050405020304" pitchFamily="18" charset="0"/>
                        </a:rPr>
                        <a:t>SEER database</a:t>
                      </a:r>
                      <a:endParaRPr lang="en-IN" sz="900" dirty="0">
                        <a:solidFill>
                          <a:schemeClr val="tx1"/>
                        </a:solidFill>
                        <a:latin typeface="Times New Roman" panose="02020603050405020304" pitchFamily="18" charset="0"/>
                        <a:cs typeface="Times New Roman" panose="02020603050405020304" pitchFamily="18" charset="0"/>
                      </a:endParaRPr>
                    </a:p>
                    <a:p>
                      <a:pPr algn="ctr"/>
                      <a:endParaRPr lang="en-IN" sz="9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9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90.40%</a:t>
                      </a:r>
                    </a:p>
                    <a:p>
                      <a:pPr algn="ctr"/>
                      <a:endParaRPr lang="en-IN" sz="900" dirty="0"/>
                    </a:p>
                  </a:txBody>
                  <a:tcPr/>
                </a:tc>
                <a:extLst>
                  <a:ext uri="{0D108BD9-81ED-4DB2-BD59-A6C34878D82A}">
                    <a16:rowId xmlns:a16="http://schemas.microsoft.com/office/drawing/2014/main" val="3732937105"/>
                  </a:ext>
                </a:extLst>
              </a:tr>
              <a:tr h="618889">
                <a:tc>
                  <a:txBody>
                    <a:bodyPr/>
                    <a:lstStyle/>
                    <a:p>
                      <a:pPr algn="ctr"/>
                      <a:r>
                        <a:rPr lang="en-IN" sz="900" dirty="0"/>
                        <a:t>4</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900" kern="100" dirty="0">
                          <a:effectLst/>
                          <a:latin typeface="Times New Roman" panose="02020603050405020304" pitchFamily="18" charset="0"/>
                          <a:ea typeface="Calibri" panose="020F0502020204030204" pitchFamily="34" charset="0"/>
                          <a:cs typeface="Times New Roman" panose="02020603050405020304" pitchFamily="18" charset="0"/>
                        </a:rPr>
                        <a:t>Skin Cancer Detection Using Combined </a:t>
                      </a:r>
                      <a:r>
                        <a:rPr lang="en-IN" sz="900" b="0" i="0" kern="1200" dirty="0">
                          <a:solidFill>
                            <a:schemeClr val="dk1"/>
                          </a:solidFill>
                          <a:effectLst/>
                          <a:latin typeface="Times New Roman" panose="02020603050405020304" pitchFamily="18" charset="0"/>
                          <a:ea typeface="+mn-ea"/>
                          <a:cs typeface="Times New Roman" panose="02020603050405020304" pitchFamily="18" charset="0"/>
                        </a:rPr>
                        <a:t>Decision of Deep Learners</a:t>
                      </a:r>
                    </a:p>
                    <a:p>
                      <a:pPr algn="ctr"/>
                      <a:endParaRPr lang="en-IN" sz="900" dirty="0"/>
                    </a:p>
                  </a:txBody>
                  <a:tcPr/>
                </a:tc>
                <a:tc>
                  <a:txBody>
                    <a:bodyPr/>
                    <a:lstStyle/>
                    <a:p>
                      <a:pPr algn="l"/>
                      <a:r>
                        <a:rPr lang="en-IN" sz="900" kern="1200" dirty="0">
                          <a:solidFill>
                            <a:schemeClr val="dk1"/>
                          </a:solidFill>
                          <a:effectLst/>
                          <a:latin typeface="Times New Roman" panose="02020603050405020304" pitchFamily="18" charset="0"/>
                          <a:ea typeface="+mn-ea"/>
                          <a:cs typeface="Times New Roman" panose="02020603050405020304" pitchFamily="18" charset="0"/>
                        </a:rPr>
                        <a:t>Azhar Imran, Arslan Nasir, Muhammad Bilal, </a:t>
                      </a:r>
                      <a:r>
                        <a:rPr lang="en-IN" sz="900" kern="1200" dirty="0" err="1">
                          <a:solidFill>
                            <a:schemeClr val="dk1"/>
                          </a:solidFill>
                          <a:effectLst/>
                          <a:latin typeface="Times New Roman" panose="02020603050405020304" pitchFamily="18" charset="0"/>
                          <a:ea typeface="+mn-ea"/>
                          <a:cs typeface="Times New Roman" panose="02020603050405020304" pitchFamily="18" charset="0"/>
                        </a:rPr>
                        <a:t>Guangmin</a:t>
                      </a:r>
                      <a:r>
                        <a:rPr lang="en-IN" sz="900" kern="1200" dirty="0">
                          <a:solidFill>
                            <a:schemeClr val="dk1"/>
                          </a:solidFill>
                          <a:effectLst/>
                          <a:latin typeface="Times New Roman" panose="02020603050405020304" pitchFamily="18" charset="0"/>
                          <a:ea typeface="+mn-ea"/>
                          <a:cs typeface="Times New Roman" panose="02020603050405020304" pitchFamily="18" charset="0"/>
                        </a:rPr>
                        <a:t> Sun, </a:t>
                      </a:r>
                      <a:r>
                        <a:rPr lang="en-IN" sz="900" kern="1200" dirty="0" err="1">
                          <a:solidFill>
                            <a:schemeClr val="dk1"/>
                          </a:solidFill>
                          <a:effectLst/>
                          <a:latin typeface="Times New Roman" panose="02020603050405020304" pitchFamily="18" charset="0"/>
                          <a:ea typeface="+mn-ea"/>
                          <a:cs typeface="Times New Roman" panose="02020603050405020304" pitchFamily="18" charset="0"/>
                        </a:rPr>
                        <a:t>Abdulkareem</a:t>
                      </a:r>
                      <a:r>
                        <a:rPr lang="en-IN" sz="900" kern="1200" dirty="0">
                          <a:solidFill>
                            <a:schemeClr val="dk1"/>
                          </a:solidFill>
                          <a:effectLst/>
                          <a:latin typeface="Times New Roman" panose="02020603050405020304" pitchFamily="18" charset="0"/>
                          <a:ea typeface="+mn-ea"/>
                          <a:cs typeface="Times New Roman" panose="02020603050405020304" pitchFamily="18" charset="0"/>
                        </a:rPr>
                        <a:t> </a:t>
                      </a:r>
                      <a:r>
                        <a:rPr lang="en-IN" sz="900" kern="1200" dirty="0" err="1">
                          <a:solidFill>
                            <a:schemeClr val="dk1"/>
                          </a:solidFill>
                          <a:effectLst/>
                          <a:latin typeface="Times New Roman" panose="02020603050405020304" pitchFamily="18" charset="0"/>
                          <a:ea typeface="+mn-ea"/>
                          <a:cs typeface="Times New Roman" panose="02020603050405020304" pitchFamily="18" charset="0"/>
                        </a:rPr>
                        <a:t>Alzahrani</a:t>
                      </a:r>
                      <a:r>
                        <a:rPr lang="en-IN" sz="900" kern="1200" dirty="0">
                          <a:solidFill>
                            <a:schemeClr val="dk1"/>
                          </a:solidFill>
                          <a:effectLst/>
                          <a:latin typeface="Times New Roman" panose="02020603050405020304" pitchFamily="18" charset="0"/>
                          <a:ea typeface="+mn-ea"/>
                          <a:cs typeface="Times New Roman" panose="02020603050405020304" pitchFamily="18" charset="0"/>
                        </a:rPr>
                        <a:t>, Abdullah </a:t>
                      </a:r>
                      <a:r>
                        <a:rPr lang="en-IN" sz="900" kern="1200" dirty="0" err="1">
                          <a:solidFill>
                            <a:schemeClr val="dk1"/>
                          </a:solidFill>
                          <a:effectLst/>
                          <a:latin typeface="Times New Roman" panose="02020603050405020304" pitchFamily="18" charset="0"/>
                          <a:ea typeface="+mn-ea"/>
                          <a:cs typeface="Times New Roman" panose="02020603050405020304" pitchFamily="18" charset="0"/>
                        </a:rPr>
                        <a:t>Almuhaimeed</a:t>
                      </a:r>
                      <a:endParaRPr lang="en-IN" sz="900" kern="1200" dirty="0">
                        <a:solidFill>
                          <a:schemeClr val="dk1"/>
                        </a:solidFill>
                        <a:effectLst/>
                        <a:latin typeface="Times New Roman" panose="02020603050405020304" pitchFamily="18" charset="0"/>
                        <a:ea typeface="+mn-ea"/>
                        <a:cs typeface="Times New Roman" panose="02020603050405020304" pitchFamily="18" charset="0"/>
                      </a:endParaRPr>
                    </a:p>
                    <a:p>
                      <a:pPr algn="l"/>
                      <a:endParaRPr lang="en-IN" sz="900" kern="1200" dirty="0">
                        <a:solidFill>
                          <a:schemeClr val="dk1"/>
                        </a:solidFill>
                        <a:effectLst/>
                        <a:latin typeface="Times New Roman" panose="02020603050405020304" pitchFamily="18" charset="0"/>
                        <a:ea typeface="+mn-ea"/>
                        <a:cs typeface="Times New Roman" panose="02020603050405020304" pitchFamily="18" charset="0"/>
                      </a:endParaRPr>
                    </a:p>
                    <a:p>
                      <a:pPr algn="l"/>
                      <a:r>
                        <a:rPr lang="en-IN" sz="900" kern="1200" dirty="0">
                          <a:solidFill>
                            <a:schemeClr val="dk1"/>
                          </a:solidFill>
                          <a:effectLst/>
                          <a:latin typeface="Times New Roman" panose="02020603050405020304" pitchFamily="18" charset="0"/>
                          <a:ea typeface="+mn-ea"/>
                          <a:cs typeface="Times New Roman" panose="02020603050405020304" pitchFamily="18" charset="0"/>
                        </a:rPr>
                        <a:t>(2022)</a:t>
                      </a:r>
                      <a:endParaRPr lang="en-IN" sz="90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900" kern="1200" dirty="0" err="1">
                          <a:solidFill>
                            <a:schemeClr val="dk1"/>
                          </a:solidFill>
                          <a:effectLst/>
                          <a:latin typeface="Times New Roman" panose="02020603050405020304" pitchFamily="18" charset="0"/>
                          <a:ea typeface="+mn-ea"/>
                          <a:cs typeface="Times New Roman" panose="02020603050405020304" pitchFamily="18" charset="0"/>
                        </a:rPr>
                        <a:t>VGGNet</a:t>
                      </a:r>
                      <a:r>
                        <a:rPr lang="en-IN" sz="900" kern="1200" dirty="0">
                          <a:solidFill>
                            <a:schemeClr val="dk1"/>
                          </a:solidFill>
                          <a:effectLst/>
                          <a:latin typeface="Times New Roman" panose="02020603050405020304" pitchFamily="18" charset="0"/>
                          <a:ea typeface="+mn-ea"/>
                          <a:cs typeface="Times New Roman" panose="02020603050405020304" pitchFamily="18" charset="0"/>
                        </a:rPr>
                        <a:t>, </a:t>
                      </a:r>
                      <a:r>
                        <a:rPr lang="en-IN" sz="900" kern="1200" dirty="0" err="1">
                          <a:solidFill>
                            <a:schemeClr val="dk1"/>
                          </a:solidFill>
                          <a:effectLst/>
                          <a:latin typeface="Times New Roman" panose="02020603050405020304" pitchFamily="18" charset="0"/>
                          <a:ea typeface="+mn-ea"/>
                          <a:cs typeface="Times New Roman" panose="02020603050405020304" pitchFamily="18" charset="0"/>
                        </a:rPr>
                        <a:t>CapsNet</a:t>
                      </a:r>
                      <a:r>
                        <a:rPr lang="en-IN" sz="900" kern="1200" dirty="0">
                          <a:solidFill>
                            <a:schemeClr val="dk1"/>
                          </a:solidFill>
                          <a:effectLst/>
                          <a:latin typeface="Times New Roman" panose="02020603050405020304" pitchFamily="18" charset="0"/>
                          <a:ea typeface="+mn-ea"/>
                          <a:cs typeface="Times New Roman" panose="02020603050405020304" pitchFamily="18" charset="0"/>
                        </a:rPr>
                        <a:t>, and </a:t>
                      </a:r>
                      <a:r>
                        <a:rPr lang="en-IN" sz="900" kern="1200" dirty="0" err="1">
                          <a:solidFill>
                            <a:schemeClr val="dk1"/>
                          </a:solidFill>
                          <a:effectLst/>
                          <a:latin typeface="Times New Roman" panose="02020603050405020304" pitchFamily="18" charset="0"/>
                          <a:ea typeface="+mn-ea"/>
                          <a:cs typeface="Times New Roman" panose="02020603050405020304" pitchFamily="18" charset="0"/>
                        </a:rPr>
                        <a:t>ResNet</a:t>
                      </a:r>
                      <a:endParaRPr lang="en-IN" sz="900" dirty="0">
                        <a:latin typeface="Times New Roman" panose="02020603050405020304" pitchFamily="18" charset="0"/>
                        <a:cs typeface="Times New Roman" panose="02020603050405020304" pitchFamily="18" charset="0"/>
                      </a:endParaRPr>
                    </a:p>
                    <a:p>
                      <a:pPr algn="ctr"/>
                      <a:endParaRPr lang="en-IN" sz="9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900" kern="1200" dirty="0">
                          <a:solidFill>
                            <a:schemeClr val="dk1"/>
                          </a:solidFill>
                          <a:effectLst/>
                          <a:latin typeface="Times New Roman" panose="02020603050405020304" pitchFamily="18" charset="0"/>
                          <a:ea typeface="+mn-ea"/>
                          <a:cs typeface="Times New Roman" panose="02020603050405020304" pitchFamily="18" charset="0"/>
                        </a:rPr>
                        <a:t>Model performs better than individual learners with respect to different quality measures</a:t>
                      </a:r>
                      <a:endParaRPr lang="en-IN" sz="900" dirty="0">
                        <a:latin typeface="Times New Roman" panose="02020603050405020304" pitchFamily="18" charset="0"/>
                        <a:cs typeface="Times New Roman" panose="02020603050405020304" pitchFamily="18" charset="0"/>
                      </a:endParaRPr>
                    </a:p>
                    <a:p>
                      <a:pPr algn="ctr"/>
                      <a:endParaRPr lang="en-IN" sz="9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900" kern="1200" dirty="0">
                          <a:solidFill>
                            <a:schemeClr val="dk1"/>
                          </a:solidFill>
                          <a:effectLst/>
                          <a:latin typeface="Times New Roman" panose="02020603050405020304" pitchFamily="18" charset="0"/>
                          <a:ea typeface="+mn-ea"/>
                          <a:cs typeface="Times New Roman" panose="02020603050405020304" pitchFamily="18" charset="0"/>
                        </a:rPr>
                        <a:t>Depth and Computational Cost, Training Complexity, Increased Memory Usage</a:t>
                      </a:r>
                      <a:endParaRPr lang="en-IN" sz="900" dirty="0">
                        <a:latin typeface="Times New Roman" panose="02020603050405020304" pitchFamily="18" charset="0"/>
                        <a:cs typeface="Times New Roman" panose="02020603050405020304" pitchFamily="18" charset="0"/>
                      </a:endParaRPr>
                    </a:p>
                    <a:p>
                      <a:pPr algn="ctr"/>
                      <a:endParaRPr lang="en-IN" sz="9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900" kern="1200" dirty="0">
                          <a:solidFill>
                            <a:schemeClr val="dk1"/>
                          </a:solidFill>
                          <a:effectLst/>
                          <a:latin typeface="Times New Roman" panose="02020603050405020304" pitchFamily="18" charset="0"/>
                          <a:ea typeface="+mn-ea"/>
                          <a:cs typeface="Times New Roman" panose="02020603050405020304" pitchFamily="18" charset="0"/>
                        </a:rPr>
                        <a:t>International Skin Imaging Collaboration (ISIC) images repository</a:t>
                      </a:r>
                      <a:endParaRPr lang="en-IN" sz="900" dirty="0">
                        <a:latin typeface="Times New Roman" panose="02020603050405020304" pitchFamily="18" charset="0"/>
                        <a:cs typeface="Times New Roman" panose="02020603050405020304" pitchFamily="18" charset="0"/>
                      </a:endParaRPr>
                    </a:p>
                    <a:p>
                      <a:pPr algn="ctr"/>
                      <a:endParaRPr lang="en-IN" sz="9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900" kern="1200" dirty="0">
                          <a:solidFill>
                            <a:schemeClr val="dk1"/>
                          </a:solidFill>
                          <a:effectLst/>
                          <a:latin typeface="Times New Roman" panose="02020603050405020304" pitchFamily="18" charset="0"/>
                          <a:ea typeface="+mn-ea"/>
                          <a:cs typeface="Times New Roman" panose="02020603050405020304" pitchFamily="18" charset="0"/>
                        </a:rPr>
                        <a:t>93.50%</a:t>
                      </a:r>
                      <a:endParaRPr lang="en-IN" sz="900" dirty="0">
                        <a:latin typeface="Times New Roman" panose="02020603050405020304" pitchFamily="18" charset="0"/>
                        <a:cs typeface="Times New Roman" panose="02020603050405020304" pitchFamily="18" charset="0"/>
                      </a:endParaRPr>
                    </a:p>
                    <a:p>
                      <a:pPr algn="ctr"/>
                      <a:endParaRPr lang="en-IN" sz="900" dirty="0"/>
                    </a:p>
                  </a:txBody>
                  <a:tcPr/>
                </a:tc>
                <a:extLst>
                  <a:ext uri="{0D108BD9-81ED-4DB2-BD59-A6C34878D82A}">
                    <a16:rowId xmlns:a16="http://schemas.microsoft.com/office/drawing/2014/main" val="3978309338"/>
                  </a:ext>
                </a:extLst>
              </a:tr>
              <a:tr h="370840">
                <a:tc>
                  <a:txBody>
                    <a:bodyPr/>
                    <a:lstStyle/>
                    <a:p>
                      <a:pPr algn="ctr"/>
                      <a:r>
                        <a:rPr lang="en-IN" sz="900" dirty="0"/>
                        <a:t>5</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900" kern="1200" dirty="0">
                          <a:solidFill>
                            <a:schemeClr val="dk1"/>
                          </a:solidFill>
                          <a:effectLst/>
                          <a:latin typeface="Times New Roman" panose="02020603050405020304" pitchFamily="18" charset="0"/>
                          <a:ea typeface="+mn-ea"/>
                          <a:cs typeface="Times New Roman" panose="02020603050405020304" pitchFamily="18" charset="0"/>
                        </a:rPr>
                        <a:t>Early Stage Lung Cancer Prediction Using Various Machine Learning Techniques</a:t>
                      </a:r>
                      <a:endParaRPr lang="en-IN" sz="900" dirty="0">
                        <a:latin typeface="Times New Roman" panose="02020603050405020304" pitchFamily="18" charset="0"/>
                        <a:cs typeface="Times New Roman" panose="02020603050405020304" pitchFamily="18" charset="0"/>
                      </a:endParaRPr>
                    </a:p>
                    <a:p>
                      <a:pPr algn="ctr"/>
                      <a:endParaRPr lang="en-IN" sz="900" dirty="0"/>
                    </a:p>
                  </a:txBody>
                  <a:tcPr/>
                </a:tc>
                <a:tc>
                  <a:txBody>
                    <a:bodyPr/>
                    <a:lstStyle/>
                    <a:p>
                      <a:pPr algn="l"/>
                      <a:r>
                        <a:rPr lang="en-IN" sz="900" kern="1200" dirty="0">
                          <a:solidFill>
                            <a:schemeClr val="dk1"/>
                          </a:solidFill>
                          <a:effectLst/>
                          <a:latin typeface="Times New Roman" panose="02020603050405020304" pitchFamily="18" charset="0"/>
                          <a:ea typeface="+mn-ea"/>
                          <a:cs typeface="Times New Roman" panose="02020603050405020304" pitchFamily="18" charset="0"/>
                        </a:rPr>
                        <a:t>Chinmayi </a:t>
                      </a:r>
                      <a:r>
                        <a:rPr lang="en-IN" sz="900" kern="1200" dirty="0" err="1">
                          <a:solidFill>
                            <a:schemeClr val="dk1"/>
                          </a:solidFill>
                          <a:effectLst/>
                          <a:latin typeface="Times New Roman" panose="02020603050405020304" pitchFamily="18" charset="0"/>
                          <a:ea typeface="+mn-ea"/>
                          <a:cs typeface="Times New Roman" panose="02020603050405020304" pitchFamily="18" charset="0"/>
                        </a:rPr>
                        <a:t>Thallam</a:t>
                      </a:r>
                      <a:r>
                        <a:rPr lang="en-IN" sz="900" kern="1200" dirty="0">
                          <a:solidFill>
                            <a:schemeClr val="dk1"/>
                          </a:solidFill>
                          <a:effectLst/>
                          <a:latin typeface="Times New Roman" panose="02020603050405020304" pitchFamily="18" charset="0"/>
                          <a:ea typeface="+mn-ea"/>
                          <a:cs typeface="Times New Roman" panose="02020603050405020304" pitchFamily="18" charset="0"/>
                        </a:rPr>
                        <a:t>, </a:t>
                      </a:r>
                      <a:r>
                        <a:rPr lang="en-IN" sz="900" kern="1200" dirty="0" err="1">
                          <a:solidFill>
                            <a:schemeClr val="dk1"/>
                          </a:solidFill>
                          <a:effectLst/>
                          <a:latin typeface="Times New Roman" panose="02020603050405020304" pitchFamily="18" charset="0"/>
                          <a:ea typeface="+mn-ea"/>
                          <a:cs typeface="Times New Roman" panose="02020603050405020304" pitchFamily="18" charset="0"/>
                        </a:rPr>
                        <a:t>Aarsha</a:t>
                      </a:r>
                      <a:r>
                        <a:rPr lang="en-IN" sz="900" kern="1200" dirty="0">
                          <a:solidFill>
                            <a:schemeClr val="dk1"/>
                          </a:solidFill>
                          <a:effectLst/>
                          <a:latin typeface="Times New Roman" panose="02020603050405020304" pitchFamily="18" charset="0"/>
                          <a:ea typeface="+mn-ea"/>
                          <a:cs typeface="Times New Roman" panose="02020603050405020304" pitchFamily="18" charset="0"/>
                        </a:rPr>
                        <a:t> </a:t>
                      </a:r>
                      <a:r>
                        <a:rPr lang="en-IN" sz="900" kern="1200" dirty="0" err="1">
                          <a:solidFill>
                            <a:schemeClr val="dk1"/>
                          </a:solidFill>
                          <a:effectLst/>
                          <a:latin typeface="Times New Roman" panose="02020603050405020304" pitchFamily="18" charset="0"/>
                          <a:ea typeface="+mn-ea"/>
                          <a:cs typeface="Times New Roman" panose="02020603050405020304" pitchFamily="18" charset="0"/>
                        </a:rPr>
                        <a:t>Peruboyina</a:t>
                      </a:r>
                      <a:r>
                        <a:rPr lang="en-IN" sz="900" kern="1200" dirty="0">
                          <a:solidFill>
                            <a:schemeClr val="dk1"/>
                          </a:solidFill>
                          <a:effectLst/>
                          <a:latin typeface="Times New Roman" panose="02020603050405020304" pitchFamily="18" charset="0"/>
                          <a:ea typeface="+mn-ea"/>
                          <a:cs typeface="Times New Roman" panose="02020603050405020304" pitchFamily="18" charset="0"/>
                        </a:rPr>
                        <a:t>, </a:t>
                      </a:r>
                      <a:r>
                        <a:rPr lang="en-IN" sz="900" kern="1200" dirty="0" err="1">
                          <a:solidFill>
                            <a:schemeClr val="dk1"/>
                          </a:solidFill>
                          <a:effectLst/>
                          <a:latin typeface="Times New Roman" panose="02020603050405020304" pitchFamily="18" charset="0"/>
                          <a:ea typeface="+mn-ea"/>
                          <a:cs typeface="Times New Roman" panose="02020603050405020304" pitchFamily="18" charset="0"/>
                        </a:rPr>
                        <a:t>Sagi</a:t>
                      </a:r>
                      <a:r>
                        <a:rPr lang="en-IN" sz="900" kern="1200" dirty="0">
                          <a:solidFill>
                            <a:schemeClr val="dk1"/>
                          </a:solidFill>
                          <a:effectLst/>
                          <a:latin typeface="Times New Roman" panose="02020603050405020304" pitchFamily="18" charset="0"/>
                          <a:ea typeface="+mn-ea"/>
                          <a:cs typeface="Times New Roman" panose="02020603050405020304" pitchFamily="18" charset="0"/>
                        </a:rPr>
                        <a:t> Sai Tejasvi Raju, Nalini Sampath</a:t>
                      </a:r>
                    </a:p>
                    <a:p>
                      <a:pPr algn="l"/>
                      <a:endParaRPr lang="en-IN" sz="900" kern="1200" dirty="0">
                        <a:solidFill>
                          <a:schemeClr val="dk1"/>
                        </a:solidFill>
                        <a:effectLst/>
                        <a:latin typeface="Times New Roman" panose="02020603050405020304" pitchFamily="18" charset="0"/>
                        <a:ea typeface="+mn-ea"/>
                        <a:cs typeface="Times New Roman" panose="02020603050405020304" pitchFamily="18" charset="0"/>
                      </a:endParaRPr>
                    </a:p>
                    <a:p>
                      <a:pPr algn="l"/>
                      <a:r>
                        <a:rPr lang="en-IN" sz="900" kern="1200" dirty="0">
                          <a:solidFill>
                            <a:schemeClr val="dk1"/>
                          </a:solidFill>
                          <a:effectLst/>
                          <a:latin typeface="Times New Roman" panose="02020603050405020304" pitchFamily="18" charset="0"/>
                          <a:ea typeface="+mn-ea"/>
                          <a:cs typeface="Times New Roman" panose="02020603050405020304" pitchFamily="18" charset="0"/>
                        </a:rPr>
                        <a:t>(2020)</a:t>
                      </a:r>
                    </a:p>
                    <a:p>
                      <a:pPr algn="ctr"/>
                      <a:endParaRPr lang="en-IN" sz="9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900" kern="1200" dirty="0">
                          <a:solidFill>
                            <a:schemeClr val="dk1"/>
                          </a:solidFill>
                          <a:effectLst/>
                          <a:latin typeface="Times New Roman" panose="02020603050405020304" pitchFamily="18" charset="0"/>
                          <a:ea typeface="+mn-ea"/>
                          <a:cs typeface="Times New Roman" panose="02020603050405020304" pitchFamily="18" charset="0"/>
                        </a:rPr>
                        <a:t>SVM, Random Forest, KNN, Neural Networks, Voting Classifier</a:t>
                      </a:r>
                      <a:endParaRPr lang="en-IN" sz="900" dirty="0">
                        <a:latin typeface="Times New Roman" panose="02020603050405020304" pitchFamily="18" charset="0"/>
                        <a:cs typeface="Times New Roman" panose="02020603050405020304" pitchFamily="18" charset="0"/>
                      </a:endParaRPr>
                    </a:p>
                    <a:p>
                      <a:pPr algn="ctr"/>
                      <a:endParaRPr lang="en-IN" sz="9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900" kern="1200" dirty="0">
                          <a:solidFill>
                            <a:schemeClr val="dk1"/>
                          </a:solidFill>
                          <a:effectLst/>
                          <a:latin typeface="Times New Roman" panose="02020603050405020304" pitchFamily="18" charset="0"/>
                          <a:ea typeface="+mn-ea"/>
                          <a:cs typeface="Times New Roman" panose="02020603050405020304" pitchFamily="18" charset="0"/>
                        </a:rPr>
                        <a:t>SVM helps in reducing the rate of misclassification and thus gives good results </a:t>
                      </a:r>
                      <a:endParaRPr lang="en-IN" sz="900" dirty="0">
                        <a:latin typeface="Times New Roman" panose="02020603050405020304" pitchFamily="18" charset="0"/>
                        <a:cs typeface="Times New Roman" panose="02020603050405020304" pitchFamily="18" charset="0"/>
                      </a:endParaRPr>
                    </a:p>
                    <a:p>
                      <a:pPr algn="ctr"/>
                      <a:endParaRPr lang="en-IN" sz="9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900" kern="1200" dirty="0">
                          <a:solidFill>
                            <a:schemeClr val="dk1"/>
                          </a:solidFill>
                          <a:effectLst/>
                          <a:latin typeface="Times New Roman" panose="02020603050405020304" pitchFamily="18" charset="0"/>
                          <a:ea typeface="+mn-ea"/>
                          <a:cs typeface="Times New Roman" panose="02020603050405020304" pitchFamily="18" charset="0"/>
                        </a:rPr>
                        <a:t>Computationally more expensive, Accuracy depends on the quality of data</a:t>
                      </a:r>
                      <a:endParaRPr lang="en-IN" sz="900" dirty="0">
                        <a:latin typeface="Times New Roman" panose="02020603050405020304" pitchFamily="18" charset="0"/>
                        <a:cs typeface="Times New Roman" panose="02020603050405020304" pitchFamily="18" charset="0"/>
                      </a:endParaRPr>
                    </a:p>
                    <a:p>
                      <a:pPr algn="ctr"/>
                      <a:endParaRPr lang="en-IN" sz="9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900" kern="1200" dirty="0">
                          <a:solidFill>
                            <a:schemeClr val="dk1"/>
                          </a:solidFill>
                          <a:effectLst/>
                          <a:latin typeface="Times New Roman" panose="02020603050405020304" pitchFamily="18" charset="0"/>
                          <a:ea typeface="+mn-ea"/>
                          <a:cs typeface="Times New Roman" panose="02020603050405020304" pitchFamily="18" charset="0"/>
                        </a:rPr>
                        <a:t>Chest X-rays, metastasis information, patient demographics</a:t>
                      </a:r>
                      <a:endParaRPr lang="en-IN" sz="900" dirty="0">
                        <a:latin typeface="Times New Roman" panose="02020603050405020304" pitchFamily="18" charset="0"/>
                        <a:cs typeface="Times New Roman" panose="02020603050405020304" pitchFamily="18" charset="0"/>
                      </a:endParaRPr>
                    </a:p>
                    <a:p>
                      <a:pPr algn="ctr"/>
                      <a:endParaRPr lang="en-IN" sz="900" dirty="0"/>
                    </a:p>
                  </a:txBody>
                  <a:tcPr/>
                </a:tc>
                <a:tc>
                  <a:txBody>
                    <a:bodyPr/>
                    <a:lstStyle/>
                    <a:p>
                      <a:pPr algn="ctr"/>
                      <a:r>
                        <a:rPr lang="en-IN" sz="900" kern="1200" dirty="0">
                          <a:solidFill>
                            <a:schemeClr val="dk1"/>
                          </a:solidFill>
                          <a:effectLst/>
                          <a:latin typeface="Times New Roman" panose="02020603050405020304" pitchFamily="18" charset="0"/>
                          <a:ea typeface="+mn-ea"/>
                          <a:cs typeface="Times New Roman" panose="02020603050405020304" pitchFamily="18" charset="0"/>
                        </a:rPr>
                        <a:t>95%, 97.5%,</a:t>
                      </a:r>
                    </a:p>
                    <a:p>
                      <a:pPr algn="ctr"/>
                      <a:r>
                        <a:rPr lang="en-IN" sz="900" kern="1200" dirty="0">
                          <a:solidFill>
                            <a:schemeClr val="dk1"/>
                          </a:solidFill>
                          <a:effectLst/>
                          <a:latin typeface="Times New Roman" panose="02020603050405020304" pitchFamily="18" charset="0"/>
                          <a:ea typeface="+mn-ea"/>
                          <a:cs typeface="Times New Roman" panose="02020603050405020304" pitchFamily="18" charset="0"/>
                        </a:rPr>
                        <a:t>97%, 95.99%,</a:t>
                      </a:r>
                    </a:p>
                    <a:p>
                      <a:pPr algn="ctr"/>
                      <a:r>
                        <a:rPr lang="en-IN" sz="900" kern="1200" dirty="0">
                          <a:solidFill>
                            <a:schemeClr val="dk1"/>
                          </a:solidFill>
                          <a:effectLst/>
                          <a:latin typeface="Times New Roman" panose="02020603050405020304" pitchFamily="18" charset="0"/>
                          <a:ea typeface="+mn-ea"/>
                          <a:cs typeface="Times New Roman" panose="02020603050405020304" pitchFamily="18" charset="0"/>
                        </a:rPr>
                        <a:t>99.5% </a:t>
                      </a:r>
                      <a:endParaRPr lang="en-IN" sz="900" dirty="0">
                        <a:latin typeface="Times New Roman" panose="02020603050405020304" pitchFamily="18" charset="0"/>
                        <a:cs typeface="Times New Roman" panose="02020603050405020304" pitchFamily="18" charset="0"/>
                      </a:endParaRPr>
                    </a:p>
                    <a:p>
                      <a:pPr algn="ctr"/>
                      <a:endParaRPr lang="en-IN" sz="900" dirty="0"/>
                    </a:p>
                  </a:txBody>
                  <a:tcPr/>
                </a:tc>
                <a:extLst>
                  <a:ext uri="{0D108BD9-81ED-4DB2-BD59-A6C34878D82A}">
                    <a16:rowId xmlns:a16="http://schemas.microsoft.com/office/drawing/2014/main" val="1365052968"/>
                  </a:ext>
                </a:extLst>
              </a:tr>
            </a:tbl>
          </a:graphicData>
        </a:graphic>
      </p:graphicFrame>
    </p:spTree>
    <p:extLst>
      <p:ext uri="{BB962C8B-B14F-4D97-AF65-F5344CB8AC3E}">
        <p14:creationId xmlns:p14="http://schemas.microsoft.com/office/powerpoint/2010/main" val="3767711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85381"/>
          </a:xfrm>
        </p:spPr>
        <p:txBody>
          <a:bodyPr>
            <a:normAutofit fontScale="90000"/>
          </a:bodyPr>
          <a:lstStyle/>
          <a:p>
            <a:r>
              <a:rPr lang="en-GB" b="1" dirty="0"/>
              <a:t>Literature Review</a:t>
            </a:r>
          </a:p>
        </p:txBody>
      </p:sp>
      <p:graphicFrame>
        <p:nvGraphicFramePr>
          <p:cNvPr id="6" name="Content Placeholder 5">
            <a:extLst>
              <a:ext uri="{FF2B5EF4-FFF2-40B4-BE49-F238E27FC236}">
                <a16:creationId xmlns:a16="http://schemas.microsoft.com/office/drawing/2014/main" id="{55764B10-9941-A5C6-B8D6-D7DD0909D509}"/>
              </a:ext>
            </a:extLst>
          </p:cNvPr>
          <p:cNvGraphicFramePr>
            <a:graphicFrameLocks noGrp="1"/>
          </p:cNvGraphicFramePr>
          <p:nvPr>
            <p:ph idx="1"/>
            <p:extLst>
              <p:ext uri="{D42A27DB-BD31-4B8C-83A1-F6EECF244321}">
                <p14:modId xmlns:p14="http://schemas.microsoft.com/office/powerpoint/2010/main" val="302130124"/>
              </p:ext>
            </p:extLst>
          </p:nvPr>
        </p:nvGraphicFramePr>
        <p:xfrm>
          <a:off x="838200" y="817918"/>
          <a:ext cx="10515600" cy="5080000"/>
        </p:xfrm>
        <a:graphic>
          <a:graphicData uri="http://schemas.openxmlformats.org/drawingml/2006/table">
            <a:tbl>
              <a:tblPr firstRow="1" bandRow="1">
                <a:tableStyleId>{5C22544A-7EE6-4342-B048-85BDC9FD1C3A}</a:tableStyleId>
              </a:tblPr>
              <a:tblGrid>
                <a:gridCol w="561392">
                  <a:extLst>
                    <a:ext uri="{9D8B030D-6E8A-4147-A177-3AD203B41FA5}">
                      <a16:colId xmlns:a16="http://schemas.microsoft.com/office/drawing/2014/main" val="3118735462"/>
                    </a:ext>
                  </a:extLst>
                </a:gridCol>
                <a:gridCol w="2067508">
                  <a:extLst>
                    <a:ext uri="{9D8B030D-6E8A-4147-A177-3AD203B41FA5}">
                      <a16:colId xmlns:a16="http://schemas.microsoft.com/office/drawing/2014/main" val="1634079804"/>
                    </a:ext>
                  </a:extLst>
                </a:gridCol>
                <a:gridCol w="1314450">
                  <a:extLst>
                    <a:ext uri="{9D8B030D-6E8A-4147-A177-3AD203B41FA5}">
                      <a16:colId xmlns:a16="http://schemas.microsoft.com/office/drawing/2014/main" val="2496930456"/>
                    </a:ext>
                  </a:extLst>
                </a:gridCol>
                <a:gridCol w="1009650">
                  <a:extLst>
                    <a:ext uri="{9D8B030D-6E8A-4147-A177-3AD203B41FA5}">
                      <a16:colId xmlns:a16="http://schemas.microsoft.com/office/drawing/2014/main" val="3766952667"/>
                    </a:ext>
                  </a:extLst>
                </a:gridCol>
                <a:gridCol w="1732547">
                  <a:extLst>
                    <a:ext uri="{9D8B030D-6E8A-4147-A177-3AD203B41FA5}">
                      <a16:colId xmlns:a16="http://schemas.microsoft.com/office/drawing/2014/main" val="1633146046"/>
                    </a:ext>
                  </a:extLst>
                </a:gridCol>
                <a:gridCol w="1540042">
                  <a:extLst>
                    <a:ext uri="{9D8B030D-6E8A-4147-A177-3AD203B41FA5}">
                      <a16:colId xmlns:a16="http://schemas.microsoft.com/office/drawing/2014/main" val="522107355"/>
                    </a:ext>
                  </a:extLst>
                </a:gridCol>
                <a:gridCol w="1315453">
                  <a:extLst>
                    <a:ext uri="{9D8B030D-6E8A-4147-A177-3AD203B41FA5}">
                      <a16:colId xmlns:a16="http://schemas.microsoft.com/office/drawing/2014/main" val="3538585996"/>
                    </a:ext>
                  </a:extLst>
                </a:gridCol>
                <a:gridCol w="974558">
                  <a:extLst>
                    <a:ext uri="{9D8B030D-6E8A-4147-A177-3AD203B41FA5}">
                      <a16:colId xmlns:a16="http://schemas.microsoft.com/office/drawing/2014/main" val="2492757735"/>
                    </a:ext>
                  </a:extLst>
                </a:gridCol>
              </a:tblGrid>
              <a:tr h="370840">
                <a:tc>
                  <a:txBody>
                    <a:bodyPr/>
                    <a:lstStyle/>
                    <a:p>
                      <a:pPr algn="ctr"/>
                      <a:r>
                        <a:rPr lang="en-IN" sz="900" dirty="0"/>
                        <a:t>No.</a:t>
                      </a:r>
                    </a:p>
                  </a:txBody>
                  <a:tcPr/>
                </a:tc>
                <a:tc>
                  <a:txBody>
                    <a:bodyPr/>
                    <a:lstStyle/>
                    <a:p>
                      <a:pPr algn="ctr"/>
                      <a:r>
                        <a:rPr lang="en-IN" sz="900" dirty="0"/>
                        <a:t>Title of the Paper</a:t>
                      </a:r>
                    </a:p>
                  </a:txBody>
                  <a:tcPr/>
                </a:tc>
                <a:tc>
                  <a:txBody>
                    <a:bodyPr/>
                    <a:lstStyle/>
                    <a:p>
                      <a:pPr algn="ctr"/>
                      <a:r>
                        <a:rPr lang="en-IN" sz="900" dirty="0"/>
                        <a:t>Author &amp; Year</a:t>
                      </a:r>
                    </a:p>
                  </a:txBody>
                  <a:tcPr/>
                </a:tc>
                <a:tc>
                  <a:txBody>
                    <a:bodyPr/>
                    <a:lstStyle/>
                    <a:p>
                      <a:pPr algn="ctr"/>
                      <a:r>
                        <a:rPr lang="en-IN" sz="900" dirty="0"/>
                        <a:t>Method Used</a:t>
                      </a:r>
                    </a:p>
                  </a:txBody>
                  <a:tcPr/>
                </a:tc>
                <a:tc>
                  <a:txBody>
                    <a:bodyPr/>
                    <a:lstStyle/>
                    <a:p>
                      <a:pPr algn="ctr"/>
                      <a:r>
                        <a:rPr lang="en-IN" sz="900" dirty="0"/>
                        <a:t>Merits</a:t>
                      </a:r>
                    </a:p>
                  </a:txBody>
                  <a:tcPr/>
                </a:tc>
                <a:tc>
                  <a:txBody>
                    <a:bodyPr/>
                    <a:lstStyle/>
                    <a:p>
                      <a:pPr algn="ctr"/>
                      <a:r>
                        <a:rPr lang="en-IN" sz="900" dirty="0"/>
                        <a:t>Demerits</a:t>
                      </a:r>
                    </a:p>
                  </a:txBody>
                  <a:tcPr/>
                </a:tc>
                <a:tc>
                  <a:txBody>
                    <a:bodyPr/>
                    <a:lstStyle/>
                    <a:p>
                      <a:pPr algn="ctr"/>
                      <a:r>
                        <a:rPr lang="en-IN" sz="900" dirty="0"/>
                        <a:t>Dataset</a:t>
                      </a:r>
                    </a:p>
                  </a:txBody>
                  <a:tcPr/>
                </a:tc>
                <a:tc>
                  <a:txBody>
                    <a:bodyPr/>
                    <a:lstStyle/>
                    <a:p>
                      <a:pPr algn="ctr"/>
                      <a:r>
                        <a:rPr lang="en-IN" sz="900" dirty="0"/>
                        <a:t>Accuracy</a:t>
                      </a:r>
                    </a:p>
                  </a:txBody>
                  <a:tcPr/>
                </a:tc>
                <a:extLst>
                  <a:ext uri="{0D108BD9-81ED-4DB2-BD59-A6C34878D82A}">
                    <a16:rowId xmlns:a16="http://schemas.microsoft.com/office/drawing/2014/main" val="1898856326"/>
                  </a:ext>
                </a:extLst>
              </a:tr>
              <a:tr h="370840">
                <a:tc>
                  <a:txBody>
                    <a:bodyPr/>
                    <a:lstStyle/>
                    <a:p>
                      <a:pPr algn="ctr"/>
                      <a:r>
                        <a:rPr lang="en-IN" sz="900" dirty="0"/>
                        <a:t>6</a:t>
                      </a:r>
                    </a:p>
                  </a:txBody>
                  <a:tcPr/>
                </a:tc>
                <a:tc>
                  <a:txBody>
                    <a:bodyPr/>
                    <a:lstStyle/>
                    <a:p>
                      <a:pPr algn="l"/>
                      <a:r>
                        <a:rPr lang="en-IN" sz="900" kern="1200" dirty="0">
                          <a:solidFill>
                            <a:schemeClr val="dk1"/>
                          </a:solidFill>
                          <a:effectLst/>
                          <a:latin typeface="Times New Roman" panose="02020603050405020304" pitchFamily="18" charset="0"/>
                          <a:ea typeface="+mn-ea"/>
                          <a:cs typeface="Times New Roman" panose="02020603050405020304" pitchFamily="18" charset="0"/>
                        </a:rPr>
                        <a:t>Artificial Intelligence in Early Diagnosis and Prevention of Oral Cancer</a:t>
                      </a:r>
                      <a:endParaRPr lang="en-IN" sz="900" dirty="0">
                        <a:latin typeface="Times New Roman" panose="02020603050405020304" pitchFamily="18" charset="0"/>
                        <a:cs typeface="Times New Roman" panose="02020603050405020304" pitchFamily="18" charset="0"/>
                      </a:endParaRPr>
                    </a:p>
                  </a:txBody>
                  <a:tcPr/>
                </a:tc>
                <a:tc>
                  <a:txBody>
                    <a:bodyPr/>
                    <a:lstStyle/>
                    <a:p>
                      <a:pPr marR="3810" algn="l">
                        <a:lnSpc>
                          <a:spcPct val="107000"/>
                        </a:lnSpc>
                        <a:spcAft>
                          <a:spcPts val="800"/>
                        </a:spcAft>
                      </a:pPr>
                      <a:r>
                        <a:rPr lang="en-IN" sz="900" kern="100" dirty="0">
                          <a:effectLst/>
                          <a:latin typeface="Times New Roman" panose="02020603050405020304" pitchFamily="18" charset="0"/>
                          <a:ea typeface="Calibri" panose="020F0502020204030204" pitchFamily="34" charset="0"/>
                          <a:cs typeface="Times New Roman" panose="02020603050405020304" pitchFamily="18" charset="0"/>
                        </a:rPr>
                        <a:t>Shruthi Hedge, Vidya </a:t>
                      </a:r>
                      <a:r>
                        <a:rPr lang="en-IN" sz="900" kern="100" dirty="0" err="1">
                          <a:effectLst/>
                          <a:latin typeface="Times New Roman" panose="02020603050405020304" pitchFamily="18" charset="0"/>
                          <a:ea typeface="Calibri" panose="020F0502020204030204" pitchFamily="34" charset="0"/>
                          <a:cs typeface="Times New Roman" panose="02020603050405020304" pitchFamily="18" charset="0"/>
                        </a:rPr>
                        <a:t>Ajila</a:t>
                      </a:r>
                      <a:r>
                        <a:rPr lang="en-IN" sz="900" kern="100" dirty="0">
                          <a:effectLst/>
                          <a:latin typeface="Times New Roman" panose="02020603050405020304" pitchFamily="18" charset="0"/>
                          <a:ea typeface="Calibri" panose="020F0502020204030204" pitchFamily="34" charset="0"/>
                          <a:cs typeface="Times New Roman" panose="02020603050405020304" pitchFamily="18" charset="0"/>
                        </a:rPr>
                        <a:t>, Wei Zhu, </a:t>
                      </a:r>
                      <a:r>
                        <a:rPr lang="en-IN" sz="900" kern="100" dirty="0" err="1">
                          <a:effectLst/>
                          <a:latin typeface="Times New Roman" panose="02020603050405020304" pitchFamily="18" charset="0"/>
                          <a:ea typeface="Calibri" panose="020F0502020204030204" pitchFamily="34" charset="0"/>
                          <a:cs typeface="Times New Roman" panose="02020603050405020304" pitchFamily="18" charset="0"/>
                        </a:rPr>
                        <a:t>Canhui</a:t>
                      </a:r>
                      <a:r>
                        <a:rPr lang="en-IN" sz="900" kern="100" dirty="0">
                          <a:effectLst/>
                          <a:latin typeface="Times New Roman" panose="02020603050405020304" pitchFamily="18" charset="0"/>
                          <a:ea typeface="Calibri" panose="020F0502020204030204" pitchFamily="34" charset="0"/>
                          <a:cs typeface="Times New Roman" panose="02020603050405020304" pitchFamily="18" charset="0"/>
                        </a:rPr>
                        <a:t> Zeng</a:t>
                      </a:r>
                    </a:p>
                    <a:p>
                      <a:pPr marR="3810" algn="l">
                        <a:lnSpc>
                          <a:spcPct val="107000"/>
                        </a:lnSpc>
                        <a:spcAft>
                          <a:spcPts val="800"/>
                        </a:spcAft>
                      </a:pPr>
                      <a:r>
                        <a:rPr lang="en-IN" sz="900" kern="100" dirty="0">
                          <a:effectLst/>
                          <a:latin typeface="Times New Roman" panose="02020603050405020304" pitchFamily="18" charset="0"/>
                          <a:ea typeface="Calibri" panose="020F0502020204030204" pitchFamily="34" charset="0"/>
                          <a:cs typeface="Times New Roman" panose="02020603050405020304" pitchFamily="18" charset="0"/>
                        </a:rPr>
                        <a:t>(2022)</a:t>
                      </a:r>
                    </a:p>
                  </a:txBody>
                  <a:tcPr/>
                </a:tc>
                <a:tc>
                  <a:txBody>
                    <a:bodyPr/>
                    <a:lstStyle/>
                    <a:p>
                      <a:pPr algn="l"/>
                      <a:r>
                        <a:rPr lang="en-IN" sz="900" dirty="0">
                          <a:latin typeface="Times New Roman" panose="02020603050405020304" pitchFamily="18" charset="0"/>
                          <a:cs typeface="Times New Roman" panose="02020603050405020304" pitchFamily="18" charset="0"/>
                        </a:rPr>
                        <a:t>Convolutional Neural Network</a:t>
                      </a:r>
                    </a:p>
                    <a:p>
                      <a:pPr algn="ctr"/>
                      <a:endParaRPr lang="en-IN" sz="900" dirty="0"/>
                    </a:p>
                  </a:txBody>
                  <a:tcPr/>
                </a:tc>
                <a:tc>
                  <a:txBody>
                    <a:bodyPr/>
                    <a:lstStyle/>
                    <a:p>
                      <a:pPr algn="l"/>
                      <a:r>
                        <a:rPr lang="en-IN" sz="900" kern="1200" dirty="0">
                          <a:solidFill>
                            <a:schemeClr val="dk1"/>
                          </a:solidFill>
                          <a:effectLst/>
                          <a:latin typeface="Times New Roman" panose="02020603050405020304" pitchFamily="18" charset="0"/>
                          <a:ea typeface="+mn-ea"/>
                          <a:cs typeface="Times New Roman" panose="02020603050405020304" pitchFamily="18" charset="0"/>
                        </a:rPr>
                        <a:t>Detection and classification of cancerous lesions. AI allows automated learning without human arbitration.</a:t>
                      </a:r>
                    </a:p>
                    <a:p>
                      <a:pPr algn="l"/>
                      <a:r>
                        <a:rPr lang="en-IN" sz="900" kern="1200" dirty="0">
                          <a:solidFill>
                            <a:schemeClr val="dk1"/>
                          </a:solidFill>
                          <a:effectLst/>
                          <a:latin typeface="Times New Roman" panose="02020603050405020304" pitchFamily="18" charset="0"/>
                          <a:ea typeface="+mn-ea"/>
                          <a:cs typeface="Times New Roman" panose="02020603050405020304" pitchFamily="18" charset="0"/>
                        </a:rPr>
                        <a:t>Detecting accurate biomarkers</a:t>
                      </a:r>
                    </a:p>
                    <a:p>
                      <a:pPr algn="ctr"/>
                      <a:endParaRPr lang="en-IN" sz="900" dirty="0"/>
                    </a:p>
                  </a:txBody>
                  <a:tcPr/>
                </a:tc>
                <a:tc>
                  <a:txBody>
                    <a:bodyPr/>
                    <a:lstStyle/>
                    <a:p>
                      <a:pPr algn="l"/>
                      <a:r>
                        <a:rPr lang="en-IN" sz="900" kern="1200" dirty="0">
                          <a:solidFill>
                            <a:schemeClr val="dk1"/>
                          </a:solidFill>
                          <a:effectLst/>
                          <a:latin typeface="Times New Roman" panose="02020603050405020304" pitchFamily="18" charset="0"/>
                          <a:ea typeface="+mn-ea"/>
                          <a:cs typeface="Times New Roman" panose="02020603050405020304" pitchFamily="18" charset="0"/>
                        </a:rPr>
                        <a:t>Limited amount of data available, the retrospective collection  of data available, patient privacy, infrastructure, image quality</a:t>
                      </a:r>
                      <a:endParaRPr lang="en-IN" sz="900" dirty="0">
                        <a:latin typeface="Times New Roman" panose="02020603050405020304" pitchFamily="18" charset="0"/>
                        <a:cs typeface="Times New Roman" panose="02020603050405020304" pitchFamily="18" charset="0"/>
                      </a:endParaRPr>
                    </a:p>
                    <a:p>
                      <a:pPr algn="ctr"/>
                      <a:endParaRPr lang="en-IN" sz="900" dirty="0"/>
                    </a:p>
                  </a:txBody>
                  <a:tcPr/>
                </a:tc>
                <a:tc>
                  <a:txBody>
                    <a:bodyPr/>
                    <a:lstStyle/>
                    <a:p>
                      <a:pPr algn="l"/>
                      <a:r>
                        <a:rPr lang="en-IN" sz="900" kern="1200" dirty="0">
                          <a:solidFill>
                            <a:schemeClr val="dk1"/>
                          </a:solidFill>
                          <a:effectLst/>
                          <a:latin typeface="Times New Roman" panose="02020603050405020304" pitchFamily="18" charset="0"/>
                          <a:ea typeface="+mn-ea"/>
                          <a:cs typeface="Times New Roman" panose="02020603050405020304" pitchFamily="18" charset="0"/>
                        </a:rPr>
                        <a:t>Clinical images, photographic images, saliva metabolites, patient</a:t>
                      </a:r>
                      <a:r>
                        <a:rPr lang="en-IN" sz="900" dirty="0">
                          <a:latin typeface="Times New Roman" panose="02020603050405020304" pitchFamily="18" charset="0"/>
                          <a:cs typeface="Times New Roman" panose="02020603050405020304" pitchFamily="18" charset="0"/>
                        </a:rPr>
                        <a:t>s’ </a:t>
                      </a:r>
                      <a:r>
                        <a:rPr lang="en-IN" sz="900" kern="1200" dirty="0">
                          <a:solidFill>
                            <a:schemeClr val="dk1"/>
                          </a:solidFill>
                          <a:effectLst/>
                          <a:latin typeface="Times New Roman" panose="02020603050405020304" pitchFamily="18" charset="0"/>
                          <a:ea typeface="+mn-ea"/>
                          <a:cs typeface="Times New Roman" panose="02020603050405020304" pitchFamily="18" charset="0"/>
                        </a:rPr>
                        <a:t>geographic data and habits history</a:t>
                      </a:r>
                      <a:endParaRPr lang="en-IN" sz="900" dirty="0">
                        <a:latin typeface="Times New Roman" panose="02020603050405020304" pitchFamily="18" charset="0"/>
                        <a:cs typeface="Times New Roman" panose="02020603050405020304" pitchFamily="18" charset="0"/>
                      </a:endParaRPr>
                    </a:p>
                    <a:p>
                      <a:pPr algn="ctr"/>
                      <a:endParaRPr lang="en-IN" sz="900" dirty="0"/>
                    </a:p>
                  </a:txBody>
                  <a:tcPr/>
                </a:tc>
                <a:tc>
                  <a:txBody>
                    <a:bodyPr/>
                    <a:lstStyle/>
                    <a:p>
                      <a:pPr algn="ctr"/>
                      <a:r>
                        <a:rPr lang="en-IN" sz="900" dirty="0">
                          <a:latin typeface="Times New Roman" panose="02020603050405020304" pitchFamily="18" charset="0"/>
                          <a:cs typeface="Times New Roman" panose="02020603050405020304" pitchFamily="18" charset="0"/>
                        </a:rPr>
                        <a:t>90%</a:t>
                      </a:r>
                    </a:p>
                    <a:p>
                      <a:pPr algn="ctr"/>
                      <a:endParaRPr lang="en-IN" sz="900" dirty="0"/>
                    </a:p>
                  </a:txBody>
                  <a:tcPr/>
                </a:tc>
                <a:extLst>
                  <a:ext uri="{0D108BD9-81ED-4DB2-BD59-A6C34878D82A}">
                    <a16:rowId xmlns:a16="http://schemas.microsoft.com/office/drawing/2014/main" val="1429951913"/>
                  </a:ext>
                </a:extLst>
              </a:tr>
              <a:tr h="370840">
                <a:tc>
                  <a:txBody>
                    <a:bodyPr/>
                    <a:lstStyle/>
                    <a:p>
                      <a:pPr algn="ctr"/>
                      <a:r>
                        <a:rPr lang="en-IN" sz="900" dirty="0"/>
                        <a:t>7</a:t>
                      </a:r>
                    </a:p>
                  </a:txBody>
                  <a:tcPr/>
                </a:tc>
                <a:tc>
                  <a:txBody>
                    <a:bodyPr/>
                    <a:lstStyle/>
                    <a:p>
                      <a:pPr algn="l">
                        <a:lnSpc>
                          <a:spcPct val="107000"/>
                        </a:lnSpc>
                        <a:spcAft>
                          <a:spcPts val="800"/>
                        </a:spcAft>
                      </a:pPr>
                      <a:r>
                        <a:rPr lang="en-IN" sz="900" kern="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Recent Advancement in Cancer Detection using Machine Learning: Systematic Survey of Decades, Comparisons and Challenges</a:t>
                      </a:r>
                      <a:endParaRPr lang="en-IN" sz="9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a:tc>
                <a:tc>
                  <a:txBody>
                    <a:bodyPr/>
                    <a:lstStyle/>
                    <a:p>
                      <a:pPr marR="3810" algn="l">
                        <a:lnSpc>
                          <a:spcPct val="107000"/>
                        </a:lnSpc>
                        <a:spcAft>
                          <a:spcPts val="800"/>
                        </a:spcAft>
                      </a:pPr>
                      <a:r>
                        <a:rPr lang="en-IN" sz="900" kern="1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Tanzila</a:t>
                      </a:r>
                      <a:r>
                        <a:rPr lang="en-IN" sz="9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Saba</a:t>
                      </a:r>
                    </a:p>
                    <a:p>
                      <a:pPr marR="3810" algn="l">
                        <a:lnSpc>
                          <a:spcPct val="107000"/>
                        </a:lnSpc>
                        <a:spcAft>
                          <a:spcPts val="800"/>
                        </a:spcAft>
                      </a:pPr>
                      <a:r>
                        <a:rPr lang="en-IN" sz="9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(2020)</a:t>
                      </a:r>
                    </a:p>
                  </a:txBody>
                  <a:tcPr/>
                </a:tc>
                <a:tc>
                  <a:txBody>
                    <a:bodyPr/>
                    <a:lstStyle/>
                    <a:p>
                      <a:pPr algn="l"/>
                      <a:r>
                        <a:rPr lang="en-IN" sz="900" kern="1200" dirty="0">
                          <a:solidFill>
                            <a:schemeClr val="tx1"/>
                          </a:solidFill>
                          <a:effectLst/>
                          <a:latin typeface="Times New Roman" panose="02020603050405020304" pitchFamily="18" charset="0"/>
                          <a:ea typeface="+mn-ea"/>
                          <a:cs typeface="Times New Roman" panose="02020603050405020304" pitchFamily="18" charset="0"/>
                        </a:rPr>
                        <a:t>CNN models with AdaBoost, Random Forest and SVM</a:t>
                      </a:r>
                      <a:endParaRPr lang="en-IN" sz="900" dirty="0">
                        <a:solidFill>
                          <a:schemeClr val="tx1"/>
                        </a:solidFill>
                        <a:latin typeface="Times New Roman" panose="02020603050405020304" pitchFamily="18" charset="0"/>
                        <a:cs typeface="Times New Roman" panose="02020603050405020304" pitchFamily="18" charset="0"/>
                      </a:endParaRPr>
                    </a:p>
                    <a:p>
                      <a:pPr algn="ctr"/>
                      <a:endParaRPr lang="en-IN" sz="900" dirty="0"/>
                    </a:p>
                  </a:txBody>
                  <a:tcPr/>
                </a:tc>
                <a:tc>
                  <a:txBody>
                    <a:bodyPr/>
                    <a:lstStyle/>
                    <a:p>
                      <a:pPr algn="l"/>
                      <a:r>
                        <a:rPr lang="en-IN" sz="900" kern="1200" dirty="0">
                          <a:solidFill>
                            <a:schemeClr val="tx1"/>
                          </a:solidFill>
                          <a:effectLst/>
                          <a:latin typeface="Times New Roman" panose="02020603050405020304" pitchFamily="18" charset="0"/>
                          <a:ea typeface="+mn-ea"/>
                          <a:cs typeface="Times New Roman" panose="02020603050405020304" pitchFamily="18" charset="0"/>
                        </a:rPr>
                        <a:t>Accuracy of weak classifiers can be improved, Memory efficient</a:t>
                      </a:r>
                      <a:endParaRPr lang="en-IN" sz="900" dirty="0">
                        <a:solidFill>
                          <a:schemeClr val="tx1"/>
                        </a:solidFill>
                        <a:latin typeface="Times New Roman" panose="02020603050405020304" pitchFamily="18" charset="0"/>
                        <a:cs typeface="Times New Roman" panose="02020603050405020304" pitchFamily="18" charset="0"/>
                      </a:endParaRPr>
                    </a:p>
                    <a:p>
                      <a:pPr algn="ctr"/>
                      <a:endParaRPr lang="en-IN" sz="900" dirty="0"/>
                    </a:p>
                  </a:txBody>
                  <a:tcPr/>
                </a:tc>
                <a:tc>
                  <a:txBody>
                    <a:bodyPr/>
                    <a:lstStyle/>
                    <a:p>
                      <a:pPr algn="l"/>
                      <a:r>
                        <a:rPr lang="en-IN" sz="900" kern="1200" dirty="0">
                          <a:solidFill>
                            <a:schemeClr val="tx1"/>
                          </a:solidFill>
                          <a:effectLst/>
                          <a:latin typeface="Times New Roman" panose="02020603050405020304" pitchFamily="18" charset="0"/>
                          <a:ea typeface="+mn-ea"/>
                          <a:cs typeface="Times New Roman" panose="02020603050405020304" pitchFamily="18" charset="0"/>
                        </a:rPr>
                        <a:t>Redesign research pipeline, understand the cancer growth phenomena, develop preclinical models</a:t>
                      </a:r>
                      <a:endParaRPr lang="en-IN" sz="900" dirty="0">
                        <a:solidFill>
                          <a:schemeClr val="tx1"/>
                        </a:solidFill>
                        <a:latin typeface="Times New Roman" panose="02020603050405020304" pitchFamily="18" charset="0"/>
                        <a:cs typeface="Times New Roman" panose="02020603050405020304" pitchFamily="18" charset="0"/>
                      </a:endParaRPr>
                    </a:p>
                    <a:p>
                      <a:pPr algn="ctr"/>
                      <a:endParaRPr lang="en-IN" sz="900" dirty="0"/>
                    </a:p>
                  </a:txBody>
                  <a:tcPr/>
                </a:tc>
                <a:tc>
                  <a:txBody>
                    <a:bodyPr/>
                    <a:lstStyle/>
                    <a:p>
                      <a:pPr algn="l"/>
                      <a:r>
                        <a:rPr lang="en-IN" sz="900" kern="1200" dirty="0">
                          <a:solidFill>
                            <a:schemeClr val="tx1"/>
                          </a:solidFill>
                          <a:effectLst/>
                          <a:latin typeface="Times New Roman" panose="02020603050405020304" pitchFamily="18" charset="0"/>
                          <a:ea typeface="+mn-ea"/>
                          <a:cs typeface="Times New Roman" panose="02020603050405020304" pitchFamily="18" charset="0"/>
                        </a:rPr>
                        <a:t>ISIC Dataset, WBCD dataset, FFDM dataset, LIDC-IDRI</a:t>
                      </a:r>
                      <a:endParaRPr lang="en-IN" sz="9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IN" sz="900" kern="1200" dirty="0">
                          <a:solidFill>
                            <a:schemeClr val="tx1"/>
                          </a:solidFill>
                          <a:effectLst/>
                          <a:latin typeface="Times New Roman" panose="02020603050405020304" pitchFamily="18" charset="0"/>
                          <a:ea typeface="+mn-ea"/>
                          <a:cs typeface="Times New Roman" panose="02020603050405020304" pitchFamily="18" charset="0"/>
                        </a:rPr>
                        <a:t>80.06%</a:t>
                      </a:r>
                      <a:endParaRPr lang="en-IN" sz="900" dirty="0">
                        <a:solidFill>
                          <a:schemeClr val="tx1"/>
                        </a:solidFill>
                        <a:latin typeface="Times New Roman" panose="02020603050405020304" pitchFamily="18" charset="0"/>
                        <a:cs typeface="Times New Roman" panose="02020603050405020304" pitchFamily="18" charset="0"/>
                      </a:endParaRPr>
                    </a:p>
                    <a:p>
                      <a:pPr algn="ctr"/>
                      <a:endParaRPr lang="en-IN" sz="900" dirty="0"/>
                    </a:p>
                  </a:txBody>
                  <a:tcPr/>
                </a:tc>
                <a:extLst>
                  <a:ext uri="{0D108BD9-81ED-4DB2-BD59-A6C34878D82A}">
                    <a16:rowId xmlns:a16="http://schemas.microsoft.com/office/drawing/2014/main" val="457409863"/>
                  </a:ext>
                </a:extLst>
              </a:tr>
              <a:tr h="370840">
                <a:tc>
                  <a:txBody>
                    <a:bodyPr/>
                    <a:lstStyle/>
                    <a:p>
                      <a:pPr algn="ctr"/>
                      <a:r>
                        <a:rPr lang="en-IN" sz="900" dirty="0"/>
                        <a:t>8</a:t>
                      </a:r>
                    </a:p>
                  </a:txBody>
                  <a:tcPr/>
                </a:tc>
                <a:tc>
                  <a:txBody>
                    <a:bodyPr/>
                    <a:lstStyle/>
                    <a:p>
                      <a:pPr algn="l"/>
                      <a:r>
                        <a:rPr lang="en-US" sz="900" dirty="0">
                          <a:latin typeface="Times New Roman" panose="02020603050405020304" pitchFamily="18" charset="0"/>
                          <a:cs typeface="Times New Roman" panose="02020603050405020304" pitchFamily="18" charset="0"/>
                        </a:rPr>
                        <a:t>Blood Cancer Detection with Microscopic Images Using Machine</a:t>
                      </a:r>
                      <a:endParaRPr lang="en-IN" sz="900" dirty="0">
                        <a:latin typeface="Times New Roman" panose="02020603050405020304" pitchFamily="18" charset="0"/>
                        <a:cs typeface="Times New Roman" panose="02020603050405020304" pitchFamily="18" charset="0"/>
                      </a:endParaRPr>
                    </a:p>
                  </a:txBody>
                  <a:tcPr/>
                </a:tc>
                <a:tc>
                  <a:txBody>
                    <a:bodyPr/>
                    <a:lstStyle/>
                    <a:p>
                      <a:pPr algn="l"/>
                      <a:r>
                        <a:rPr lang="en-IN" sz="900" dirty="0">
                          <a:latin typeface="Times New Roman" panose="02020603050405020304" pitchFamily="18" charset="0"/>
                          <a:cs typeface="Times New Roman" panose="02020603050405020304" pitchFamily="18" charset="0"/>
                        </a:rPr>
                        <a:t>Christo Ananth, P </a:t>
                      </a:r>
                      <a:r>
                        <a:rPr lang="en-IN" sz="900" dirty="0" err="1">
                          <a:latin typeface="Times New Roman" panose="02020603050405020304" pitchFamily="18" charset="0"/>
                          <a:cs typeface="Times New Roman" panose="02020603050405020304" pitchFamily="18" charset="0"/>
                        </a:rPr>
                        <a:t>Tamilselvi</a:t>
                      </a:r>
                      <a:r>
                        <a:rPr lang="en-IN" sz="900" dirty="0">
                          <a:latin typeface="Times New Roman" panose="02020603050405020304" pitchFamily="18" charset="0"/>
                          <a:cs typeface="Times New Roman" panose="02020603050405020304" pitchFamily="18" charset="0"/>
                        </a:rPr>
                        <a:t>, S. Agnes </a:t>
                      </a:r>
                      <a:r>
                        <a:rPr lang="en-IN" sz="900" dirty="0" err="1">
                          <a:latin typeface="Times New Roman" panose="02020603050405020304" pitchFamily="18" charset="0"/>
                          <a:cs typeface="Times New Roman" panose="02020603050405020304" pitchFamily="18" charset="0"/>
                        </a:rPr>
                        <a:t>Joshy</a:t>
                      </a:r>
                      <a:r>
                        <a:rPr lang="en-IN" sz="900" dirty="0">
                          <a:latin typeface="Times New Roman" panose="02020603050405020304" pitchFamily="18" charset="0"/>
                          <a:cs typeface="Times New Roman" panose="02020603050405020304" pitchFamily="18" charset="0"/>
                        </a:rPr>
                        <a:t>, T. Ananth Kumar</a:t>
                      </a:r>
                    </a:p>
                    <a:p>
                      <a:pPr algn="l"/>
                      <a:endParaRPr lang="en-IN" sz="900" dirty="0">
                        <a:latin typeface="Times New Roman" panose="02020603050405020304" pitchFamily="18" charset="0"/>
                        <a:cs typeface="Times New Roman" panose="02020603050405020304" pitchFamily="18" charset="0"/>
                      </a:endParaRPr>
                    </a:p>
                    <a:p>
                      <a:pPr algn="l"/>
                      <a:r>
                        <a:rPr lang="en-IN" sz="900" dirty="0">
                          <a:latin typeface="Times New Roman" panose="02020603050405020304" pitchFamily="18" charset="0"/>
                          <a:cs typeface="Times New Roman" panose="02020603050405020304" pitchFamily="18" charset="0"/>
                        </a:rPr>
                        <a:t>(2022)</a:t>
                      </a:r>
                    </a:p>
                  </a:txBody>
                  <a:tcPr/>
                </a:tc>
                <a:tc>
                  <a:txBody>
                    <a:bodyPr/>
                    <a:lstStyle/>
                    <a:p>
                      <a:pPr algn="l"/>
                      <a:r>
                        <a:rPr lang="en-IN" sz="900" dirty="0">
                          <a:latin typeface="Times New Roman" panose="02020603050405020304" pitchFamily="18" charset="0"/>
                          <a:cs typeface="Times New Roman" panose="02020603050405020304" pitchFamily="18" charset="0"/>
                        </a:rPr>
                        <a:t>K-means Transformation, Histogram Equalization</a:t>
                      </a:r>
                    </a:p>
                  </a:txBody>
                  <a:tcPr/>
                </a:tc>
                <a:tc>
                  <a:txBody>
                    <a:bodyPr/>
                    <a:lstStyle/>
                    <a:p>
                      <a:pPr algn="l"/>
                      <a:r>
                        <a:rPr lang="en-US" sz="900" dirty="0">
                          <a:latin typeface="Times New Roman" panose="02020603050405020304" pitchFamily="18" charset="0"/>
                          <a:cs typeface="Times New Roman" panose="02020603050405020304" pitchFamily="18" charset="0"/>
                        </a:rPr>
                        <a:t>Employed in the proposed system for blood cancer detection to enhance image segmentation accuracy</a:t>
                      </a:r>
                      <a:endParaRPr lang="en-IN" sz="900" dirty="0">
                        <a:latin typeface="Times New Roman" panose="02020603050405020304" pitchFamily="18" charset="0"/>
                        <a:cs typeface="Times New Roman" panose="02020603050405020304" pitchFamily="18" charset="0"/>
                      </a:endParaRPr>
                    </a:p>
                    <a:p>
                      <a:pPr algn="ctr"/>
                      <a:endParaRPr lang="en-IN" sz="900" dirty="0"/>
                    </a:p>
                  </a:txBody>
                  <a:tcPr/>
                </a:tc>
                <a:tc>
                  <a:txBody>
                    <a:bodyPr/>
                    <a:lstStyle/>
                    <a:p>
                      <a:pPr algn="l"/>
                      <a:r>
                        <a:rPr lang="en-US" sz="900" dirty="0">
                          <a:latin typeface="Times New Roman" panose="02020603050405020304" pitchFamily="18" charset="0"/>
                          <a:cs typeface="Times New Roman" panose="02020603050405020304" pitchFamily="18" charset="0"/>
                        </a:rPr>
                        <a:t>Sensitivity to initial cluster centers and difficulty handling non-linear data variations</a:t>
                      </a:r>
                      <a:endParaRPr lang="en-IN" sz="900" dirty="0">
                        <a:latin typeface="Times New Roman" panose="02020603050405020304" pitchFamily="18" charset="0"/>
                        <a:cs typeface="Times New Roman" panose="02020603050405020304" pitchFamily="18" charset="0"/>
                      </a:endParaRPr>
                    </a:p>
                    <a:p>
                      <a:pPr algn="ctr"/>
                      <a:endParaRPr lang="en-IN" sz="900" dirty="0"/>
                    </a:p>
                  </a:txBody>
                  <a:tcPr/>
                </a:tc>
                <a:tc>
                  <a:txBody>
                    <a:bodyPr/>
                    <a:lstStyle/>
                    <a:p>
                      <a:pPr algn="l"/>
                      <a:r>
                        <a:rPr lang="en-US" sz="900" dirty="0">
                          <a:latin typeface="Times New Roman" panose="02020603050405020304" pitchFamily="18" charset="0"/>
                          <a:cs typeface="Times New Roman" panose="02020603050405020304" pitchFamily="18" charset="0"/>
                        </a:rPr>
                        <a:t>Blood Cell Images, Leukemia Image Databases, Medical Imaging Repositories</a:t>
                      </a:r>
                      <a:endParaRPr lang="en-IN" sz="900" dirty="0">
                        <a:latin typeface="Times New Roman" panose="02020603050405020304" pitchFamily="18" charset="0"/>
                        <a:cs typeface="Times New Roman" panose="02020603050405020304" pitchFamily="18" charset="0"/>
                      </a:endParaRPr>
                    </a:p>
                    <a:p>
                      <a:pPr algn="ctr"/>
                      <a:endParaRPr lang="en-IN" sz="900" dirty="0"/>
                    </a:p>
                  </a:txBody>
                  <a:tcPr/>
                </a:tc>
                <a:tc>
                  <a:txBody>
                    <a:bodyPr/>
                    <a:lstStyle/>
                    <a:p>
                      <a:pPr algn="ctr"/>
                      <a:r>
                        <a:rPr lang="en-IN" sz="900" dirty="0">
                          <a:latin typeface="Times New Roman" panose="02020603050405020304" pitchFamily="18" charset="0"/>
                          <a:cs typeface="Times New Roman" panose="02020603050405020304" pitchFamily="18" charset="0"/>
                        </a:rPr>
                        <a:t>97.8%</a:t>
                      </a:r>
                    </a:p>
                    <a:p>
                      <a:pPr algn="ctr"/>
                      <a:endParaRPr lang="en-IN" sz="900" dirty="0"/>
                    </a:p>
                  </a:txBody>
                  <a:tcPr/>
                </a:tc>
                <a:extLst>
                  <a:ext uri="{0D108BD9-81ED-4DB2-BD59-A6C34878D82A}">
                    <a16:rowId xmlns:a16="http://schemas.microsoft.com/office/drawing/2014/main" val="3732937105"/>
                  </a:ext>
                </a:extLst>
              </a:tr>
              <a:tr h="618889">
                <a:tc>
                  <a:txBody>
                    <a:bodyPr/>
                    <a:lstStyle/>
                    <a:p>
                      <a:pPr algn="ctr"/>
                      <a:r>
                        <a:rPr lang="en-IN" sz="900" dirty="0"/>
                        <a:t>9</a:t>
                      </a:r>
                    </a:p>
                  </a:txBody>
                  <a:tcPr/>
                </a:tc>
                <a:tc>
                  <a:txBody>
                    <a:bodyPr/>
                    <a:lstStyle/>
                    <a:p>
                      <a:pPr algn="l"/>
                      <a:r>
                        <a:rPr lang="en-US" sz="900" dirty="0">
                          <a:latin typeface="Times New Roman" panose="02020603050405020304" pitchFamily="18" charset="0"/>
                          <a:cs typeface="Times New Roman" panose="02020603050405020304" pitchFamily="18" charset="0"/>
                        </a:rPr>
                        <a:t>Prediction of Colon Cancer Stages and Survival Period with Machine Learning Approach</a:t>
                      </a:r>
                      <a:endParaRPr lang="en-IN" sz="900" dirty="0">
                        <a:latin typeface="Times New Roman" panose="02020603050405020304" pitchFamily="18" charset="0"/>
                        <a:cs typeface="Times New Roman" panose="02020603050405020304" pitchFamily="18" charset="0"/>
                      </a:endParaRPr>
                    </a:p>
                  </a:txBody>
                  <a:tcPr/>
                </a:tc>
                <a:tc>
                  <a:txBody>
                    <a:bodyPr/>
                    <a:lstStyle/>
                    <a:p>
                      <a:pPr algn="l"/>
                      <a:r>
                        <a:rPr lang="en-IN" sz="900" dirty="0">
                          <a:latin typeface="Times New Roman" panose="02020603050405020304" pitchFamily="18" charset="0"/>
                          <a:cs typeface="Times New Roman" panose="02020603050405020304" pitchFamily="18" charset="0"/>
                        </a:rPr>
                        <a:t>Pushpanjali Gupta , Sum-Fu Chiang, Prasana Kumar Sahoo , </a:t>
                      </a:r>
                      <a:r>
                        <a:rPr lang="en-IN" sz="900" dirty="0" err="1">
                          <a:latin typeface="Times New Roman" panose="02020603050405020304" pitchFamily="18" charset="0"/>
                          <a:cs typeface="Times New Roman" panose="02020603050405020304" pitchFamily="18" charset="0"/>
                        </a:rPr>
                        <a:t>Suvendu</a:t>
                      </a:r>
                      <a:r>
                        <a:rPr lang="en-IN" sz="900" dirty="0">
                          <a:latin typeface="Times New Roman" panose="02020603050405020304" pitchFamily="18" charset="0"/>
                          <a:cs typeface="Times New Roman" panose="02020603050405020304" pitchFamily="18" charset="0"/>
                        </a:rPr>
                        <a:t> Kumar Mohapatra , </a:t>
                      </a:r>
                      <a:r>
                        <a:rPr lang="en-IN" sz="900" dirty="0" err="1">
                          <a:latin typeface="Times New Roman" panose="02020603050405020304" pitchFamily="18" charset="0"/>
                          <a:cs typeface="Times New Roman" panose="02020603050405020304" pitchFamily="18" charset="0"/>
                        </a:rPr>
                        <a:t>Jeng</a:t>
                      </a:r>
                      <a:r>
                        <a:rPr lang="en-IN" sz="900" dirty="0">
                          <a:latin typeface="Times New Roman" panose="02020603050405020304" pitchFamily="18" charset="0"/>
                          <a:cs typeface="Times New Roman" panose="02020603050405020304" pitchFamily="18" charset="0"/>
                        </a:rPr>
                        <a:t>-Fu You</a:t>
                      </a:r>
                    </a:p>
                    <a:p>
                      <a:pPr algn="l"/>
                      <a:endParaRPr lang="en-IN" sz="900" dirty="0">
                        <a:latin typeface="Times New Roman" panose="02020603050405020304" pitchFamily="18" charset="0"/>
                        <a:cs typeface="Times New Roman" panose="02020603050405020304" pitchFamily="18" charset="0"/>
                      </a:endParaRPr>
                    </a:p>
                    <a:p>
                      <a:pPr algn="l"/>
                      <a:r>
                        <a:rPr lang="en-IN" sz="900" dirty="0">
                          <a:latin typeface="Times New Roman" panose="02020603050405020304" pitchFamily="18" charset="0"/>
                          <a:cs typeface="Times New Roman" panose="02020603050405020304" pitchFamily="18" charset="0"/>
                        </a:rPr>
                        <a:t>(2019)</a:t>
                      </a:r>
                    </a:p>
                  </a:txBody>
                  <a:tcPr/>
                </a:tc>
                <a:tc>
                  <a:txBody>
                    <a:bodyPr/>
                    <a:lstStyle/>
                    <a:p>
                      <a:pPr algn="l"/>
                      <a:r>
                        <a:rPr lang="en-IN" sz="900" dirty="0">
                          <a:latin typeface="Times New Roman" panose="02020603050405020304" pitchFamily="18" charset="0"/>
                          <a:cs typeface="Times New Roman" panose="02020603050405020304" pitchFamily="18" charset="0"/>
                        </a:rPr>
                        <a:t>Random Forest</a:t>
                      </a:r>
                    </a:p>
                    <a:p>
                      <a:pPr algn="ctr"/>
                      <a:endParaRPr lang="en-IN" sz="9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latin typeface="Times New Roman" panose="02020603050405020304" pitchFamily="18" charset="0"/>
                          <a:cs typeface="Times New Roman" panose="02020603050405020304" pitchFamily="18" charset="0"/>
                        </a:rPr>
                        <a:t>Excels in predicting colon cancer tumor stages and five-year disease-free survival, as evidenced by its superior </a:t>
                      </a:r>
                      <a:r>
                        <a:rPr lang="en-US" sz="900" dirty="0" err="1">
                          <a:latin typeface="Times New Roman" panose="02020603050405020304" pitchFamily="18" charset="0"/>
                          <a:cs typeface="Times New Roman" panose="02020603050405020304" pitchFamily="18" charset="0"/>
                        </a:rPr>
                        <a:t>Fmeasure</a:t>
                      </a:r>
                      <a:endParaRPr lang="en-IN" sz="900" dirty="0">
                        <a:latin typeface="Times New Roman" panose="02020603050405020304" pitchFamily="18" charset="0"/>
                        <a:cs typeface="Times New Roman" panose="02020603050405020304" pitchFamily="18" charset="0"/>
                      </a:endParaRPr>
                    </a:p>
                    <a:p>
                      <a:pPr algn="ctr"/>
                      <a:endParaRPr lang="en-IN" sz="9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latin typeface="Times New Roman" panose="02020603050405020304" pitchFamily="18" charset="0"/>
                          <a:cs typeface="Times New Roman" panose="02020603050405020304" pitchFamily="18" charset="0"/>
                        </a:rPr>
                        <a:t>Increased complexity, making it challenging to interpret the model comprehensively, and the risk of overfitting</a:t>
                      </a:r>
                      <a:endParaRPr lang="en-IN" sz="900" dirty="0">
                        <a:latin typeface="Times New Roman" panose="02020603050405020304" pitchFamily="18" charset="0"/>
                        <a:cs typeface="Times New Roman" panose="02020603050405020304" pitchFamily="18" charset="0"/>
                      </a:endParaRPr>
                    </a:p>
                    <a:p>
                      <a:pPr algn="ctr"/>
                      <a:endParaRPr lang="en-IN" sz="900" dirty="0"/>
                    </a:p>
                  </a:txBody>
                  <a:tcPr/>
                </a:tc>
                <a:tc>
                  <a:txBody>
                    <a:bodyPr/>
                    <a:lstStyle/>
                    <a:p>
                      <a:pPr algn="l"/>
                      <a:r>
                        <a:rPr lang="en-IN" sz="900" dirty="0">
                          <a:latin typeface="Times New Roman" panose="02020603050405020304" pitchFamily="18" charset="0"/>
                          <a:cs typeface="Times New Roman" panose="02020603050405020304" pitchFamily="18" charset="0"/>
                        </a:rPr>
                        <a:t>4021 patients’ data that were diagnosed with colon cancer, Histopathology reports </a:t>
                      </a:r>
                    </a:p>
                    <a:p>
                      <a:pPr algn="ctr"/>
                      <a:endParaRPr lang="en-IN" sz="9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900" kern="1200" dirty="0">
                          <a:solidFill>
                            <a:schemeClr val="dk1"/>
                          </a:solidFill>
                          <a:effectLst/>
                          <a:latin typeface="Times New Roman" panose="02020603050405020304" pitchFamily="18" charset="0"/>
                          <a:ea typeface="+mn-ea"/>
                          <a:cs typeface="Times New Roman" panose="02020603050405020304" pitchFamily="18" charset="0"/>
                        </a:rPr>
                        <a:t>94%</a:t>
                      </a:r>
                      <a:endParaRPr lang="en-IN" sz="900" dirty="0">
                        <a:latin typeface="Times New Roman" panose="02020603050405020304" pitchFamily="18" charset="0"/>
                        <a:cs typeface="Times New Roman" panose="02020603050405020304" pitchFamily="18" charset="0"/>
                      </a:endParaRPr>
                    </a:p>
                    <a:p>
                      <a:pPr algn="ctr"/>
                      <a:endParaRPr lang="en-IN" sz="900" dirty="0"/>
                    </a:p>
                  </a:txBody>
                  <a:tcPr/>
                </a:tc>
                <a:extLst>
                  <a:ext uri="{0D108BD9-81ED-4DB2-BD59-A6C34878D82A}">
                    <a16:rowId xmlns:a16="http://schemas.microsoft.com/office/drawing/2014/main" val="3978309338"/>
                  </a:ext>
                </a:extLst>
              </a:tr>
              <a:tr h="370840">
                <a:tc>
                  <a:txBody>
                    <a:bodyPr/>
                    <a:lstStyle/>
                    <a:p>
                      <a:pPr algn="ctr"/>
                      <a:r>
                        <a:rPr lang="en-IN" sz="900" dirty="0"/>
                        <a:t>10</a:t>
                      </a:r>
                    </a:p>
                  </a:txBody>
                  <a:tcPr/>
                </a:tc>
                <a:tc>
                  <a:txBody>
                    <a:bodyPr/>
                    <a:lstStyle/>
                    <a:p>
                      <a:pPr algn="l"/>
                      <a:r>
                        <a:rPr lang="en-US" sz="900" dirty="0">
                          <a:latin typeface="Times New Roman" panose="02020603050405020304" pitchFamily="18" charset="0"/>
                          <a:cs typeface="Times New Roman" panose="02020603050405020304" pitchFamily="18" charset="0"/>
                        </a:rPr>
                        <a:t>Breast Cancer Detection using Machine Learning Techniques</a:t>
                      </a:r>
                      <a:endParaRPr lang="en-IN" sz="900" dirty="0">
                        <a:latin typeface="Times New Roman" panose="02020603050405020304" pitchFamily="18" charset="0"/>
                        <a:cs typeface="Times New Roman" panose="02020603050405020304" pitchFamily="18" charset="0"/>
                      </a:endParaRPr>
                    </a:p>
                    <a:p>
                      <a:pPr algn="ctr"/>
                      <a:endParaRPr lang="en-IN" sz="900" dirty="0"/>
                    </a:p>
                  </a:txBody>
                  <a:tcPr/>
                </a:tc>
                <a:tc>
                  <a:txBody>
                    <a:bodyPr/>
                    <a:lstStyle/>
                    <a:p>
                      <a:pPr algn="l"/>
                      <a:r>
                        <a:rPr lang="en-IN" sz="900" dirty="0">
                          <a:latin typeface="Times New Roman" panose="02020603050405020304" pitchFamily="18" charset="0"/>
                          <a:cs typeface="Times New Roman" panose="02020603050405020304" pitchFamily="18" charset="0"/>
                        </a:rPr>
                        <a:t>Sweta Bhise, Simran </a:t>
                      </a:r>
                      <a:r>
                        <a:rPr lang="en-IN" sz="900" dirty="0" err="1">
                          <a:latin typeface="Times New Roman" panose="02020603050405020304" pitchFamily="18" charset="0"/>
                          <a:cs typeface="Times New Roman" panose="02020603050405020304" pitchFamily="18" charset="0"/>
                        </a:rPr>
                        <a:t>Bepari</a:t>
                      </a:r>
                      <a:r>
                        <a:rPr lang="en-IN" sz="900" dirty="0">
                          <a:latin typeface="Times New Roman" panose="02020603050405020304" pitchFamily="18" charset="0"/>
                          <a:cs typeface="Times New Roman" panose="02020603050405020304" pitchFamily="18" charset="0"/>
                        </a:rPr>
                        <a:t>, </a:t>
                      </a:r>
                      <a:r>
                        <a:rPr lang="en-IN" sz="900" dirty="0" err="1">
                          <a:latin typeface="Times New Roman" panose="02020603050405020304" pitchFamily="18" charset="0"/>
                          <a:cs typeface="Times New Roman" panose="02020603050405020304" pitchFamily="18" charset="0"/>
                        </a:rPr>
                        <a:t>Shrutika</a:t>
                      </a:r>
                      <a:r>
                        <a:rPr lang="en-IN" sz="900" dirty="0">
                          <a:latin typeface="Times New Roman" panose="02020603050405020304" pitchFamily="18" charset="0"/>
                          <a:cs typeface="Times New Roman" panose="02020603050405020304" pitchFamily="18" charset="0"/>
                        </a:rPr>
                        <a:t> </a:t>
                      </a:r>
                      <a:r>
                        <a:rPr lang="en-IN" sz="900" dirty="0" err="1">
                          <a:latin typeface="Times New Roman" panose="02020603050405020304" pitchFamily="18" charset="0"/>
                          <a:cs typeface="Times New Roman" panose="02020603050405020304" pitchFamily="18" charset="0"/>
                        </a:rPr>
                        <a:t>Gadekar</a:t>
                      </a:r>
                      <a:r>
                        <a:rPr lang="en-IN" sz="900" dirty="0">
                          <a:latin typeface="Times New Roman" panose="02020603050405020304" pitchFamily="18" charset="0"/>
                          <a:cs typeface="Times New Roman" panose="02020603050405020304" pitchFamily="18" charset="0"/>
                        </a:rPr>
                        <a:t>, Deepmala Kale, Aishwarya Singh Gaur</a:t>
                      </a:r>
                    </a:p>
                    <a:p>
                      <a:pPr algn="l"/>
                      <a:endParaRPr lang="en-IN" sz="900" dirty="0">
                        <a:latin typeface="Times New Roman" panose="02020603050405020304" pitchFamily="18" charset="0"/>
                        <a:cs typeface="Times New Roman" panose="02020603050405020304" pitchFamily="18" charset="0"/>
                      </a:endParaRPr>
                    </a:p>
                    <a:p>
                      <a:pPr algn="l"/>
                      <a:r>
                        <a:rPr lang="en-IN" sz="900" dirty="0">
                          <a:latin typeface="Times New Roman" panose="02020603050405020304" pitchFamily="18" charset="0"/>
                          <a:cs typeface="Times New Roman" panose="02020603050405020304" pitchFamily="18" charset="0"/>
                        </a:rPr>
                        <a:t>(2021)</a:t>
                      </a:r>
                    </a:p>
                  </a:txBody>
                  <a:tcPr/>
                </a:tc>
                <a:tc>
                  <a:txBody>
                    <a:bodyPr/>
                    <a:lstStyle/>
                    <a:p>
                      <a:pPr algn="l"/>
                      <a:r>
                        <a:rPr lang="en-US" sz="900" dirty="0">
                          <a:latin typeface="Times New Roman" panose="02020603050405020304" pitchFamily="18" charset="0"/>
                          <a:cs typeface="Times New Roman" panose="02020603050405020304" pitchFamily="18" charset="0"/>
                        </a:rPr>
                        <a:t>CNN classifier and Recursive Feature Elimination (RFE) for feature selection</a:t>
                      </a:r>
                      <a:endParaRPr lang="en-IN" sz="900" dirty="0">
                        <a:latin typeface="Times New Roman" panose="02020603050405020304" pitchFamily="18" charset="0"/>
                        <a:cs typeface="Times New Roman" panose="02020603050405020304" pitchFamily="18" charset="0"/>
                      </a:endParaRPr>
                    </a:p>
                    <a:p>
                      <a:pPr algn="ctr"/>
                      <a:endParaRPr lang="en-IN" sz="900" dirty="0"/>
                    </a:p>
                  </a:txBody>
                  <a:tcPr/>
                </a:tc>
                <a:tc>
                  <a:txBody>
                    <a:bodyPr/>
                    <a:lstStyle/>
                    <a:p>
                      <a:pPr algn="l"/>
                      <a:r>
                        <a:rPr lang="en-US" sz="900" dirty="0">
                          <a:latin typeface="Times New Roman" panose="02020603050405020304" pitchFamily="18" charset="0"/>
                          <a:cs typeface="Times New Roman" panose="02020603050405020304" pitchFamily="18" charset="0"/>
                        </a:rPr>
                        <a:t>CNN techniques generally extract the features globally using kernels and these global features have been used for image classification</a:t>
                      </a:r>
                      <a:endParaRPr lang="en-IN" sz="900" dirty="0">
                        <a:latin typeface="Times New Roman" panose="02020603050405020304" pitchFamily="18" charset="0"/>
                        <a:cs typeface="Times New Roman" panose="02020603050405020304" pitchFamily="18" charset="0"/>
                      </a:endParaRPr>
                    </a:p>
                  </a:txBody>
                  <a:tcPr/>
                </a:tc>
                <a:tc>
                  <a:txBody>
                    <a:bodyPr/>
                    <a:lstStyle/>
                    <a:p>
                      <a:pPr algn="l"/>
                      <a:r>
                        <a:rPr lang="en-US" sz="900" dirty="0">
                          <a:latin typeface="Times New Roman" panose="02020603050405020304" pitchFamily="18" charset="0"/>
                          <a:cs typeface="Times New Roman" panose="02020603050405020304" pitchFamily="18" charset="0"/>
                        </a:rPr>
                        <a:t>High computational requirements, Needs large amount of labeled data, Large memory footprint</a:t>
                      </a:r>
                      <a:endParaRPr lang="en-IN" sz="900" dirty="0">
                        <a:latin typeface="Times New Roman" panose="02020603050405020304" pitchFamily="18" charset="0"/>
                        <a:cs typeface="Times New Roman" panose="02020603050405020304" pitchFamily="18" charset="0"/>
                      </a:endParaRPr>
                    </a:p>
                    <a:p>
                      <a:pPr algn="ctr"/>
                      <a:endParaRPr lang="en-IN" sz="900" dirty="0"/>
                    </a:p>
                  </a:txBody>
                  <a:tcPr/>
                </a:tc>
                <a:tc>
                  <a:txBody>
                    <a:bodyPr/>
                    <a:lstStyle/>
                    <a:p>
                      <a:pPr algn="l"/>
                      <a:r>
                        <a:rPr lang="en-US" sz="900" dirty="0" err="1">
                          <a:latin typeface="Times New Roman" panose="02020603050405020304" pitchFamily="18" charset="0"/>
                          <a:cs typeface="Times New Roman" panose="02020603050405020304" pitchFamily="18" charset="0"/>
                        </a:rPr>
                        <a:t>BreakHist_Dataset</a:t>
                      </a:r>
                      <a:r>
                        <a:rPr lang="en-US" sz="900" dirty="0">
                          <a:latin typeface="Times New Roman" panose="02020603050405020304" pitchFamily="18" charset="0"/>
                          <a:cs typeface="Times New Roman" panose="02020603050405020304" pitchFamily="18" charset="0"/>
                        </a:rPr>
                        <a:t> consisting of four directories representing the magnification of the images</a:t>
                      </a:r>
                      <a:endParaRPr lang="en-IN" sz="900" dirty="0">
                        <a:latin typeface="Times New Roman" panose="02020603050405020304" pitchFamily="18" charset="0"/>
                        <a:cs typeface="Times New Roman" panose="02020603050405020304" pitchFamily="18" charset="0"/>
                      </a:endParaRPr>
                    </a:p>
                    <a:p>
                      <a:pPr algn="ctr"/>
                      <a:endParaRPr lang="en-IN" sz="900" dirty="0"/>
                    </a:p>
                  </a:txBody>
                  <a:tcPr/>
                </a:tc>
                <a:tc>
                  <a:txBody>
                    <a:bodyPr/>
                    <a:lstStyle/>
                    <a:p>
                      <a:pPr algn="ctr"/>
                      <a:r>
                        <a:rPr lang="en-IN" sz="900" kern="1200" dirty="0">
                          <a:solidFill>
                            <a:schemeClr val="dk1"/>
                          </a:solidFill>
                          <a:effectLst/>
                          <a:latin typeface="Times New Roman" panose="02020603050405020304" pitchFamily="18" charset="0"/>
                          <a:ea typeface="+mn-ea"/>
                          <a:cs typeface="Times New Roman" panose="02020603050405020304" pitchFamily="18" charset="0"/>
                        </a:rPr>
                        <a:t>97.5%,</a:t>
                      </a:r>
                      <a:endParaRPr lang="en-IN" sz="900" dirty="0"/>
                    </a:p>
                  </a:txBody>
                  <a:tcPr/>
                </a:tc>
                <a:extLst>
                  <a:ext uri="{0D108BD9-81ED-4DB2-BD59-A6C34878D82A}">
                    <a16:rowId xmlns:a16="http://schemas.microsoft.com/office/drawing/2014/main" val="1365052968"/>
                  </a:ext>
                </a:extLst>
              </a:tr>
            </a:tbl>
          </a:graphicData>
        </a:graphic>
      </p:graphicFrame>
    </p:spTree>
    <p:extLst>
      <p:ext uri="{BB962C8B-B14F-4D97-AF65-F5344CB8AC3E}">
        <p14:creationId xmlns:p14="http://schemas.microsoft.com/office/powerpoint/2010/main" val="8080139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85381"/>
          </a:xfrm>
        </p:spPr>
        <p:txBody>
          <a:bodyPr>
            <a:normAutofit fontScale="90000"/>
          </a:bodyPr>
          <a:lstStyle/>
          <a:p>
            <a:r>
              <a:rPr lang="en-GB" b="1" dirty="0"/>
              <a:t>Literature Review</a:t>
            </a:r>
          </a:p>
        </p:txBody>
      </p:sp>
      <p:graphicFrame>
        <p:nvGraphicFramePr>
          <p:cNvPr id="6" name="Content Placeholder 5">
            <a:extLst>
              <a:ext uri="{FF2B5EF4-FFF2-40B4-BE49-F238E27FC236}">
                <a16:creationId xmlns:a16="http://schemas.microsoft.com/office/drawing/2014/main" id="{55764B10-9941-A5C6-B8D6-D7DD0909D509}"/>
              </a:ext>
            </a:extLst>
          </p:cNvPr>
          <p:cNvGraphicFramePr>
            <a:graphicFrameLocks noGrp="1"/>
          </p:cNvGraphicFramePr>
          <p:nvPr>
            <p:ph idx="1"/>
            <p:extLst>
              <p:ext uri="{D42A27DB-BD31-4B8C-83A1-F6EECF244321}">
                <p14:modId xmlns:p14="http://schemas.microsoft.com/office/powerpoint/2010/main" val="1266690912"/>
              </p:ext>
            </p:extLst>
          </p:nvPr>
        </p:nvGraphicFramePr>
        <p:xfrm>
          <a:off x="838200" y="704599"/>
          <a:ext cx="10515600" cy="5577840"/>
        </p:xfrm>
        <a:graphic>
          <a:graphicData uri="http://schemas.openxmlformats.org/drawingml/2006/table">
            <a:tbl>
              <a:tblPr firstRow="1" bandRow="1">
                <a:tableStyleId>{5C22544A-7EE6-4342-B048-85BDC9FD1C3A}</a:tableStyleId>
              </a:tblPr>
              <a:tblGrid>
                <a:gridCol w="561392">
                  <a:extLst>
                    <a:ext uri="{9D8B030D-6E8A-4147-A177-3AD203B41FA5}">
                      <a16:colId xmlns:a16="http://schemas.microsoft.com/office/drawing/2014/main" val="3118735462"/>
                    </a:ext>
                  </a:extLst>
                </a:gridCol>
                <a:gridCol w="2067508">
                  <a:extLst>
                    <a:ext uri="{9D8B030D-6E8A-4147-A177-3AD203B41FA5}">
                      <a16:colId xmlns:a16="http://schemas.microsoft.com/office/drawing/2014/main" val="1634079804"/>
                    </a:ext>
                  </a:extLst>
                </a:gridCol>
                <a:gridCol w="1314450">
                  <a:extLst>
                    <a:ext uri="{9D8B030D-6E8A-4147-A177-3AD203B41FA5}">
                      <a16:colId xmlns:a16="http://schemas.microsoft.com/office/drawing/2014/main" val="2496930456"/>
                    </a:ext>
                  </a:extLst>
                </a:gridCol>
                <a:gridCol w="1009650">
                  <a:extLst>
                    <a:ext uri="{9D8B030D-6E8A-4147-A177-3AD203B41FA5}">
                      <a16:colId xmlns:a16="http://schemas.microsoft.com/office/drawing/2014/main" val="3766952667"/>
                    </a:ext>
                  </a:extLst>
                </a:gridCol>
                <a:gridCol w="1732547">
                  <a:extLst>
                    <a:ext uri="{9D8B030D-6E8A-4147-A177-3AD203B41FA5}">
                      <a16:colId xmlns:a16="http://schemas.microsoft.com/office/drawing/2014/main" val="1633146046"/>
                    </a:ext>
                  </a:extLst>
                </a:gridCol>
                <a:gridCol w="1540042">
                  <a:extLst>
                    <a:ext uri="{9D8B030D-6E8A-4147-A177-3AD203B41FA5}">
                      <a16:colId xmlns:a16="http://schemas.microsoft.com/office/drawing/2014/main" val="522107355"/>
                    </a:ext>
                  </a:extLst>
                </a:gridCol>
                <a:gridCol w="1315453">
                  <a:extLst>
                    <a:ext uri="{9D8B030D-6E8A-4147-A177-3AD203B41FA5}">
                      <a16:colId xmlns:a16="http://schemas.microsoft.com/office/drawing/2014/main" val="3538585996"/>
                    </a:ext>
                  </a:extLst>
                </a:gridCol>
                <a:gridCol w="974558">
                  <a:extLst>
                    <a:ext uri="{9D8B030D-6E8A-4147-A177-3AD203B41FA5}">
                      <a16:colId xmlns:a16="http://schemas.microsoft.com/office/drawing/2014/main" val="2492757735"/>
                    </a:ext>
                  </a:extLst>
                </a:gridCol>
              </a:tblGrid>
              <a:tr h="328161">
                <a:tc>
                  <a:txBody>
                    <a:bodyPr/>
                    <a:lstStyle/>
                    <a:p>
                      <a:pPr algn="ctr"/>
                      <a:r>
                        <a:rPr lang="en-IN" sz="1200" b="1" dirty="0"/>
                        <a:t>No.</a:t>
                      </a:r>
                    </a:p>
                  </a:txBody>
                  <a:tcPr/>
                </a:tc>
                <a:tc>
                  <a:txBody>
                    <a:bodyPr/>
                    <a:lstStyle/>
                    <a:p>
                      <a:pPr algn="ctr"/>
                      <a:r>
                        <a:rPr lang="en-IN" sz="1200" b="1" dirty="0"/>
                        <a:t>Title of the Paper</a:t>
                      </a:r>
                    </a:p>
                  </a:txBody>
                  <a:tcPr/>
                </a:tc>
                <a:tc>
                  <a:txBody>
                    <a:bodyPr/>
                    <a:lstStyle/>
                    <a:p>
                      <a:pPr algn="ctr"/>
                      <a:r>
                        <a:rPr lang="en-IN" sz="1200" b="1" dirty="0"/>
                        <a:t>Author &amp; Year</a:t>
                      </a:r>
                    </a:p>
                  </a:txBody>
                  <a:tcPr/>
                </a:tc>
                <a:tc>
                  <a:txBody>
                    <a:bodyPr/>
                    <a:lstStyle/>
                    <a:p>
                      <a:pPr algn="ctr"/>
                      <a:r>
                        <a:rPr lang="en-IN" sz="1200" b="1" dirty="0"/>
                        <a:t>Method Used</a:t>
                      </a:r>
                    </a:p>
                  </a:txBody>
                  <a:tcPr/>
                </a:tc>
                <a:tc>
                  <a:txBody>
                    <a:bodyPr/>
                    <a:lstStyle/>
                    <a:p>
                      <a:pPr algn="ctr"/>
                      <a:r>
                        <a:rPr lang="en-IN" sz="1200" b="1" dirty="0"/>
                        <a:t>Merits</a:t>
                      </a:r>
                    </a:p>
                  </a:txBody>
                  <a:tcPr/>
                </a:tc>
                <a:tc>
                  <a:txBody>
                    <a:bodyPr/>
                    <a:lstStyle/>
                    <a:p>
                      <a:pPr algn="ctr"/>
                      <a:r>
                        <a:rPr lang="en-IN" sz="1200" b="1" dirty="0"/>
                        <a:t>Demerits</a:t>
                      </a:r>
                    </a:p>
                  </a:txBody>
                  <a:tcPr/>
                </a:tc>
                <a:tc>
                  <a:txBody>
                    <a:bodyPr/>
                    <a:lstStyle/>
                    <a:p>
                      <a:pPr algn="ctr"/>
                      <a:r>
                        <a:rPr lang="en-IN" sz="1200" b="1" dirty="0"/>
                        <a:t>Dataset</a:t>
                      </a:r>
                    </a:p>
                  </a:txBody>
                  <a:tcPr/>
                </a:tc>
                <a:tc>
                  <a:txBody>
                    <a:bodyPr/>
                    <a:lstStyle/>
                    <a:p>
                      <a:pPr algn="ctr"/>
                      <a:r>
                        <a:rPr lang="en-IN" sz="1200" b="1" dirty="0"/>
                        <a:t>Accuracy</a:t>
                      </a:r>
                    </a:p>
                  </a:txBody>
                  <a:tcPr/>
                </a:tc>
                <a:extLst>
                  <a:ext uri="{0D108BD9-81ED-4DB2-BD59-A6C34878D82A}">
                    <a16:rowId xmlns:a16="http://schemas.microsoft.com/office/drawing/2014/main" val="1898856326"/>
                  </a:ext>
                </a:extLst>
              </a:tr>
              <a:tr h="978368">
                <a:tc>
                  <a:txBody>
                    <a:bodyPr/>
                    <a:lstStyle/>
                    <a:p>
                      <a:pPr algn="ctr"/>
                      <a:r>
                        <a:rPr lang="en-IN" sz="900" dirty="0"/>
                        <a:t>11</a:t>
                      </a:r>
                    </a:p>
                  </a:txBody>
                  <a:tcPr/>
                </a:tc>
                <a:tc>
                  <a:txBody>
                    <a:bodyPr/>
                    <a:lstStyle/>
                    <a:p>
                      <a:pPr algn="l"/>
                      <a:r>
                        <a:rPr lang="en-US" sz="900" dirty="0">
                          <a:latin typeface="Times New Roman" panose="02020603050405020304" pitchFamily="18" charset="0"/>
                          <a:cs typeface="Times New Roman" panose="02020603050405020304" pitchFamily="18" charset="0"/>
                        </a:rPr>
                        <a:t>A Bioinformatics Analysis of Ovarian Cancer Data Using Machine Learning</a:t>
                      </a:r>
                      <a:endParaRPr lang="en-IN" sz="900" dirty="0">
                        <a:latin typeface="Times New Roman" panose="02020603050405020304" pitchFamily="18" charset="0"/>
                        <a:cs typeface="Times New Roman" panose="02020603050405020304" pitchFamily="18" charset="0"/>
                      </a:endParaRPr>
                    </a:p>
                    <a:p>
                      <a:pPr algn="ctr"/>
                      <a:endParaRPr lang="en-IN" sz="900" dirty="0"/>
                    </a:p>
                  </a:txBody>
                  <a:tcPr/>
                </a:tc>
                <a:tc>
                  <a:txBody>
                    <a:bodyPr/>
                    <a:lstStyle/>
                    <a:p>
                      <a:pPr algn="l"/>
                      <a:r>
                        <a:rPr lang="en-IN" sz="900" dirty="0">
                          <a:latin typeface="Times New Roman" panose="02020603050405020304" pitchFamily="18" charset="0"/>
                          <a:cs typeface="Times New Roman" panose="02020603050405020304" pitchFamily="18" charset="0"/>
                        </a:rPr>
                        <a:t>Vincent Schilling, Peter </a:t>
                      </a:r>
                      <a:r>
                        <a:rPr lang="en-IN" sz="900" dirty="0" err="1">
                          <a:latin typeface="Times New Roman" panose="02020603050405020304" pitchFamily="18" charset="0"/>
                          <a:cs typeface="Times New Roman" panose="02020603050405020304" pitchFamily="18" charset="0"/>
                        </a:rPr>
                        <a:t>Beyerlein</a:t>
                      </a:r>
                      <a:r>
                        <a:rPr lang="en-IN" sz="900" dirty="0">
                          <a:latin typeface="Times New Roman" panose="02020603050405020304" pitchFamily="18" charset="0"/>
                          <a:cs typeface="Times New Roman" panose="02020603050405020304" pitchFamily="18" charset="0"/>
                        </a:rPr>
                        <a:t>, Jeremy Chien </a:t>
                      </a:r>
                    </a:p>
                    <a:p>
                      <a:pPr algn="l"/>
                      <a:endParaRPr lang="en-IN" sz="900" dirty="0">
                        <a:latin typeface="Times New Roman" panose="02020603050405020304" pitchFamily="18" charset="0"/>
                        <a:cs typeface="Times New Roman" panose="02020603050405020304" pitchFamily="18" charset="0"/>
                      </a:endParaRPr>
                    </a:p>
                    <a:p>
                      <a:pPr algn="l"/>
                      <a:r>
                        <a:rPr lang="en-IN" sz="900" dirty="0">
                          <a:latin typeface="Times New Roman" panose="02020603050405020304" pitchFamily="18" charset="0"/>
                          <a:cs typeface="Times New Roman" panose="02020603050405020304" pitchFamily="18" charset="0"/>
                        </a:rPr>
                        <a:t>(2023)</a:t>
                      </a:r>
                    </a:p>
                  </a:txBody>
                  <a:tcPr/>
                </a:tc>
                <a:tc>
                  <a:txBody>
                    <a:bodyPr/>
                    <a:lstStyle/>
                    <a:p>
                      <a:pPr algn="l"/>
                      <a:r>
                        <a:rPr lang="en-US" sz="900" dirty="0">
                          <a:latin typeface="Times New Roman" panose="02020603050405020304" pitchFamily="18" charset="0"/>
                          <a:cs typeface="Times New Roman" panose="02020603050405020304" pitchFamily="18" charset="0"/>
                        </a:rPr>
                        <a:t>K-means clustering, Naïve Bayes, logistic regression, SVM, Random Forest and </a:t>
                      </a:r>
                      <a:r>
                        <a:rPr lang="en-US" sz="900" dirty="0" err="1">
                          <a:latin typeface="Times New Roman" panose="02020603050405020304" pitchFamily="18" charset="0"/>
                          <a:cs typeface="Times New Roman" panose="02020603050405020304" pitchFamily="18" charset="0"/>
                        </a:rPr>
                        <a:t>XGBoost</a:t>
                      </a:r>
                      <a:endParaRPr lang="en-IN" sz="900" dirty="0">
                        <a:latin typeface="Times New Roman" panose="02020603050405020304" pitchFamily="18" charset="0"/>
                        <a:cs typeface="Times New Roman" panose="02020603050405020304" pitchFamily="18" charset="0"/>
                      </a:endParaRPr>
                    </a:p>
                    <a:p>
                      <a:pPr algn="ctr"/>
                      <a:endParaRPr lang="en-IN" sz="900" dirty="0"/>
                    </a:p>
                  </a:txBody>
                  <a:tcPr/>
                </a:tc>
                <a:tc>
                  <a:txBody>
                    <a:bodyPr/>
                    <a:lstStyle/>
                    <a:p>
                      <a:pPr algn="l"/>
                      <a:r>
                        <a:rPr lang="en-IN" sz="900" dirty="0">
                          <a:latin typeface="Times New Roman" panose="02020603050405020304" pitchFamily="18" charset="0"/>
                          <a:cs typeface="Times New Roman" panose="02020603050405020304" pitchFamily="18" charset="0"/>
                        </a:rPr>
                        <a:t>Minimum errors, works well with small datasets, handles collinearity better</a:t>
                      </a:r>
                    </a:p>
                    <a:p>
                      <a:pPr algn="ctr"/>
                      <a:endParaRPr lang="en-IN" sz="900" dirty="0"/>
                    </a:p>
                  </a:txBody>
                  <a:tcPr/>
                </a:tc>
                <a:tc>
                  <a:txBody>
                    <a:bodyPr/>
                    <a:lstStyle/>
                    <a:p>
                      <a:pPr algn="l"/>
                      <a:r>
                        <a:rPr lang="en-IN" sz="900" dirty="0">
                          <a:latin typeface="Times New Roman" panose="02020603050405020304" pitchFamily="18" charset="0"/>
                          <a:cs typeface="Times New Roman" panose="02020603050405020304" pitchFamily="18" charset="0"/>
                        </a:rPr>
                        <a:t>Poor performance with overlapped cases, requires more memory</a:t>
                      </a:r>
                    </a:p>
                    <a:p>
                      <a:pPr algn="ctr"/>
                      <a:endParaRPr lang="en-IN" sz="900" dirty="0"/>
                    </a:p>
                  </a:txBody>
                  <a:tcPr/>
                </a:tc>
                <a:tc>
                  <a:txBody>
                    <a:bodyPr/>
                    <a:lstStyle/>
                    <a:p>
                      <a:pPr algn="l"/>
                      <a:r>
                        <a:rPr lang="en-IN" sz="900" dirty="0">
                          <a:latin typeface="Times New Roman" panose="02020603050405020304" pitchFamily="18" charset="0"/>
                          <a:cs typeface="Times New Roman" panose="02020603050405020304" pitchFamily="18" charset="0"/>
                        </a:rPr>
                        <a:t>Cancer Genome Atlas (TCGA)</a:t>
                      </a:r>
                    </a:p>
                    <a:p>
                      <a:pPr algn="ctr"/>
                      <a:endParaRPr lang="en-IN" sz="900" dirty="0"/>
                    </a:p>
                  </a:txBody>
                  <a:tcPr/>
                </a:tc>
                <a:tc>
                  <a:txBody>
                    <a:bodyPr/>
                    <a:lstStyle/>
                    <a:p>
                      <a:pPr algn="ctr"/>
                      <a:r>
                        <a:rPr lang="en-IN" sz="900" dirty="0">
                          <a:latin typeface="Times New Roman" panose="02020603050405020304" pitchFamily="18" charset="0"/>
                          <a:cs typeface="Times New Roman" panose="02020603050405020304" pitchFamily="18" charset="0"/>
                        </a:rPr>
                        <a:t>59%, 76%,</a:t>
                      </a:r>
                    </a:p>
                    <a:p>
                      <a:pPr algn="ctr"/>
                      <a:r>
                        <a:rPr lang="en-IN" sz="900" dirty="0">
                          <a:latin typeface="Times New Roman" panose="02020603050405020304" pitchFamily="18" charset="0"/>
                          <a:cs typeface="Times New Roman" panose="02020603050405020304" pitchFamily="18" charset="0"/>
                        </a:rPr>
                        <a:t>89%, 89%,</a:t>
                      </a:r>
                    </a:p>
                    <a:p>
                      <a:pPr algn="ctr"/>
                      <a:r>
                        <a:rPr lang="en-IN" sz="900" dirty="0">
                          <a:latin typeface="Times New Roman" panose="02020603050405020304" pitchFamily="18" charset="0"/>
                          <a:cs typeface="Times New Roman" panose="02020603050405020304" pitchFamily="18" charset="0"/>
                        </a:rPr>
                        <a:t>91%, 91%</a:t>
                      </a:r>
                    </a:p>
                    <a:p>
                      <a:pPr algn="ctr"/>
                      <a:endParaRPr lang="en-IN" sz="900" dirty="0"/>
                    </a:p>
                  </a:txBody>
                  <a:tcPr/>
                </a:tc>
                <a:extLst>
                  <a:ext uri="{0D108BD9-81ED-4DB2-BD59-A6C34878D82A}">
                    <a16:rowId xmlns:a16="http://schemas.microsoft.com/office/drawing/2014/main" val="1429951913"/>
                  </a:ext>
                </a:extLst>
              </a:tr>
              <a:tr h="850755">
                <a:tc>
                  <a:txBody>
                    <a:bodyPr/>
                    <a:lstStyle/>
                    <a:p>
                      <a:pPr algn="ctr"/>
                      <a:r>
                        <a:rPr lang="en-IN" sz="900" dirty="0"/>
                        <a:t>12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0" i="0" kern="1200" dirty="0">
                          <a:solidFill>
                            <a:schemeClr val="dk1"/>
                          </a:solidFill>
                          <a:effectLst/>
                          <a:latin typeface="Times New Roman" panose="02020603050405020304" pitchFamily="18" charset="0"/>
                          <a:ea typeface="+mn-ea"/>
                          <a:cs typeface="Times New Roman" panose="02020603050405020304" pitchFamily="18" charset="0"/>
                        </a:rPr>
                        <a:t>A Deep Learning Framework for the Prediction and Diagnosis of Ovarian Cancer in Pre- and Post-Menopausal Women</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en-IN" sz="9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l"/>
                      <a:r>
                        <a:rPr lang="en-IN" sz="900" b="0" i="0" u="none" kern="1200" dirty="0">
                          <a:solidFill>
                            <a:schemeClr val="tx1"/>
                          </a:solidFill>
                          <a:effectLst/>
                          <a:latin typeface="Times New Roman" panose="02020603050405020304" pitchFamily="18" charset="0"/>
                          <a:ea typeface="+mn-ea"/>
                          <a:cs typeface="Times New Roman" panose="02020603050405020304" pitchFamily="18" charset="0"/>
                        </a:rPr>
                        <a:t>Qaisar Abbas,  Muhammad Usman Tariq,  Abid Yahya</a:t>
                      </a:r>
                      <a:endParaRPr lang="en-IN" sz="900" u="none" dirty="0">
                        <a:solidFill>
                          <a:schemeClr val="tx1"/>
                        </a:solidFill>
                        <a:latin typeface="Times New Roman" panose="02020603050405020304" pitchFamily="18" charset="0"/>
                        <a:cs typeface="Times New Roman" panose="02020603050405020304" pitchFamily="18" charset="0"/>
                      </a:endParaRPr>
                    </a:p>
                    <a:p>
                      <a:pPr algn="l"/>
                      <a:endParaRPr lang="en-IN" sz="900" dirty="0">
                        <a:latin typeface="Times New Roman" panose="02020603050405020304" pitchFamily="18" charset="0"/>
                        <a:cs typeface="Times New Roman" panose="02020603050405020304" pitchFamily="18" charset="0"/>
                      </a:endParaRPr>
                    </a:p>
                    <a:p>
                      <a:pPr algn="l"/>
                      <a:r>
                        <a:rPr lang="en-IN" sz="900" dirty="0">
                          <a:latin typeface="Times New Roman" panose="02020603050405020304" pitchFamily="18" charset="0"/>
                          <a:cs typeface="Times New Roman" panose="02020603050405020304" pitchFamily="18" charset="0"/>
                        </a:rPr>
                        <a:t>(2023)</a:t>
                      </a:r>
                    </a:p>
                  </a:txBody>
                  <a:tcPr/>
                </a:tc>
                <a:tc>
                  <a:txBody>
                    <a:bodyPr/>
                    <a:lstStyle/>
                    <a:p>
                      <a:pPr algn="l"/>
                      <a:r>
                        <a:rPr lang="en-IN" sz="900" dirty="0">
                          <a:latin typeface="Times New Roman" panose="02020603050405020304" pitchFamily="18" charset="0"/>
                          <a:cs typeface="Times New Roman" panose="02020603050405020304" pitchFamily="18" charset="0"/>
                        </a:rPr>
                        <a:t>Deep Learning</a:t>
                      </a:r>
                    </a:p>
                    <a:p>
                      <a:pPr algn="ctr"/>
                      <a:endParaRPr lang="en-IN" sz="900" dirty="0"/>
                    </a:p>
                  </a:txBody>
                  <a:tcPr/>
                </a:tc>
                <a:tc>
                  <a:txBody>
                    <a:bodyPr/>
                    <a:lstStyle/>
                    <a:p>
                      <a:pPr algn="l"/>
                      <a:r>
                        <a:rPr lang="en-US" sz="900" dirty="0">
                          <a:latin typeface="Times New Roman" panose="02020603050405020304" pitchFamily="18" charset="0"/>
                          <a:cs typeface="Times New Roman" panose="02020603050405020304" pitchFamily="18" charset="0"/>
                        </a:rPr>
                        <a:t>Processing huge data and producing highly accurate predictions, reducing incorrect diagnoses</a:t>
                      </a:r>
                    </a:p>
                    <a:p>
                      <a:pPr algn="ctr"/>
                      <a:endParaRPr lang="en-IN" sz="900" dirty="0"/>
                    </a:p>
                  </a:txBody>
                  <a:tcPr/>
                </a:tc>
                <a:tc>
                  <a:txBody>
                    <a:bodyPr/>
                    <a:lstStyle/>
                    <a:p>
                      <a:pPr algn="l"/>
                      <a:r>
                        <a:rPr lang="en-IN" sz="900" dirty="0">
                          <a:latin typeface="Times New Roman" panose="02020603050405020304" pitchFamily="18" charset="0"/>
                          <a:cs typeface="Times New Roman" panose="02020603050405020304" pitchFamily="18" charset="0"/>
                        </a:rPr>
                        <a:t>Lack of interpretability, dependence on data quality, security concerns</a:t>
                      </a:r>
                    </a:p>
                    <a:p>
                      <a:pPr algn="ctr"/>
                      <a:endParaRPr lang="en-IN" sz="900" dirty="0"/>
                    </a:p>
                  </a:txBody>
                  <a:tcPr/>
                </a:tc>
                <a:tc>
                  <a:txBody>
                    <a:bodyPr/>
                    <a:lstStyle/>
                    <a:p>
                      <a:pPr algn="l"/>
                      <a:r>
                        <a:rPr lang="en-IN" sz="900" dirty="0">
                          <a:latin typeface="Times New Roman" panose="02020603050405020304" pitchFamily="18" charset="0"/>
                          <a:cs typeface="Times New Roman" panose="02020603050405020304" pitchFamily="18" charset="0"/>
                        </a:rPr>
                        <a:t>Dataset Of 1067 specimens</a:t>
                      </a:r>
                    </a:p>
                    <a:p>
                      <a:pPr algn="ctr"/>
                      <a:endParaRPr lang="en-IN" sz="900" dirty="0"/>
                    </a:p>
                  </a:txBody>
                  <a:tcPr/>
                </a:tc>
                <a:tc>
                  <a:txBody>
                    <a:bodyPr/>
                    <a:lstStyle/>
                    <a:p>
                      <a:pPr algn="ctr"/>
                      <a:r>
                        <a:rPr lang="en-IN" sz="900" dirty="0">
                          <a:latin typeface="Times New Roman" panose="02020603050405020304" pitchFamily="18" charset="0"/>
                          <a:cs typeface="Times New Roman" panose="02020603050405020304" pitchFamily="18" charset="0"/>
                        </a:rPr>
                        <a:t>92%</a:t>
                      </a:r>
                    </a:p>
                    <a:p>
                      <a:pPr algn="ctr"/>
                      <a:endParaRPr lang="en-IN" sz="900" dirty="0"/>
                    </a:p>
                  </a:txBody>
                  <a:tcPr/>
                </a:tc>
                <a:extLst>
                  <a:ext uri="{0D108BD9-81ED-4DB2-BD59-A6C34878D82A}">
                    <a16:rowId xmlns:a16="http://schemas.microsoft.com/office/drawing/2014/main" val="457409863"/>
                  </a:ext>
                </a:extLst>
              </a:tr>
              <a:tr h="850755">
                <a:tc>
                  <a:txBody>
                    <a:bodyPr/>
                    <a:lstStyle/>
                    <a:p>
                      <a:pPr algn="ctr"/>
                      <a:r>
                        <a:rPr lang="en-IN" sz="900" dirty="0"/>
                        <a:t>13</a:t>
                      </a:r>
                    </a:p>
                  </a:txBody>
                  <a:tcPr/>
                </a:tc>
                <a:tc>
                  <a:txBody>
                    <a:bodyPr/>
                    <a:lstStyle/>
                    <a:p>
                      <a:pPr algn="l"/>
                      <a:r>
                        <a:rPr lang="en-US" sz="900" dirty="0">
                          <a:latin typeface="Times New Roman" panose="02020603050405020304" pitchFamily="18" charset="0"/>
                          <a:cs typeface="Times New Roman" panose="02020603050405020304" pitchFamily="18" charset="0"/>
                        </a:rPr>
                        <a:t>Epithelial Ovarian Cancer Stage Subtype Classification using Clinical and Gene Expression Integrative Approach</a:t>
                      </a:r>
                      <a:endParaRPr lang="en-IN" sz="900" dirty="0">
                        <a:latin typeface="Times New Roman" panose="02020603050405020304" pitchFamily="18" charset="0"/>
                        <a:cs typeface="Times New Roman" panose="02020603050405020304" pitchFamily="18" charset="0"/>
                      </a:endParaRPr>
                    </a:p>
                  </a:txBody>
                  <a:tcPr/>
                </a:tc>
                <a:tc>
                  <a:txBody>
                    <a:bodyPr/>
                    <a:lstStyle/>
                    <a:p>
                      <a:pPr algn="l"/>
                      <a:r>
                        <a:rPr lang="en-IN" sz="900" dirty="0" err="1">
                          <a:latin typeface="Times New Roman" panose="02020603050405020304" pitchFamily="18" charset="0"/>
                          <a:cs typeface="Times New Roman" panose="02020603050405020304" pitchFamily="18" charset="0"/>
                        </a:rPr>
                        <a:t>Ala'a</a:t>
                      </a:r>
                      <a:r>
                        <a:rPr lang="en-IN" sz="900" dirty="0">
                          <a:latin typeface="Times New Roman" panose="02020603050405020304" pitchFamily="18" charset="0"/>
                          <a:cs typeface="Times New Roman" panose="02020603050405020304" pitchFamily="18" charset="0"/>
                        </a:rPr>
                        <a:t> El-</a:t>
                      </a:r>
                      <a:r>
                        <a:rPr lang="en-IN" sz="900" dirty="0" err="1">
                          <a:latin typeface="Times New Roman" panose="02020603050405020304" pitchFamily="18" charset="0"/>
                          <a:cs typeface="Times New Roman" panose="02020603050405020304" pitchFamily="18" charset="0"/>
                        </a:rPr>
                        <a:t>Nabawy</a:t>
                      </a:r>
                      <a:r>
                        <a:rPr lang="en-US" altLang="ja-JP" sz="900" dirty="0">
                          <a:latin typeface="Times New Roman" panose="02020603050405020304" pitchFamily="18" charset="0"/>
                          <a:cs typeface="Times New Roman" panose="02020603050405020304" pitchFamily="18" charset="0"/>
                        </a:rPr>
                        <a:t>, </a:t>
                      </a:r>
                      <a:r>
                        <a:rPr lang="en-IN" sz="900" dirty="0">
                          <a:latin typeface="Times New Roman" panose="02020603050405020304" pitchFamily="18" charset="0"/>
                          <a:cs typeface="Times New Roman" panose="02020603050405020304" pitchFamily="18" charset="0"/>
                        </a:rPr>
                        <a:t>Nashwa El-</a:t>
                      </a:r>
                      <a:r>
                        <a:rPr lang="en-IN" sz="900" dirty="0" err="1">
                          <a:latin typeface="Times New Roman" panose="02020603050405020304" pitchFamily="18" charset="0"/>
                          <a:cs typeface="Times New Roman" panose="02020603050405020304" pitchFamily="18" charset="0"/>
                        </a:rPr>
                        <a:t>Bendarya</a:t>
                      </a:r>
                      <a:r>
                        <a:rPr lang="en-IN" sz="900" dirty="0">
                          <a:latin typeface="Times New Roman" panose="02020603050405020304" pitchFamily="18" charset="0"/>
                          <a:cs typeface="Times New Roman" panose="02020603050405020304" pitchFamily="18" charset="0"/>
                        </a:rPr>
                        <a:t>, Nahla A. Belal</a:t>
                      </a:r>
                    </a:p>
                    <a:p>
                      <a:pPr algn="l"/>
                      <a:endParaRPr lang="en-IN" sz="900" dirty="0">
                        <a:latin typeface="Times New Roman" panose="02020603050405020304" pitchFamily="18" charset="0"/>
                        <a:cs typeface="Times New Roman" panose="02020603050405020304" pitchFamily="18" charset="0"/>
                      </a:endParaRPr>
                    </a:p>
                    <a:p>
                      <a:pPr algn="l"/>
                      <a:r>
                        <a:rPr lang="en-IN" sz="900" dirty="0">
                          <a:latin typeface="Times New Roman" panose="02020603050405020304" pitchFamily="18" charset="0"/>
                          <a:cs typeface="Times New Roman" panose="02020603050405020304" pitchFamily="18" charset="0"/>
                        </a:rPr>
                        <a:t>(2018)</a:t>
                      </a:r>
                    </a:p>
                  </a:txBody>
                  <a:tcPr/>
                </a:tc>
                <a:tc>
                  <a:txBody>
                    <a:bodyPr/>
                    <a:lstStyle/>
                    <a:p>
                      <a:pPr algn="l"/>
                      <a:r>
                        <a:rPr lang="en-US" sz="900" dirty="0">
                          <a:latin typeface="Times New Roman" panose="02020603050405020304" pitchFamily="18" charset="0"/>
                          <a:cs typeface="Times New Roman" panose="02020603050405020304" pitchFamily="18" charset="0"/>
                        </a:rPr>
                        <a:t>Linear SVM, Random Forest, Ensemble SVM, Logistic Regression, Boosting</a:t>
                      </a:r>
                    </a:p>
                  </a:txBody>
                  <a:tcPr/>
                </a:tc>
                <a:tc>
                  <a:txBody>
                    <a:bodyPr/>
                    <a:lstStyle/>
                    <a:p>
                      <a:pPr algn="l"/>
                      <a:r>
                        <a:rPr lang="en-US" sz="900" b="0" i="0" kern="1200" dirty="0">
                          <a:solidFill>
                            <a:schemeClr val="dk1"/>
                          </a:solidFill>
                          <a:effectLst/>
                          <a:latin typeface="Times New Roman" panose="02020603050405020304" pitchFamily="18" charset="0"/>
                          <a:ea typeface="+mn-ea"/>
                          <a:cs typeface="Times New Roman" panose="02020603050405020304" pitchFamily="18" charset="0"/>
                        </a:rPr>
                        <a:t>Requires less parameter tuning and are less prone to overfitting, fast and can be used for large datasets</a:t>
                      </a:r>
                      <a:endParaRPr lang="en-IN" sz="900" dirty="0">
                        <a:latin typeface="Times New Roman" panose="02020603050405020304" pitchFamily="18" charset="0"/>
                        <a:cs typeface="Times New Roman" panose="02020603050405020304" pitchFamily="18" charset="0"/>
                      </a:endParaRPr>
                    </a:p>
                    <a:p>
                      <a:pPr algn="ctr"/>
                      <a:endParaRPr lang="en-IN" sz="900" dirty="0"/>
                    </a:p>
                  </a:txBody>
                  <a:tcPr/>
                </a:tc>
                <a:tc>
                  <a:txBody>
                    <a:bodyPr/>
                    <a:lstStyle/>
                    <a:p>
                      <a:pPr algn="l"/>
                      <a:r>
                        <a:rPr lang="en-US" sz="900" b="0" i="0" kern="1200" dirty="0">
                          <a:solidFill>
                            <a:schemeClr val="dk1"/>
                          </a:solidFill>
                          <a:effectLst/>
                          <a:latin typeface="Times New Roman" panose="02020603050405020304" pitchFamily="18" charset="0"/>
                          <a:ea typeface="+mn-ea"/>
                          <a:cs typeface="Times New Roman" panose="02020603050405020304" pitchFamily="18" charset="0"/>
                        </a:rPr>
                        <a:t>Large amount of time to process, does not perform well in case of overlapped classes</a:t>
                      </a:r>
                      <a:endParaRPr lang="en-IN" sz="900" dirty="0">
                        <a:latin typeface="Times New Roman" panose="02020603050405020304" pitchFamily="18" charset="0"/>
                        <a:cs typeface="Times New Roman" panose="02020603050405020304" pitchFamily="18" charset="0"/>
                      </a:endParaRPr>
                    </a:p>
                    <a:p>
                      <a:pPr algn="ctr"/>
                      <a:endParaRPr lang="en-IN" sz="900" dirty="0"/>
                    </a:p>
                  </a:txBody>
                  <a:tcPr/>
                </a:tc>
                <a:tc>
                  <a:txBody>
                    <a:bodyPr/>
                    <a:lstStyle/>
                    <a:p>
                      <a:pPr algn="l"/>
                      <a:r>
                        <a:rPr lang="en-US" sz="900" dirty="0">
                          <a:latin typeface="Times New Roman" panose="02020603050405020304" pitchFamily="18" charset="0"/>
                          <a:cs typeface="Times New Roman" panose="02020603050405020304" pitchFamily="18" charset="0"/>
                        </a:rPr>
                        <a:t>National Center of Biotechnology Information (NCBI)</a:t>
                      </a:r>
                      <a:endParaRPr lang="en-IN" sz="900" dirty="0">
                        <a:latin typeface="Times New Roman" panose="02020603050405020304" pitchFamily="18" charset="0"/>
                        <a:cs typeface="Times New Roman" panose="02020603050405020304" pitchFamily="18" charset="0"/>
                      </a:endParaRPr>
                    </a:p>
                    <a:p>
                      <a:pPr algn="ctr"/>
                      <a:endParaRPr lang="en-IN" sz="900" dirty="0"/>
                    </a:p>
                  </a:txBody>
                  <a:tcPr/>
                </a:tc>
                <a:tc>
                  <a:txBody>
                    <a:bodyPr/>
                    <a:lstStyle/>
                    <a:p>
                      <a:pPr algn="ctr"/>
                      <a:r>
                        <a:rPr lang="en-US" sz="900" dirty="0">
                          <a:latin typeface="Times New Roman" panose="02020603050405020304" pitchFamily="18" charset="0"/>
                          <a:cs typeface="Times New Roman" panose="02020603050405020304" pitchFamily="18" charset="0"/>
                        </a:rPr>
                        <a:t>70.77%, </a:t>
                      </a:r>
                    </a:p>
                    <a:p>
                      <a:pPr algn="ctr"/>
                      <a:r>
                        <a:rPr lang="en-US" sz="900" dirty="0">
                          <a:latin typeface="Times New Roman" panose="02020603050405020304" pitchFamily="18" charset="0"/>
                          <a:cs typeface="Times New Roman" panose="02020603050405020304" pitchFamily="18" charset="0"/>
                        </a:rPr>
                        <a:t>74.42%, </a:t>
                      </a:r>
                    </a:p>
                    <a:p>
                      <a:pPr algn="ctr"/>
                      <a:r>
                        <a:rPr lang="en-US" sz="900" dirty="0">
                          <a:latin typeface="Times New Roman" panose="02020603050405020304" pitchFamily="18" charset="0"/>
                          <a:cs typeface="Times New Roman" panose="02020603050405020304" pitchFamily="18" charset="0"/>
                        </a:rPr>
                        <a:t>80%</a:t>
                      </a:r>
                      <a:endParaRPr lang="en-IN" sz="900" dirty="0">
                        <a:latin typeface="Times New Roman" panose="02020603050405020304" pitchFamily="18" charset="0"/>
                        <a:cs typeface="Times New Roman" panose="02020603050405020304" pitchFamily="18" charset="0"/>
                      </a:endParaRPr>
                    </a:p>
                    <a:p>
                      <a:pPr algn="ctr"/>
                      <a:endParaRPr lang="en-IN" sz="900" dirty="0"/>
                    </a:p>
                  </a:txBody>
                  <a:tcPr/>
                </a:tc>
                <a:extLst>
                  <a:ext uri="{0D108BD9-81ED-4DB2-BD59-A6C34878D82A}">
                    <a16:rowId xmlns:a16="http://schemas.microsoft.com/office/drawing/2014/main" val="3732937105"/>
                  </a:ext>
                </a:extLst>
              </a:tr>
              <a:tr h="978368">
                <a:tc>
                  <a:txBody>
                    <a:bodyPr/>
                    <a:lstStyle/>
                    <a:p>
                      <a:pPr algn="ctr"/>
                      <a:r>
                        <a:rPr lang="en-IN" sz="900" dirty="0"/>
                        <a:t>14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b="0" i="0" kern="1200" dirty="0">
                          <a:solidFill>
                            <a:schemeClr val="dk1"/>
                          </a:solidFill>
                          <a:effectLst/>
                          <a:latin typeface="Times New Roman" panose="02020603050405020304" pitchFamily="18" charset="0"/>
                          <a:ea typeface="+mn-ea"/>
                          <a:cs typeface="Times New Roman" panose="02020603050405020304" pitchFamily="18" charset="0"/>
                        </a:rPr>
                        <a:t>Ovarian Cancer Detection using Optimized Machine Learning Models with Adaptive Differential Evolution</a:t>
                      </a:r>
                    </a:p>
                    <a:p>
                      <a:pPr algn="ctr"/>
                      <a:endParaRPr lang="en-IN" sz="900" dirty="0"/>
                    </a:p>
                  </a:txBody>
                  <a:tcPr/>
                </a:tc>
                <a:tc>
                  <a:txBody>
                    <a:bodyPr/>
                    <a:lstStyle/>
                    <a:p>
                      <a:pPr algn="l"/>
                      <a:r>
                        <a:rPr lang="en-IN" sz="900" dirty="0">
                          <a:effectLst/>
                          <a:latin typeface="Times New Roman" panose="02020603050405020304" pitchFamily="18" charset="0"/>
                          <a:cs typeface="Times New Roman" panose="02020603050405020304" pitchFamily="18" charset="0"/>
                        </a:rPr>
                        <a:t>Filbert H Juwono,</a:t>
                      </a:r>
                    </a:p>
                    <a:p>
                      <a:pPr algn="l"/>
                      <a:r>
                        <a:rPr lang="en-IN" sz="900" dirty="0">
                          <a:effectLst/>
                          <a:latin typeface="Times New Roman" panose="02020603050405020304" pitchFamily="18" charset="0"/>
                          <a:cs typeface="Times New Roman" panose="02020603050405020304" pitchFamily="18" charset="0"/>
                        </a:rPr>
                        <a:t>W.K. Wong, Hui Ting Pek, </a:t>
                      </a:r>
                      <a:r>
                        <a:rPr lang="en-IN" sz="900" dirty="0" err="1">
                          <a:effectLst/>
                          <a:latin typeface="Times New Roman" panose="02020603050405020304" pitchFamily="18" charset="0"/>
                          <a:cs typeface="Times New Roman" panose="02020603050405020304" pitchFamily="18" charset="0"/>
                        </a:rPr>
                        <a:t>Saaveethya</a:t>
                      </a:r>
                      <a:r>
                        <a:rPr lang="en-IN" sz="900" dirty="0">
                          <a:effectLst/>
                          <a:latin typeface="Times New Roman" panose="02020603050405020304" pitchFamily="18" charset="0"/>
                          <a:cs typeface="Times New Roman" panose="02020603050405020304" pitchFamily="18" charset="0"/>
                        </a:rPr>
                        <a:t> Sivakumar, </a:t>
                      </a:r>
                      <a:r>
                        <a:rPr lang="en-IN" sz="900" dirty="0" err="1">
                          <a:effectLst/>
                          <a:latin typeface="Times New Roman" panose="02020603050405020304" pitchFamily="18" charset="0"/>
                          <a:cs typeface="Times New Roman" panose="02020603050405020304" pitchFamily="18" charset="0"/>
                        </a:rPr>
                        <a:t>Donata</a:t>
                      </a:r>
                      <a:r>
                        <a:rPr lang="en-IN" sz="900" dirty="0">
                          <a:effectLst/>
                          <a:latin typeface="Times New Roman" panose="02020603050405020304" pitchFamily="18" charset="0"/>
                          <a:cs typeface="Times New Roman" panose="02020603050405020304" pitchFamily="18" charset="0"/>
                        </a:rPr>
                        <a:t> D. </a:t>
                      </a:r>
                      <a:r>
                        <a:rPr lang="en-IN" sz="900" dirty="0" err="1">
                          <a:effectLst/>
                          <a:latin typeface="Times New Roman" panose="02020603050405020304" pitchFamily="18" charset="0"/>
                          <a:cs typeface="Times New Roman" panose="02020603050405020304" pitchFamily="18" charset="0"/>
                        </a:rPr>
                        <a:t>Acula</a:t>
                      </a:r>
                      <a:endParaRPr lang="en-IN" sz="900" dirty="0">
                        <a:effectLst/>
                        <a:latin typeface="Times New Roman" panose="02020603050405020304" pitchFamily="18" charset="0"/>
                        <a:cs typeface="Times New Roman" panose="02020603050405020304" pitchFamily="18" charset="0"/>
                      </a:endParaRPr>
                    </a:p>
                    <a:p>
                      <a:pPr algn="l"/>
                      <a:endParaRPr lang="en-IN" sz="900" dirty="0">
                        <a:effectLst/>
                        <a:latin typeface="Times New Roman" panose="02020603050405020304" pitchFamily="18" charset="0"/>
                        <a:cs typeface="Times New Roman" panose="02020603050405020304" pitchFamily="18" charset="0"/>
                      </a:endParaRPr>
                    </a:p>
                    <a:p>
                      <a:pPr algn="l"/>
                      <a:r>
                        <a:rPr lang="en-IN" sz="900" dirty="0">
                          <a:effectLst/>
                          <a:latin typeface="Times New Roman" panose="02020603050405020304" pitchFamily="18" charset="0"/>
                          <a:cs typeface="Times New Roman" panose="02020603050405020304" pitchFamily="18" charset="0"/>
                        </a:rPr>
                        <a:t>(2022)</a:t>
                      </a:r>
                      <a:endParaRPr lang="en-IN" sz="900" dirty="0">
                        <a:latin typeface="Times New Roman" panose="02020603050405020304" pitchFamily="18" charset="0"/>
                        <a:cs typeface="Times New Roman" panose="02020603050405020304" pitchFamily="18" charset="0"/>
                      </a:endParaRPr>
                    </a:p>
                  </a:txBody>
                  <a:tcPr/>
                </a:tc>
                <a:tc>
                  <a:txBody>
                    <a:bodyPr/>
                    <a:lstStyle/>
                    <a:p>
                      <a:pPr algn="l"/>
                      <a:r>
                        <a:rPr lang="en-IN" sz="900" dirty="0">
                          <a:latin typeface="Times New Roman" panose="02020603050405020304" pitchFamily="18" charset="0"/>
                          <a:cs typeface="Times New Roman" panose="02020603050405020304" pitchFamily="18" charset="0"/>
                        </a:rPr>
                        <a:t>KNN and SVM</a:t>
                      </a:r>
                    </a:p>
                    <a:p>
                      <a:pPr algn="ctr"/>
                      <a:endParaRPr lang="en-IN" sz="900" dirty="0"/>
                    </a:p>
                  </a:txBody>
                  <a:tcPr/>
                </a:tc>
                <a:tc>
                  <a:txBody>
                    <a:bodyPr/>
                    <a:lstStyle/>
                    <a:p>
                      <a:pPr algn="l"/>
                      <a:r>
                        <a:rPr lang="en-IN" sz="900" b="0" i="0" kern="1200" dirty="0">
                          <a:solidFill>
                            <a:schemeClr val="dk1"/>
                          </a:solidFill>
                          <a:effectLst/>
                          <a:latin typeface="Times New Roman" panose="02020603050405020304" pitchFamily="18" charset="0"/>
                          <a:ea typeface="+mn-ea"/>
                          <a:cs typeface="Times New Roman" panose="02020603050405020304" pitchFamily="18" charset="0"/>
                        </a:rPr>
                        <a:t>Handle high-dimensional data, quick calculation time</a:t>
                      </a:r>
                      <a:endParaRPr lang="en-IN" sz="900" dirty="0">
                        <a:latin typeface="Times New Roman" panose="02020603050405020304" pitchFamily="18" charset="0"/>
                        <a:cs typeface="Times New Roman" panose="02020603050405020304" pitchFamily="18" charset="0"/>
                      </a:endParaRPr>
                    </a:p>
                  </a:txBody>
                  <a:tcPr/>
                </a:tc>
                <a:tc>
                  <a:txBody>
                    <a:bodyPr/>
                    <a:lstStyle/>
                    <a:p>
                      <a:pPr algn="l"/>
                      <a:r>
                        <a:rPr lang="en-US" sz="900" b="0" i="0" kern="1200" dirty="0">
                          <a:solidFill>
                            <a:schemeClr val="dk1"/>
                          </a:solidFill>
                          <a:effectLst/>
                          <a:latin typeface="Times New Roman" panose="02020603050405020304" pitchFamily="18" charset="0"/>
                          <a:ea typeface="+mn-ea"/>
                          <a:cs typeface="Times New Roman" panose="02020603050405020304" pitchFamily="18" charset="0"/>
                        </a:rPr>
                        <a:t>Not suitable for large data sets, </a:t>
                      </a:r>
                      <a:r>
                        <a:rPr lang="en-IN" sz="900" b="0" i="0" kern="1200" dirty="0">
                          <a:solidFill>
                            <a:schemeClr val="dk1"/>
                          </a:solidFill>
                          <a:effectLst/>
                          <a:latin typeface="Times New Roman" panose="02020603050405020304" pitchFamily="18" charset="0"/>
                          <a:ea typeface="+mn-ea"/>
                          <a:cs typeface="Times New Roman" panose="02020603050405020304" pitchFamily="18" charset="0"/>
                        </a:rPr>
                        <a:t>requires high memory </a:t>
                      </a:r>
                      <a:endParaRPr lang="en-IN" sz="900" dirty="0">
                        <a:latin typeface="Times New Roman" panose="02020603050405020304" pitchFamily="18" charset="0"/>
                        <a:cs typeface="Times New Roman" panose="02020603050405020304" pitchFamily="18" charset="0"/>
                      </a:endParaRPr>
                    </a:p>
                    <a:p>
                      <a:pPr algn="ctr"/>
                      <a:endParaRPr lang="en-IN" sz="900" dirty="0"/>
                    </a:p>
                  </a:txBody>
                  <a:tcPr/>
                </a:tc>
                <a:tc>
                  <a:txBody>
                    <a:bodyPr/>
                    <a:lstStyle/>
                    <a:p>
                      <a:pPr algn="l"/>
                      <a:r>
                        <a:rPr lang="en-US" sz="900" b="0" i="0" kern="1200" dirty="0">
                          <a:solidFill>
                            <a:schemeClr val="dk1"/>
                          </a:solidFill>
                          <a:effectLst/>
                          <a:latin typeface="Times New Roman" panose="02020603050405020304" pitchFamily="18" charset="0"/>
                          <a:ea typeface="+mn-ea"/>
                          <a:cs typeface="Times New Roman" panose="02020603050405020304" pitchFamily="18" charset="0"/>
                        </a:rPr>
                        <a:t>235 patient’s data collected between 2011 &amp; 2017, while the second dataset contains data from 114 patient’s data</a:t>
                      </a:r>
                      <a:endParaRPr lang="en-IN" sz="900" dirty="0">
                        <a:latin typeface="Times New Roman" panose="02020603050405020304" pitchFamily="18" charset="0"/>
                        <a:cs typeface="Times New Roman" panose="02020603050405020304" pitchFamily="18" charset="0"/>
                      </a:endParaRPr>
                    </a:p>
                    <a:p>
                      <a:pPr algn="ctr"/>
                      <a:endParaRPr lang="en-IN" sz="900" dirty="0"/>
                    </a:p>
                  </a:txBody>
                  <a:tcPr/>
                </a:tc>
                <a:tc>
                  <a:txBody>
                    <a:bodyPr/>
                    <a:lstStyle/>
                    <a:p>
                      <a:pPr algn="ctr"/>
                      <a:r>
                        <a:rPr lang="en-IN" sz="900" b="0" i="0" kern="1200" dirty="0">
                          <a:solidFill>
                            <a:schemeClr val="dk1"/>
                          </a:solidFill>
                          <a:effectLst/>
                          <a:latin typeface="Times New Roman" panose="02020603050405020304" pitchFamily="18" charset="0"/>
                          <a:ea typeface="+mn-ea"/>
                          <a:cs typeface="Times New Roman" panose="02020603050405020304" pitchFamily="18" charset="0"/>
                        </a:rPr>
                        <a:t>97.24%</a:t>
                      </a:r>
                    </a:p>
                    <a:p>
                      <a:pPr algn="ctr"/>
                      <a:r>
                        <a:rPr lang="en-IN" sz="900" b="0" i="0" kern="1200" dirty="0">
                          <a:solidFill>
                            <a:schemeClr val="dk1"/>
                          </a:solidFill>
                          <a:effectLst/>
                          <a:latin typeface="Times New Roman" panose="02020603050405020304" pitchFamily="18" charset="0"/>
                          <a:ea typeface="+mn-ea"/>
                          <a:cs typeface="Times New Roman" panose="02020603050405020304" pitchFamily="18" charset="0"/>
                        </a:rPr>
                        <a:t>96.48%</a:t>
                      </a:r>
                      <a:endParaRPr lang="en-IN" sz="900" dirty="0">
                        <a:latin typeface="Times New Roman" panose="02020603050405020304" pitchFamily="18" charset="0"/>
                        <a:cs typeface="Times New Roman" panose="02020603050405020304" pitchFamily="18" charset="0"/>
                      </a:endParaRPr>
                    </a:p>
                    <a:p>
                      <a:pPr algn="ctr"/>
                      <a:endParaRPr lang="en-IN" sz="900" dirty="0"/>
                    </a:p>
                  </a:txBody>
                  <a:tcPr/>
                </a:tc>
                <a:extLst>
                  <a:ext uri="{0D108BD9-81ED-4DB2-BD59-A6C34878D82A}">
                    <a16:rowId xmlns:a16="http://schemas.microsoft.com/office/drawing/2014/main" val="3978309338"/>
                  </a:ext>
                </a:extLst>
              </a:tr>
              <a:tr h="1105981">
                <a:tc>
                  <a:txBody>
                    <a:bodyPr/>
                    <a:lstStyle/>
                    <a:p>
                      <a:pPr algn="ctr"/>
                      <a:r>
                        <a:rPr lang="en-IN" sz="900" dirty="0"/>
                        <a:t>15</a:t>
                      </a:r>
                    </a:p>
                  </a:txBody>
                  <a:tcPr/>
                </a:tc>
                <a:tc>
                  <a:txBody>
                    <a:bodyPr/>
                    <a:lstStyle/>
                    <a:p>
                      <a:pPr algn="l"/>
                      <a:r>
                        <a:rPr lang="en-IN" sz="900" dirty="0">
                          <a:latin typeface="Times New Roman" panose="02020603050405020304" pitchFamily="18" charset="0"/>
                          <a:cs typeface="Times New Roman" panose="02020603050405020304" pitchFamily="18" charset="0"/>
                        </a:rPr>
                        <a:t>Early-Stage Detection of Ovarian Cancer Based on Clinical Data Using Machine Learning Approaches</a:t>
                      </a:r>
                    </a:p>
                    <a:p>
                      <a:pPr algn="ctr"/>
                      <a:endParaRPr lang="en-IN" sz="900" dirty="0"/>
                    </a:p>
                  </a:txBody>
                  <a:tcPr/>
                </a:tc>
                <a:tc>
                  <a:txBody>
                    <a:bodyPr/>
                    <a:lstStyle/>
                    <a:p>
                      <a:pPr algn="l"/>
                      <a:r>
                        <a:rPr lang="en-IN" sz="900" dirty="0">
                          <a:latin typeface="Times New Roman" panose="02020603050405020304" pitchFamily="18" charset="0"/>
                          <a:cs typeface="Times New Roman" panose="02020603050405020304" pitchFamily="18" charset="0"/>
                        </a:rPr>
                        <a:t>Md. </a:t>
                      </a:r>
                      <a:r>
                        <a:rPr lang="en-IN" sz="900" dirty="0" err="1">
                          <a:latin typeface="Times New Roman" panose="02020603050405020304" pitchFamily="18" charset="0"/>
                          <a:cs typeface="Times New Roman" panose="02020603050405020304" pitchFamily="18" charset="0"/>
                        </a:rPr>
                        <a:t>Martuza</a:t>
                      </a:r>
                      <a:r>
                        <a:rPr lang="en-IN" sz="900" dirty="0">
                          <a:latin typeface="Times New Roman" panose="02020603050405020304" pitchFamily="18" charset="0"/>
                          <a:cs typeface="Times New Roman" panose="02020603050405020304" pitchFamily="18" charset="0"/>
                        </a:rPr>
                        <a:t> Ahamad, </a:t>
                      </a:r>
                      <a:r>
                        <a:rPr lang="en-IN" sz="900" dirty="0" err="1">
                          <a:latin typeface="Times New Roman" panose="02020603050405020304" pitchFamily="18" charset="0"/>
                          <a:cs typeface="Times New Roman" panose="02020603050405020304" pitchFamily="18" charset="0"/>
                        </a:rPr>
                        <a:t>Sakifa</a:t>
                      </a:r>
                      <a:r>
                        <a:rPr lang="en-IN" sz="900" dirty="0">
                          <a:latin typeface="Times New Roman" panose="02020603050405020304" pitchFamily="18" charset="0"/>
                          <a:cs typeface="Times New Roman" panose="02020603050405020304" pitchFamily="18" charset="0"/>
                        </a:rPr>
                        <a:t> </a:t>
                      </a:r>
                      <a:r>
                        <a:rPr lang="en-IN" sz="900" dirty="0" err="1">
                          <a:latin typeface="Times New Roman" panose="02020603050405020304" pitchFamily="18" charset="0"/>
                          <a:cs typeface="Times New Roman" panose="02020603050405020304" pitchFamily="18" charset="0"/>
                        </a:rPr>
                        <a:t>Aktar</a:t>
                      </a:r>
                      <a:r>
                        <a:rPr lang="en-IN" sz="900" dirty="0">
                          <a:latin typeface="Times New Roman" panose="02020603050405020304" pitchFamily="18" charset="0"/>
                          <a:cs typeface="Times New Roman" panose="02020603050405020304" pitchFamily="18" charset="0"/>
                        </a:rPr>
                        <a:t>, Md. Jamal Uddin, </a:t>
                      </a:r>
                      <a:r>
                        <a:rPr lang="en-IN" sz="900" dirty="0" err="1">
                          <a:latin typeface="Times New Roman" panose="02020603050405020304" pitchFamily="18" charset="0"/>
                          <a:cs typeface="Times New Roman" panose="02020603050405020304" pitchFamily="18" charset="0"/>
                        </a:rPr>
                        <a:t>Tasnia</a:t>
                      </a:r>
                      <a:r>
                        <a:rPr lang="en-IN" sz="900" dirty="0">
                          <a:latin typeface="Times New Roman" panose="02020603050405020304" pitchFamily="18" charset="0"/>
                          <a:cs typeface="Times New Roman" panose="02020603050405020304" pitchFamily="18" charset="0"/>
                        </a:rPr>
                        <a:t> Rahman, Salem A. </a:t>
                      </a:r>
                      <a:r>
                        <a:rPr lang="en-IN" sz="900" dirty="0" err="1">
                          <a:latin typeface="Times New Roman" panose="02020603050405020304" pitchFamily="18" charset="0"/>
                          <a:cs typeface="Times New Roman" panose="02020603050405020304" pitchFamily="18" charset="0"/>
                        </a:rPr>
                        <a:t>Alyami</a:t>
                      </a:r>
                      <a:r>
                        <a:rPr lang="en-IN" sz="900" dirty="0">
                          <a:latin typeface="Times New Roman" panose="02020603050405020304" pitchFamily="18" charset="0"/>
                          <a:cs typeface="Times New Roman" panose="02020603050405020304" pitchFamily="18" charset="0"/>
                        </a:rPr>
                        <a:t>, Hanan Fawaz Akhdar</a:t>
                      </a:r>
                    </a:p>
                    <a:p>
                      <a:pPr algn="l"/>
                      <a:endParaRPr lang="en-IN" sz="900" dirty="0">
                        <a:latin typeface="Times New Roman" panose="02020603050405020304" pitchFamily="18" charset="0"/>
                        <a:cs typeface="Times New Roman" panose="02020603050405020304" pitchFamily="18" charset="0"/>
                      </a:endParaRPr>
                    </a:p>
                    <a:p>
                      <a:pPr algn="l"/>
                      <a:r>
                        <a:rPr lang="en-IN" sz="900" dirty="0">
                          <a:latin typeface="Times New Roman" panose="02020603050405020304" pitchFamily="18" charset="0"/>
                          <a:cs typeface="Times New Roman" panose="02020603050405020304" pitchFamily="18" charset="0"/>
                        </a:rPr>
                        <a:t>(2022)</a:t>
                      </a:r>
                    </a:p>
                    <a:p>
                      <a:pPr algn="ctr"/>
                      <a:endParaRPr lang="en-IN" sz="900" dirty="0"/>
                    </a:p>
                  </a:txBody>
                  <a:tcPr/>
                </a:tc>
                <a:tc>
                  <a:txBody>
                    <a:bodyPr/>
                    <a:lstStyle/>
                    <a:p>
                      <a:pPr algn="l"/>
                      <a:r>
                        <a:rPr lang="en-IN" sz="900" dirty="0" err="1">
                          <a:latin typeface="Times New Roman" panose="02020603050405020304" pitchFamily="18" charset="0"/>
                          <a:cs typeface="Times New Roman" panose="02020603050405020304" pitchFamily="18" charset="0"/>
                        </a:rPr>
                        <a:t>XGBoost</a:t>
                      </a:r>
                      <a:r>
                        <a:rPr lang="en-IN" sz="900" dirty="0">
                          <a:latin typeface="Times New Roman" panose="02020603050405020304" pitchFamily="18" charset="0"/>
                          <a:cs typeface="Times New Roman" panose="02020603050405020304" pitchFamily="18" charset="0"/>
                        </a:rPr>
                        <a:t>, SVM, Extreme Learning Machines, Random Forest</a:t>
                      </a:r>
                    </a:p>
                    <a:p>
                      <a:pPr algn="ctr"/>
                      <a:endParaRPr lang="en-IN" sz="900" dirty="0"/>
                    </a:p>
                  </a:txBody>
                  <a:tcPr/>
                </a:tc>
                <a:tc>
                  <a:txBody>
                    <a:bodyPr/>
                    <a:lstStyle/>
                    <a:p>
                      <a:pPr algn="l"/>
                      <a:r>
                        <a:rPr lang="en-IN" sz="900" dirty="0">
                          <a:latin typeface="Times New Roman" panose="02020603050405020304" pitchFamily="18" charset="0"/>
                          <a:cs typeface="Times New Roman" panose="02020603050405020304" pitchFamily="18" charset="0"/>
                        </a:rPr>
                        <a:t>Comprehensive exploration of diverse algorithms, identification of significant blood biomarkers, high classification accuracy</a:t>
                      </a:r>
                    </a:p>
                    <a:p>
                      <a:pPr algn="ctr"/>
                      <a:endParaRPr lang="en-IN" sz="900" dirty="0"/>
                    </a:p>
                  </a:txBody>
                  <a:tcPr/>
                </a:tc>
                <a:tc>
                  <a:txBody>
                    <a:bodyPr/>
                    <a:lstStyle/>
                    <a:p>
                      <a:pPr algn="l"/>
                      <a:r>
                        <a:rPr lang="en-IN" sz="900" dirty="0">
                          <a:latin typeface="Times New Roman" panose="02020603050405020304" pitchFamily="18" charset="0"/>
                          <a:cs typeface="Times New Roman" panose="02020603050405020304" pitchFamily="18" charset="0"/>
                        </a:rPr>
                        <a:t>Potential overfitting concerns, algorithm sensitivity to data characteristics, need for clinical validation</a:t>
                      </a:r>
                    </a:p>
                    <a:p>
                      <a:pPr algn="ctr"/>
                      <a:endParaRPr lang="en-IN" sz="900" dirty="0"/>
                    </a:p>
                  </a:txBody>
                  <a:tcPr/>
                </a:tc>
                <a:tc>
                  <a:txBody>
                    <a:bodyPr/>
                    <a:lstStyle/>
                    <a:p>
                      <a:pPr algn="l"/>
                      <a:r>
                        <a:rPr lang="en-IN" sz="900" dirty="0">
                          <a:latin typeface="Times New Roman" panose="02020603050405020304" pitchFamily="18" charset="0"/>
                          <a:cs typeface="Times New Roman" panose="02020603050405020304" pitchFamily="18" charset="0"/>
                        </a:rPr>
                        <a:t>Blood samples, general chemistry, OC markers </a:t>
                      </a:r>
                    </a:p>
                    <a:p>
                      <a:pPr algn="ctr"/>
                      <a:endParaRPr lang="en-IN" sz="900" dirty="0"/>
                    </a:p>
                  </a:txBody>
                  <a:tcPr/>
                </a:tc>
                <a:tc>
                  <a:txBody>
                    <a:bodyPr/>
                    <a:lstStyle/>
                    <a:p>
                      <a:pPr algn="ctr"/>
                      <a:r>
                        <a:rPr lang="en-IN" sz="900" dirty="0">
                          <a:latin typeface="Times New Roman" panose="02020603050405020304" pitchFamily="18" charset="0"/>
                          <a:cs typeface="Times New Roman" panose="02020603050405020304" pitchFamily="18" charset="0"/>
                        </a:rPr>
                        <a:t>87%, 80%</a:t>
                      </a:r>
                    </a:p>
                    <a:p>
                      <a:pPr algn="ctr"/>
                      <a:r>
                        <a:rPr lang="en-IN" sz="900" dirty="0">
                          <a:latin typeface="Times New Roman" panose="02020603050405020304" pitchFamily="18" charset="0"/>
                          <a:cs typeface="Times New Roman" panose="02020603050405020304" pitchFamily="18" charset="0"/>
                        </a:rPr>
                        <a:t>82%, 88%</a:t>
                      </a:r>
                    </a:p>
                    <a:p>
                      <a:pPr algn="ctr"/>
                      <a:endParaRPr lang="en-IN" sz="900" dirty="0"/>
                    </a:p>
                  </a:txBody>
                  <a:tcPr/>
                </a:tc>
                <a:extLst>
                  <a:ext uri="{0D108BD9-81ED-4DB2-BD59-A6C34878D82A}">
                    <a16:rowId xmlns:a16="http://schemas.microsoft.com/office/drawing/2014/main" val="1365052968"/>
                  </a:ext>
                </a:extLst>
              </a:tr>
            </a:tbl>
          </a:graphicData>
        </a:graphic>
      </p:graphicFrame>
    </p:spTree>
    <p:extLst>
      <p:ext uri="{BB962C8B-B14F-4D97-AF65-F5344CB8AC3E}">
        <p14:creationId xmlns:p14="http://schemas.microsoft.com/office/powerpoint/2010/main" val="34491789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85381"/>
          </a:xfrm>
        </p:spPr>
        <p:txBody>
          <a:bodyPr>
            <a:normAutofit fontScale="90000"/>
          </a:bodyPr>
          <a:lstStyle/>
          <a:p>
            <a:r>
              <a:rPr lang="en-GB" b="1" dirty="0"/>
              <a:t>Literature Review</a:t>
            </a:r>
          </a:p>
        </p:txBody>
      </p:sp>
      <p:graphicFrame>
        <p:nvGraphicFramePr>
          <p:cNvPr id="6" name="Content Placeholder 5">
            <a:extLst>
              <a:ext uri="{FF2B5EF4-FFF2-40B4-BE49-F238E27FC236}">
                <a16:creationId xmlns:a16="http://schemas.microsoft.com/office/drawing/2014/main" id="{55764B10-9941-A5C6-B8D6-D7DD0909D509}"/>
              </a:ext>
            </a:extLst>
          </p:cNvPr>
          <p:cNvGraphicFramePr>
            <a:graphicFrameLocks noGrp="1"/>
          </p:cNvGraphicFramePr>
          <p:nvPr>
            <p:ph idx="1"/>
            <p:extLst>
              <p:ext uri="{D42A27DB-BD31-4B8C-83A1-F6EECF244321}">
                <p14:modId xmlns:p14="http://schemas.microsoft.com/office/powerpoint/2010/main" val="3778674077"/>
              </p:ext>
            </p:extLst>
          </p:nvPr>
        </p:nvGraphicFramePr>
        <p:xfrm>
          <a:off x="838200" y="668628"/>
          <a:ext cx="10515600" cy="5715000"/>
        </p:xfrm>
        <a:graphic>
          <a:graphicData uri="http://schemas.openxmlformats.org/drawingml/2006/table">
            <a:tbl>
              <a:tblPr firstRow="1" bandRow="1">
                <a:tableStyleId>{5C22544A-7EE6-4342-B048-85BDC9FD1C3A}</a:tableStyleId>
              </a:tblPr>
              <a:tblGrid>
                <a:gridCol w="561392">
                  <a:extLst>
                    <a:ext uri="{9D8B030D-6E8A-4147-A177-3AD203B41FA5}">
                      <a16:colId xmlns:a16="http://schemas.microsoft.com/office/drawing/2014/main" val="3118735462"/>
                    </a:ext>
                  </a:extLst>
                </a:gridCol>
                <a:gridCol w="2067508">
                  <a:extLst>
                    <a:ext uri="{9D8B030D-6E8A-4147-A177-3AD203B41FA5}">
                      <a16:colId xmlns:a16="http://schemas.microsoft.com/office/drawing/2014/main" val="1634079804"/>
                    </a:ext>
                  </a:extLst>
                </a:gridCol>
                <a:gridCol w="1314450">
                  <a:extLst>
                    <a:ext uri="{9D8B030D-6E8A-4147-A177-3AD203B41FA5}">
                      <a16:colId xmlns:a16="http://schemas.microsoft.com/office/drawing/2014/main" val="2496930456"/>
                    </a:ext>
                  </a:extLst>
                </a:gridCol>
                <a:gridCol w="1009650">
                  <a:extLst>
                    <a:ext uri="{9D8B030D-6E8A-4147-A177-3AD203B41FA5}">
                      <a16:colId xmlns:a16="http://schemas.microsoft.com/office/drawing/2014/main" val="3766952667"/>
                    </a:ext>
                  </a:extLst>
                </a:gridCol>
                <a:gridCol w="1732547">
                  <a:extLst>
                    <a:ext uri="{9D8B030D-6E8A-4147-A177-3AD203B41FA5}">
                      <a16:colId xmlns:a16="http://schemas.microsoft.com/office/drawing/2014/main" val="1633146046"/>
                    </a:ext>
                  </a:extLst>
                </a:gridCol>
                <a:gridCol w="1540042">
                  <a:extLst>
                    <a:ext uri="{9D8B030D-6E8A-4147-A177-3AD203B41FA5}">
                      <a16:colId xmlns:a16="http://schemas.microsoft.com/office/drawing/2014/main" val="522107355"/>
                    </a:ext>
                  </a:extLst>
                </a:gridCol>
                <a:gridCol w="1315453">
                  <a:extLst>
                    <a:ext uri="{9D8B030D-6E8A-4147-A177-3AD203B41FA5}">
                      <a16:colId xmlns:a16="http://schemas.microsoft.com/office/drawing/2014/main" val="3538585996"/>
                    </a:ext>
                  </a:extLst>
                </a:gridCol>
                <a:gridCol w="974558">
                  <a:extLst>
                    <a:ext uri="{9D8B030D-6E8A-4147-A177-3AD203B41FA5}">
                      <a16:colId xmlns:a16="http://schemas.microsoft.com/office/drawing/2014/main" val="2492757735"/>
                    </a:ext>
                  </a:extLst>
                </a:gridCol>
              </a:tblGrid>
              <a:tr h="370840">
                <a:tc>
                  <a:txBody>
                    <a:bodyPr/>
                    <a:lstStyle/>
                    <a:p>
                      <a:pPr algn="ctr"/>
                      <a:r>
                        <a:rPr lang="en-IN" sz="1200" b="1" dirty="0"/>
                        <a:t>No.</a:t>
                      </a:r>
                    </a:p>
                  </a:txBody>
                  <a:tcPr/>
                </a:tc>
                <a:tc>
                  <a:txBody>
                    <a:bodyPr/>
                    <a:lstStyle/>
                    <a:p>
                      <a:pPr algn="ctr"/>
                      <a:r>
                        <a:rPr lang="en-IN" sz="1200" b="1" dirty="0"/>
                        <a:t>Title of the Paper</a:t>
                      </a:r>
                    </a:p>
                  </a:txBody>
                  <a:tcPr/>
                </a:tc>
                <a:tc>
                  <a:txBody>
                    <a:bodyPr/>
                    <a:lstStyle/>
                    <a:p>
                      <a:pPr algn="ctr"/>
                      <a:r>
                        <a:rPr lang="en-IN" sz="1200" b="1" dirty="0"/>
                        <a:t>Author &amp; Year</a:t>
                      </a:r>
                    </a:p>
                  </a:txBody>
                  <a:tcPr/>
                </a:tc>
                <a:tc>
                  <a:txBody>
                    <a:bodyPr/>
                    <a:lstStyle/>
                    <a:p>
                      <a:pPr algn="ctr"/>
                      <a:r>
                        <a:rPr lang="en-IN" sz="1200" b="1" dirty="0"/>
                        <a:t>Method Used</a:t>
                      </a:r>
                    </a:p>
                  </a:txBody>
                  <a:tcPr/>
                </a:tc>
                <a:tc>
                  <a:txBody>
                    <a:bodyPr/>
                    <a:lstStyle/>
                    <a:p>
                      <a:pPr algn="ctr"/>
                      <a:r>
                        <a:rPr lang="en-IN" sz="1200" b="1" dirty="0"/>
                        <a:t>Merits</a:t>
                      </a:r>
                    </a:p>
                  </a:txBody>
                  <a:tcPr/>
                </a:tc>
                <a:tc>
                  <a:txBody>
                    <a:bodyPr/>
                    <a:lstStyle/>
                    <a:p>
                      <a:pPr algn="ctr"/>
                      <a:r>
                        <a:rPr lang="en-IN" sz="1200" b="1" dirty="0"/>
                        <a:t>Demerits</a:t>
                      </a:r>
                    </a:p>
                  </a:txBody>
                  <a:tcPr/>
                </a:tc>
                <a:tc>
                  <a:txBody>
                    <a:bodyPr/>
                    <a:lstStyle/>
                    <a:p>
                      <a:pPr algn="ctr"/>
                      <a:r>
                        <a:rPr lang="en-IN" sz="1200" b="1" dirty="0"/>
                        <a:t>Dataset </a:t>
                      </a:r>
                    </a:p>
                  </a:txBody>
                  <a:tcPr/>
                </a:tc>
                <a:tc>
                  <a:txBody>
                    <a:bodyPr/>
                    <a:lstStyle/>
                    <a:p>
                      <a:pPr algn="ctr"/>
                      <a:r>
                        <a:rPr lang="en-IN" sz="1200" b="1" dirty="0"/>
                        <a:t>Accuracy</a:t>
                      </a:r>
                    </a:p>
                  </a:txBody>
                  <a:tcPr/>
                </a:tc>
                <a:extLst>
                  <a:ext uri="{0D108BD9-81ED-4DB2-BD59-A6C34878D82A}">
                    <a16:rowId xmlns:a16="http://schemas.microsoft.com/office/drawing/2014/main" val="1898856326"/>
                  </a:ext>
                </a:extLst>
              </a:tr>
              <a:tr h="370840">
                <a:tc>
                  <a:txBody>
                    <a:bodyPr/>
                    <a:lstStyle/>
                    <a:p>
                      <a:pPr algn="ctr"/>
                      <a:r>
                        <a:rPr lang="en-IN" sz="900" dirty="0"/>
                        <a:t>16</a:t>
                      </a:r>
                    </a:p>
                  </a:txBody>
                  <a:tcPr/>
                </a:tc>
                <a:tc>
                  <a:txBody>
                    <a:bodyPr/>
                    <a:lstStyle/>
                    <a:p>
                      <a:pPr algn="l"/>
                      <a:r>
                        <a:rPr lang="en-IN" sz="900" dirty="0">
                          <a:latin typeface="Times New Roman" panose="02020603050405020304" pitchFamily="18" charset="0"/>
                          <a:cs typeface="Times New Roman" panose="02020603050405020304" pitchFamily="18" charset="0"/>
                        </a:rPr>
                        <a:t>Artificial Intelligence in Ovarian Cancer Diagnosis</a:t>
                      </a:r>
                    </a:p>
                  </a:txBody>
                  <a:tcPr/>
                </a:tc>
                <a:tc>
                  <a:txBody>
                    <a:bodyPr/>
                    <a:lstStyle/>
                    <a:p>
                      <a:pPr algn="l"/>
                      <a:r>
                        <a:rPr lang="en-IN" sz="900" dirty="0">
                          <a:latin typeface="Times New Roman" panose="02020603050405020304" pitchFamily="18" charset="0"/>
                          <a:cs typeface="Times New Roman" panose="02020603050405020304" pitchFamily="18" charset="0"/>
                        </a:rPr>
                        <a:t>Munetoshi Akazawa, Kazunori Hashimoto </a:t>
                      </a:r>
                    </a:p>
                    <a:p>
                      <a:pPr algn="l"/>
                      <a:endParaRPr lang="en-IN" sz="900" dirty="0">
                        <a:latin typeface="Times New Roman" panose="02020603050405020304" pitchFamily="18" charset="0"/>
                        <a:cs typeface="Times New Roman" panose="02020603050405020304" pitchFamily="18" charset="0"/>
                      </a:endParaRPr>
                    </a:p>
                    <a:p>
                      <a:pPr algn="l"/>
                      <a:r>
                        <a:rPr lang="en-IN" sz="900" dirty="0">
                          <a:latin typeface="Times New Roman" panose="02020603050405020304" pitchFamily="18" charset="0"/>
                          <a:cs typeface="Times New Roman" panose="02020603050405020304" pitchFamily="18" charset="0"/>
                        </a:rPr>
                        <a:t>(2020)</a:t>
                      </a:r>
                    </a:p>
                  </a:txBody>
                  <a:tcPr/>
                </a:tc>
                <a:tc>
                  <a:txBody>
                    <a:bodyPr/>
                    <a:lstStyle/>
                    <a:p>
                      <a:pPr algn="l"/>
                      <a:r>
                        <a:rPr lang="en-IN" sz="900" dirty="0">
                          <a:latin typeface="Times New Roman" panose="02020603050405020304" pitchFamily="18" charset="0"/>
                          <a:cs typeface="Times New Roman" panose="02020603050405020304" pitchFamily="18" charset="0"/>
                        </a:rPr>
                        <a:t>Support Vector Machine, Random Forest, Naïve Bayes, Logistic Regression, XGBoost</a:t>
                      </a:r>
                    </a:p>
                  </a:txBody>
                  <a:tcPr/>
                </a:tc>
                <a:tc>
                  <a:txBody>
                    <a:bodyPr/>
                    <a:lstStyle/>
                    <a:p>
                      <a:pPr algn="l"/>
                      <a:r>
                        <a:rPr lang="en-IN" sz="900" dirty="0">
                          <a:latin typeface="Times New Roman" panose="02020603050405020304" pitchFamily="18" charset="0"/>
                          <a:cs typeface="Times New Roman" panose="02020603050405020304" pitchFamily="18" charset="0"/>
                        </a:rPr>
                        <a:t>Focus on blood biomarkers enhances clinical relevance, ethical considerations are evident through IRB approval </a:t>
                      </a:r>
                    </a:p>
                  </a:txBody>
                  <a:tcPr/>
                </a:tc>
                <a:tc>
                  <a:txBody>
                    <a:bodyPr/>
                    <a:lstStyle/>
                    <a:p>
                      <a:pPr algn="l"/>
                      <a:r>
                        <a:rPr lang="en-IN" sz="900" dirty="0">
                          <a:latin typeface="Times New Roman" panose="02020603050405020304" pitchFamily="18" charset="0"/>
                          <a:cs typeface="Times New Roman" panose="02020603050405020304" pitchFamily="18" charset="0"/>
                        </a:rPr>
                        <a:t>Potential generalization issues due to a single-institute dataset, inability to use AUC for evaluation</a:t>
                      </a:r>
                    </a:p>
                  </a:txBody>
                  <a:tcPr/>
                </a:tc>
                <a:tc>
                  <a:txBody>
                    <a:bodyPr/>
                    <a:lstStyle/>
                    <a:p>
                      <a:pPr algn="l"/>
                      <a:r>
                        <a:rPr lang="en-IN" sz="900" dirty="0">
                          <a:latin typeface="Times New Roman" panose="02020603050405020304" pitchFamily="18" charset="0"/>
                          <a:cs typeface="Times New Roman" panose="02020603050405020304" pitchFamily="18" charset="0"/>
                        </a:rPr>
                        <a:t>Age, menopause, WBC, platelet, albumin , CRP, CA125, CA19-9, CEA, tumor size, and ascites</a:t>
                      </a:r>
                    </a:p>
                  </a:txBody>
                  <a:tcPr/>
                </a:tc>
                <a:tc>
                  <a:txBody>
                    <a:bodyPr/>
                    <a:lstStyle/>
                    <a:p>
                      <a:pPr algn="ctr"/>
                      <a:r>
                        <a:rPr lang="en-IN" sz="900" dirty="0">
                          <a:latin typeface="Times New Roman" panose="02020603050405020304" pitchFamily="18" charset="0"/>
                          <a:cs typeface="Times New Roman" panose="02020603050405020304" pitchFamily="18" charset="0"/>
                        </a:rPr>
                        <a:t>80.8%</a:t>
                      </a:r>
                    </a:p>
                  </a:txBody>
                  <a:tcPr/>
                </a:tc>
                <a:extLst>
                  <a:ext uri="{0D108BD9-81ED-4DB2-BD59-A6C34878D82A}">
                    <a16:rowId xmlns:a16="http://schemas.microsoft.com/office/drawing/2014/main" val="1429951913"/>
                  </a:ext>
                </a:extLst>
              </a:tr>
              <a:tr h="370840">
                <a:tc>
                  <a:txBody>
                    <a:bodyPr/>
                    <a:lstStyle/>
                    <a:p>
                      <a:pPr algn="ctr"/>
                      <a:r>
                        <a:rPr lang="en-IN" sz="900" dirty="0"/>
                        <a:t>17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900" dirty="0">
                          <a:latin typeface="Times New Roman" panose="02020603050405020304" pitchFamily="18" charset="0"/>
                          <a:cs typeface="Times New Roman" panose="02020603050405020304" pitchFamily="18" charset="0"/>
                        </a:rPr>
                        <a:t>Developing a Prognostic Gene Panel of Epithelial Ovarian Cancer Patients by a Machine Learning Mode</a:t>
                      </a:r>
                    </a:p>
                  </a:txBody>
                  <a:tcPr/>
                </a:tc>
                <a:tc>
                  <a:txBody>
                    <a:bodyPr/>
                    <a:lstStyle/>
                    <a:p>
                      <a:pPr algn="l"/>
                      <a:r>
                        <a:rPr lang="en-IN" sz="900" dirty="0">
                          <a:latin typeface="Times New Roman" panose="02020603050405020304" pitchFamily="18" charset="0"/>
                          <a:cs typeface="Times New Roman" panose="02020603050405020304" pitchFamily="18" charset="0"/>
                        </a:rPr>
                        <a:t>Tzu-Pin Lu, Kuan-Ting Kuo, Ming-Cheng Chang, Hsiu-Ping Lin, Yu-Hao Hu, Wen-Fang Cheng, Chi-An Chen</a:t>
                      </a:r>
                    </a:p>
                    <a:p>
                      <a:pPr algn="l"/>
                      <a:endParaRPr lang="en-IN" sz="900" dirty="0">
                        <a:latin typeface="Times New Roman" panose="02020603050405020304" pitchFamily="18" charset="0"/>
                        <a:cs typeface="Times New Roman" panose="02020603050405020304" pitchFamily="18" charset="0"/>
                      </a:endParaRPr>
                    </a:p>
                    <a:p>
                      <a:pPr algn="l"/>
                      <a:r>
                        <a:rPr lang="en-IN" sz="900" dirty="0">
                          <a:latin typeface="Times New Roman" panose="02020603050405020304" pitchFamily="18" charset="0"/>
                          <a:cs typeface="Times New Roman" panose="02020603050405020304" pitchFamily="18" charset="0"/>
                        </a:rPr>
                        <a:t>(2019)</a:t>
                      </a:r>
                    </a:p>
                  </a:txBody>
                  <a:tcPr/>
                </a:tc>
                <a:tc>
                  <a:txBody>
                    <a:bodyPr/>
                    <a:lstStyle/>
                    <a:p>
                      <a:pPr algn="l"/>
                      <a:r>
                        <a:rPr lang="en-IN" sz="900" dirty="0">
                          <a:latin typeface="Times New Roman" panose="02020603050405020304" pitchFamily="18" charset="0"/>
                          <a:cs typeface="Times New Roman" panose="02020603050405020304" pitchFamily="18" charset="0"/>
                        </a:rPr>
                        <a:t>Support Vector Machine</a:t>
                      </a:r>
                    </a:p>
                  </a:txBody>
                  <a:tcPr/>
                </a:tc>
                <a:tc>
                  <a:txBody>
                    <a:bodyPr/>
                    <a:lstStyle/>
                    <a:p>
                      <a:pPr algn="l"/>
                      <a:r>
                        <a:rPr lang="en-IN" sz="900" dirty="0">
                          <a:latin typeface="Times New Roman" panose="02020603050405020304" pitchFamily="18" charset="0"/>
                          <a:cs typeface="Times New Roman" panose="02020603050405020304" pitchFamily="18" charset="0"/>
                        </a:rPr>
                        <a:t>Identifying genes associated with paclitaxel treatment efficacy, utilization of a Genetic Algorithm (GA) to select the best combination of 10 genes</a:t>
                      </a:r>
                    </a:p>
                  </a:txBody>
                  <a:tcPr/>
                </a:tc>
                <a:tc>
                  <a:txBody>
                    <a:bodyPr/>
                    <a:lstStyle/>
                    <a:p>
                      <a:pPr algn="l"/>
                      <a:r>
                        <a:rPr lang="en-IN" sz="900" dirty="0">
                          <a:latin typeface="Times New Roman" panose="02020603050405020304" pitchFamily="18" charset="0"/>
                          <a:cs typeface="Times New Roman" panose="02020603050405020304" pitchFamily="18" charset="0"/>
                        </a:rPr>
                        <a:t>Cautionary note regarding the potential for the model’s identification being based on random chance, despite its successful classification</a:t>
                      </a:r>
                    </a:p>
                  </a:txBody>
                  <a:tcPr/>
                </a:tc>
                <a:tc>
                  <a:txBody>
                    <a:bodyPr/>
                    <a:lstStyle/>
                    <a:p>
                      <a:pPr algn="l"/>
                      <a:r>
                        <a:rPr lang="en-IN" sz="900" dirty="0">
                          <a:latin typeface="Times New Roman" panose="02020603050405020304" pitchFamily="18" charset="0"/>
                          <a:cs typeface="Times New Roman" panose="02020603050405020304" pitchFamily="18" charset="0"/>
                        </a:rPr>
                        <a:t>Proteomics, exosomes, generation sequencing and in vivo ovarian cancer patient-derived xenografts</a:t>
                      </a:r>
                    </a:p>
                  </a:txBody>
                  <a:tcPr/>
                </a:tc>
                <a:tc>
                  <a:txBody>
                    <a:bodyPr/>
                    <a:lstStyle/>
                    <a:p>
                      <a:pPr algn="ctr"/>
                      <a:r>
                        <a:rPr lang="en-IN" sz="900" dirty="0">
                          <a:latin typeface="Times New Roman" panose="02020603050405020304" pitchFamily="18" charset="0"/>
                          <a:cs typeface="Times New Roman" panose="02020603050405020304" pitchFamily="18" charset="0"/>
                        </a:rPr>
                        <a:t>92.3% </a:t>
                      </a:r>
                    </a:p>
                  </a:txBody>
                  <a:tcPr/>
                </a:tc>
                <a:extLst>
                  <a:ext uri="{0D108BD9-81ED-4DB2-BD59-A6C34878D82A}">
                    <a16:rowId xmlns:a16="http://schemas.microsoft.com/office/drawing/2014/main" val="457409863"/>
                  </a:ext>
                </a:extLst>
              </a:tr>
              <a:tr h="370840">
                <a:tc>
                  <a:txBody>
                    <a:bodyPr/>
                    <a:lstStyle/>
                    <a:p>
                      <a:pPr algn="ctr"/>
                      <a:r>
                        <a:rPr lang="en-IN" sz="900" dirty="0"/>
                        <a:t>18</a:t>
                      </a:r>
                    </a:p>
                  </a:txBody>
                  <a:tcPr/>
                </a:tc>
                <a:tc>
                  <a:txBody>
                    <a:bodyPr/>
                    <a:lstStyle/>
                    <a:p>
                      <a:pPr algn="l"/>
                      <a:r>
                        <a:rPr lang="en-IN" sz="900" dirty="0">
                          <a:latin typeface="Times New Roman" panose="02020603050405020304" pitchFamily="18" charset="0"/>
                          <a:cs typeface="Times New Roman" panose="02020603050405020304" pitchFamily="18" charset="0"/>
                        </a:rPr>
                        <a:t>Ovary Cancer Diagnosing Empowered with Machine Learning</a:t>
                      </a:r>
                    </a:p>
                  </a:txBody>
                  <a:tcPr/>
                </a:tc>
                <a:tc>
                  <a:txBody>
                    <a:bodyPr/>
                    <a:lstStyle/>
                    <a:p>
                      <a:pPr algn="l"/>
                      <a:r>
                        <a:rPr lang="en-IN" sz="900" dirty="0">
                          <a:latin typeface="Times New Roman" panose="02020603050405020304" pitchFamily="18" charset="0"/>
                          <a:cs typeface="Times New Roman" panose="02020603050405020304" pitchFamily="18" charset="0"/>
                        </a:rPr>
                        <a:t>Nasser Taleb, Iftikhar Naseer, Beenu Mago, Muhamm ad Zubair, Muhamm ad Umar</a:t>
                      </a:r>
                    </a:p>
                    <a:p>
                      <a:pPr algn="l"/>
                      <a:endParaRPr lang="en-IN" sz="900" dirty="0">
                        <a:latin typeface="Times New Roman" panose="02020603050405020304" pitchFamily="18" charset="0"/>
                        <a:cs typeface="Times New Roman" panose="02020603050405020304" pitchFamily="18" charset="0"/>
                      </a:endParaRPr>
                    </a:p>
                    <a:p>
                      <a:pPr algn="l"/>
                      <a:r>
                        <a:rPr lang="en-IN" sz="900" dirty="0">
                          <a:latin typeface="Times New Roman" panose="02020603050405020304" pitchFamily="18" charset="0"/>
                          <a:cs typeface="Times New Roman" panose="02020603050405020304" pitchFamily="18" charset="0"/>
                        </a:rPr>
                        <a:t>(2022) </a:t>
                      </a:r>
                    </a:p>
                  </a:txBody>
                  <a:tcPr/>
                </a:tc>
                <a:tc>
                  <a:txBody>
                    <a:bodyPr/>
                    <a:lstStyle/>
                    <a:p>
                      <a:pPr algn="l"/>
                      <a:r>
                        <a:rPr lang="en-IN" sz="900" dirty="0">
                          <a:latin typeface="Times New Roman" panose="02020603050405020304" pitchFamily="18" charset="0"/>
                          <a:cs typeface="Times New Roman" panose="02020603050405020304" pitchFamily="18" charset="0"/>
                        </a:rPr>
                        <a:t>KNN and SVM</a:t>
                      </a:r>
                    </a:p>
                  </a:txBody>
                  <a:tcPr/>
                </a:tc>
                <a:tc>
                  <a:txBody>
                    <a:bodyPr/>
                    <a:lstStyle/>
                    <a:p>
                      <a:pPr algn="l"/>
                      <a:r>
                        <a:rPr lang="en-IN" sz="900" dirty="0">
                          <a:latin typeface="Times New Roman" panose="02020603050405020304" pitchFamily="18" charset="0"/>
                          <a:cs typeface="Times New Roman" panose="02020603050405020304" pitchFamily="18" charset="0"/>
                        </a:rPr>
                        <a:t>Leveraging AI to enhance early detection of ovarian cancer, broader goal of improving patient outcomes</a:t>
                      </a:r>
                    </a:p>
                  </a:txBody>
                  <a:tcPr/>
                </a:tc>
                <a:tc>
                  <a:txBody>
                    <a:bodyPr/>
                    <a:lstStyle/>
                    <a:p>
                      <a:pPr algn="l"/>
                      <a:r>
                        <a:rPr lang="en-IN" sz="900" dirty="0">
                          <a:latin typeface="Times New Roman" panose="02020603050405020304" pitchFamily="18" charset="0"/>
                          <a:cs typeface="Times New Roman" panose="02020603050405020304" pitchFamily="18" charset="0"/>
                        </a:rPr>
                        <a:t>Exclusive reliance on MATLAB for simulation, which might limit accessibility</a:t>
                      </a:r>
                    </a:p>
                  </a:txBody>
                  <a:tcPr/>
                </a:tc>
                <a:tc>
                  <a:txBody>
                    <a:bodyPr/>
                    <a:lstStyle/>
                    <a:p>
                      <a:pPr algn="l"/>
                      <a:r>
                        <a:rPr lang="en-IN" sz="900" dirty="0">
                          <a:latin typeface="Times New Roman" panose="02020603050405020304" pitchFamily="18" charset="0"/>
                          <a:cs typeface="Times New Roman" panose="02020603050405020304" pitchFamily="18" charset="0"/>
                        </a:rPr>
                        <a:t>Statistical parameters, Classification Accuracy (CA), misclassification rate, sensitivity, specificity</a:t>
                      </a:r>
                    </a:p>
                  </a:txBody>
                  <a:tcPr/>
                </a:tc>
                <a:tc>
                  <a:txBody>
                    <a:bodyPr/>
                    <a:lstStyle/>
                    <a:p>
                      <a:pPr algn="ctr"/>
                      <a:r>
                        <a:rPr lang="en-IN" sz="900" dirty="0">
                          <a:latin typeface="Times New Roman" panose="02020603050405020304" pitchFamily="18" charset="0"/>
                          <a:cs typeface="Times New Roman" panose="02020603050405020304" pitchFamily="18" charset="0"/>
                        </a:rPr>
                        <a:t>96.8%</a:t>
                      </a:r>
                    </a:p>
                  </a:txBody>
                  <a:tcPr/>
                </a:tc>
                <a:extLst>
                  <a:ext uri="{0D108BD9-81ED-4DB2-BD59-A6C34878D82A}">
                    <a16:rowId xmlns:a16="http://schemas.microsoft.com/office/drawing/2014/main" val="3732937105"/>
                  </a:ext>
                </a:extLst>
              </a:tr>
              <a:tr h="618889">
                <a:tc>
                  <a:txBody>
                    <a:bodyPr/>
                    <a:lstStyle/>
                    <a:p>
                      <a:pPr algn="ctr"/>
                      <a:r>
                        <a:rPr lang="en-IN" sz="900" dirty="0"/>
                        <a:t>19</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900" dirty="0">
                          <a:latin typeface="Times New Roman" panose="02020603050405020304" pitchFamily="18" charset="0"/>
                          <a:cs typeface="Times New Roman" panose="02020603050405020304" pitchFamily="18" charset="0"/>
                        </a:rPr>
                        <a:t>Comparative Performance Analysis of Machine Learning Classifiers on Ovarian Cancer Dataset</a:t>
                      </a:r>
                      <a:endParaRPr lang="en-US" sz="900" b="0" i="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algn="l"/>
                      <a:r>
                        <a:rPr lang="en-IN" sz="900" dirty="0">
                          <a:latin typeface="Times New Roman" panose="02020603050405020304" pitchFamily="18" charset="0"/>
                          <a:cs typeface="Times New Roman" panose="02020603050405020304" pitchFamily="18" charset="0"/>
                        </a:rPr>
                        <a:t>Sharmistha Bhattacharjee, Yumnam Jayanta Singh, Dipankar Ray</a:t>
                      </a:r>
                    </a:p>
                    <a:p>
                      <a:pPr algn="l"/>
                      <a:endParaRPr lang="en-IN" sz="900" dirty="0">
                        <a:latin typeface="Times New Roman" panose="02020603050405020304" pitchFamily="18" charset="0"/>
                        <a:cs typeface="Times New Roman" panose="02020603050405020304" pitchFamily="18" charset="0"/>
                      </a:endParaRPr>
                    </a:p>
                    <a:p>
                      <a:pPr algn="l"/>
                      <a:r>
                        <a:rPr lang="en-IN" sz="900" dirty="0">
                          <a:latin typeface="Times New Roman" panose="02020603050405020304" pitchFamily="18" charset="0"/>
                          <a:cs typeface="Times New Roman" panose="02020603050405020304" pitchFamily="18" charset="0"/>
                        </a:rPr>
                        <a:t>(2017)</a:t>
                      </a:r>
                      <a:endParaRPr lang="en-IN" sz="900" dirty="0">
                        <a:effectLst/>
                        <a:latin typeface="Times New Roman" panose="02020603050405020304" pitchFamily="18" charset="0"/>
                        <a:cs typeface="Times New Roman" panose="02020603050405020304" pitchFamily="18" charset="0"/>
                      </a:endParaRPr>
                    </a:p>
                  </a:txBody>
                  <a:tcPr/>
                </a:tc>
                <a:tc>
                  <a:txBody>
                    <a:bodyPr/>
                    <a:lstStyle/>
                    <a:p>
                      <a:pPr algn="l"/>
                      <a:r>
                        <a:rPr lang="en-IN" sz="900" dirty="0">
                          <a:latin typeface="Times New Roman" panose="02020603050405020304" pitchFamily="18" charset="0"/>
                          <a:cs typeface="Times New Roman" panose="02020603050405020304" pitchFamily="18" charset="0"/>
                        </a:rPr>
                        <a:t>SVM, Neural network as Multilayer Perceptron (MLP), Decision Tree, KNN, Ensemble Classifiers (EN)</a:t>
                      </a:r>
                    </a:p>
                  </a:txBody>
                  <a:tcPr/>
                </a:tc>
                <a:tc>
                  <a:txBody>
                    <a:bodyPr/>
                    <a:lstStyle/>
                    <a:p>
                      <a:pPr algn="l"/>
                      <a:r>
                        <a:rPr lang="en-IN" sz="900" dirty="0">
                          <a:latin typeface="Times New Roman" panose="02020603050405020304" pitchFamily="18" charset="0"/>
                          <a:cs typeface="Times New Roman" panose="02020603050405020304" pitchFamily="18" charset="0"/>
                        </a:rPr>
                        <a:t>Identification of MLP as the most promising algorithm for accurate and efficient classification, providing a valuable diagnostic tool for clinical radiologists</a:t>
                      </a:r>
                    </a:p>
                  </a:txBody>
                  <a:tcPr/>
                </a:tc>
                <a:tc>
                  <a:txBody>
                    <a:bodyPr/>
                    <a:lstStyle/>
                    <a:p>
                      <a:pPr algn="l"/>
                      <a:r>
                        <a:rPr lang="en-IN" sz="900" dirty="0">
                          <a:latin typeface="Times New Roman" panose="02020603050405020304" pitchFamily="18" charset="0"/>
                          <a:cs typeface="Times New Roman" panose="02020603050405020304" pitchFamily="18" charset="0"/>
                        </a:rPr>
                        <a:t>Need for thorough validation across diverse datasets and operational conditions. </a:t>
                      </a:r>
                    </a:p>
                  </a:txBody>
                  <a:tcPr/>
                </a:tc>
                <a:tc>
                  <a:txBody>
                    <a:bodyPr/>
                    <a:lstStyle/>
                    <a:p>
                      <a:pPr algn="l"/>
                      <a:r>
                        <a:rPr lang="en-IN" sz="900" dirty="0">
                          <a:latin typeface="Times New Roman" panose="02020603050405020304" pitchFamily="18" charset="0"/>
                          <a:cs typeface="Times New Roman" panose="02020603050405020304" pitchFamily="18" charset="0"/>
                        </a:rPr>
                        <a:t>Mass spectrometry (MS) field data</a:t>
                      </a:r>
                    </a:p>
                  </a:txBody>
                  <a:tcPr/>
                </a:tc>
                <a:tc>
                  <a:txBody>
                    <a:bodyPr/>
                    <a:lstStyle/>
                    <a:p>
                      <a:pPr algn="ctr"/>
                      <a:r>
                        <a:rPr lang="en-IN" sz="900" dirty="0">
                          <a:latin typeface="Times New Roman" panose="02020603050405020304" pitchFamily="18" charset="0"/>
                          <a:cs typeface="Times New Roman" panose="02020603050405020304" pitchFamily="18" charset="0"/>
                        </a:rPr>
                        <a:t>84% </a:t>
                      </a:r>
                    </a:p>
                  </a:txBody>
                  <a:tcPr/>
                </a:tc>
                <a:extLst>
                  <a:ext uri="{0D108BD9-81ED-4DB2-BD59-A6C34878D82A}">
                    <a16:rowId xmlns:a16="http://schemas.microsoft.com/office/drawing/2014/main" val="3978309338"/>
                  </a:ext>
                </a:extLst>
              </a:tr>
              <a:tr h="370840">
                <a:tc>
                  <a:txBody>
                    <a:bodyPr/>
                    <a:lstStyle/>
                    <a:p>
                      <a:pPr algn="ctr"/>
                      <a:r>
                        <a:rPr lang="en-IN" sz="900" dirty="0"/>
                        <a:t>20</a:t>
                      </a:r>
                    </a:p>
                  </a:txBody>
                  <a:tcPr/>
                </a:tc>
                <a:tc>
                  <a:txBody>
                    <a:bodyPr/>
                    <a:lstStyle/>
                    <a:p>
                      <a:pPr algn="l"/>
                      <a:r>
                        <a:rPr lang="en-IN" sz="900" dirty="0">
                          <a:latin typeface="Times New Roman" panose="02020603050405020304" pitchFamily="18" charset="0"/>
                          <a:cs typeface="Times New Roman" panose="02020603050405020304" pitchFamily="18" charset="0"/>
                        </a:rPr>
                        <a:t>A Prognostic System for Epithelial Ovarian Carcinomas using Machine Learning</a:t>
                      </a:r>
                    </a:p>
                  </a:txBody>
                  <a:tcPr/>
                </a:tc>
                <a:tc>
                  <a:txBody>
                    <a:bodyPr/>
                    <a:lstStyle/>
                    <a:p>
                      <a:pPr algn="l"/>
                      <a:r>
                        <a:rPr lang="en-IN" sz="900" dirty="0">
                          <a:latin typeface="Times New Roman" panose="02020603050405020304" pitchFamily="18" charset="0"/>
                          <a:cs typeface="Times New Roman" panose="02020603050405020304" pitchFamily="18" charset="0"/>
                        </a:rPr>
                        <a:t>Philip M. Grimley, Zhenqiu Liu, Kathleen M. Darcy, Huan Wang, Li Sheng, Donald E. Henson</a:t>
                      </a:r>
                    </a:p>
                    <a:p>
                      <a:pPr algn="l"/>
                      <a:endParaRPr lang="en-IN" sz="900" dirty="0">
                        <a:latin typeface="Times New Roman" panose="02020603050405020304" pitchFamily="18" charset="0"/>
                        <a:cs typeface="Times New Roman" panose="02020603050405020304" pitchFamily="18" charset="0"/>
                      </a:endParaRPr>
                    </a:p>
                    <a:p>
                      <a:pPr algn="l"/>
                      <a:r>
                        <a:rPr lang="en-IN" sz="900" dirty="0">
                          <a:latin typeface="Times New Roman" panose="02020603050405020304" pitchFamily="18" charset="0"/>
                          <a:cs typeface="Times New Roman" panose="02020603050405020304" pitchFamily="18" charset="0"/>
                        </a:rPr>
                        <a:t>(2022)</a:t>
                      </a:r>
                    </a:p>
                  </a:txBody>
                  <a:tcPr/>
                </a:tc>
                <a:tc>
                  <a:txBody>
                    <a:bodyPr/>
                    <a:lstStyle/>
                    <a:p>
                      <a:pPr algn="l"/>
                      <a:r>
                        <a:rPr lang="en-IN" sz="900" dirty="0">
                          <a:latin typeface="Times New Roman" panose="02020603050405020304" pitchFamily="18" charset="0"/>
                          <a:cs typeface="Times New Roman" panose="02020603050405020304" pitchFamily="18" charset="0"/>
                        </a:rPr>
                        <a:t>Ensemble Classifier </a:t>
                      </a:r>
                    </a:p>
                  </a:txBody>
                  <a:tcPr/>
                </a:tc>
                <a:tc>
                  <a:txBody>
                    <a:bodyPr/>
                    <a:lstStyle/>
                    <a:p>
                      <a:pPr algn="l"/>
                      <a:r>
                        <a:rPr lang="en-IN" sz="900" dirty="0">
                          <a:latin typeface="Times New Roman" panose="02020603050405020304" pitchFamily="18" charset="0"/>
                          <a:cs typeface="Times New Roman" panose="02020603050405020304" pitchFamily="18" charset="0"/>
                        </a:rPr>
                        <a:t>This expansion provides a comprehensive approach to refining patient stratification and outcome prediction</a:t>
                      </a:r>
                    </a:p>
                  </a:txBody>
                  <a:tcPr/>
                </a:tc>
                <a:tc>
                  <a:txBody>
                    <a:bodyPr/>
                    <a:lstStyle/>
                    <a:p>
                      <a:pPr algn="l"/>
                      <a:r>
                        <a:rPr lang="en-IN" sz="900" dirty="0">
                          <a:latin typeface="Times New Roman" panose="02020603050405020304" pitchFamily="18" charset="0"/>
                          <a:cs typeface="Times New Roman" panose="02020603050405020304" pitchFamily="18" charset="0"/>
                        </a:rPr>
                        <a:t>Need for sufficient case data and the complexity of integrating diverse factors</a:t>
                      </a:r>
                    </a:p>
                  </a:txBody>
                  <a:tcPr/>
                </a:tc>
                <a:tc>
                  <a:txBody>
                    <a:bodyPr/>
                    <a:lstStyle/>
                    <a:p>
                      <a:pPr algn="l"/>
                      <a:r>
                        <a:rPr lang="en-IN" sz="900" dirty="0">
                          <a:latin typeface="Times New Roman" panose="02020603050405020304" pitchFamily="18" charset="0"/>
                          <a:cs typeface="Times New Roman" panose="02020603050405020304" pitchFamily="18" charset="0"/>
                        </a:rPr>
                        <a:t>Primary tumor, regional lymph nodes, distant metastasis, histologic type and grade data</a:t>
                      </a:r>
                    </a:p>
                  </a:txBody>
                  <a:tcPr/>
                </a:tc>
                <a:tc>
                  <a:txBody>
                    <a:bodyPr/>
                    <a:lstStyle/>
                    <a:p>
                      <a:pPr algn="ctr"/>
                      <a:r>
                        <a:rPr lang="en-IN" sz="900" dirty="0">
                          <a:latin typeface="Times New Roman" panose="02020603050405020304" pitchFamily="18" charset="0"/>
                          <a:cs typeface="Times New Roman" panose="02020603050405020304" pitchFamily="18" charset="0"/>
                        </a:rPr>
                        <a:t>93%</a:t>
                      </a:r>
                    </a:p>
                  </a:txBody>
                  <a:tcPr/>
                </a:tc>
                <a:extLst>
                  <a:ext uri="{0D108BD9-81ED-4DB2-BD59-A6C34878D82A}">
                    <a16:rowId xmlns:a16="http://schemas.microsoft.com/office/drawing/2014/main" val="1365052968"/>
                  </a:ext>
                </a:extLst>
              </a:tr>
            </a:tbl>
          </a:graphicData>
        </a:graphic>
      </p:graphicFrame>
    </p:spTree>
    <p:extLst>
      <p:ext uri="{BB962C8B-B14F-4D97-AF65-F5344CB8AC3E}">
        <p14:creationId xmlns:p14="http://schemas.microsoft.com/office/powerpoint/2010/main" val="5041204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39982"/>
          </a:xfrm>
        </p:spPr>
        <p:txBody>
          <a:bodyPr/>
          <a:lstStyle/>
          <a:p>
            <a:r>
              <a:rPr lang="en-GB" b="1" dirty="0"/>
              <a:t>Research Gaps Identified</a:t>
            </a:r>
          </a:p>
        </p:txBody>
      </p:sp>
      <p:sp>
        <p:nvSpPr>
          <p:cNvPr id="3" name="Content Placeholder 2"/>
          <p:cNvSpPr>
            <a:spLocks noGrp="1"/>
          </p:cNvSpPr>
          <p:nvPr>
            <p:ph idx="1"/>
          </p:nvPr>
        </p:nvSpPr>
        <p:spPr>
          <a:xfrm>
            <a:off x="838200" y="1401555"/>
            <a:ext cx="10515600" cy="4351338"/>
          </a:xfrm>
        </p:spPr>
        <p:txBody>
          <a:bodyPr>
            <a:normAutofit lnSpcReduction="10000"/>
          </a:bodyPr>
          <a:lstStyle/>
          <a:p>
            <a:pPr algn="just"/>
            <a:r>
              <a:rPr lang="en-US" sz="1800" b="1" dirty="0">
                <a:effectLst/>
                <a:latin typeface="Times New Roman" panose="02020603050405020304" pitchFamily="18" charset="0"/>
                <a:ea typeface="Times New Roman" panose="02020603050405020304" pitchFamily="18" charset="0"/>
              </a:rPr>
              <a:t>Limited Diversity in Datasets</a:t>
            </a:r>
            <a:r>
              <a:rPr lang="en-US" sz="1800" dirty="0">
                <a:effectLst/>
                <a:latin typeface="Times New Roman" panose="02020603050405020304" pitchFamily="18" charset="0"/>
                <a:ea typeface="Times New Roman" panose="02020603050405020304" pitchFamily="18" charset="0"/>
              </a:rPr>
              <a:t>: Many existing studies rely on datasets that lack diversity in terms of demographics, genetic variations, and geographical representation. Expanding the dataset diversity can enhance the generalizability of ML models and improve their effectiveness across different populations.</a:t>
            </a:r>
          </a:p>
          <a:p>
            <a:pPr algn="just"/>
            <a:r>
              <a:rPr lang="en-US" sz="1800" b="1" dirty="0">
                <a:effectLst/>
                <a:latin typeface="Times New Roman" panose="02020603050405020304" pitchFamily="18" charset="0"/>
                <a:ea typeface="Times New Roman" panose="02020603050405020304" pitchFamily="18" charset="0"/>
              </a:rPr>
              <a:t>Imbalanced Data Distribution: </a:t>
            </a:r>
            <a:r>
              <a:rPr lang="en-US" sz="1800" b="1" dirty="0">
                <a:latin typeface="Times New Roman" panose="02020603050405020304" pitchFamily="18" charset="0"/>
                <a:ea typeface="Times New Roman" panose="02020603050405020304" pitchFamily="18" charset="0"/>
              </a:rPr>
              <a:t>I</a:t>
            </a:r>
            <a:r>
              <a:rPr lang="en-US" sz="1800" dirty="0">
                <a:effectLst/>
                <a:latin typeface="Times New Roman" panose="02020603050405020304" pitchFamily="18" charset="0"/>
                <a:ea typeface="Times New Roman" panose="02020603050405020304" pitchFamily="18" charset="0"/>
              </a:rPr>
              <a:t>mbalance may lead to biased models favoring the majority class. Addressing this gap involves employing techniques such as oversampling, </a:t>
            </a:r>
            <a:r>
              <a:rPr lang="en-US" sz="1800" dirty="0" err="1">
                <a:effectLst/>
                <a:latin typeface="Times New Roman" panose="02020603050405020304" pitchFamily="18" charset="0"/>
                <a:ea typeface="Times New Roman" panose="02020603050405020304" pitchFamily="18" charset="0"/>
              </a:rPr>
              <a:t>undersampling</a:t>
            </a:r>
            <a:r>
              <a:rPr lang="en-US" sz="1800" dirty="0">
                <a:effectLst/>
                <a:latin typeface="Times New Roman" panose="02020603050405020304" pitchFamily="18" charset="0"/>
                <a:ea typeface="Times New Roman" panose="02020603050405020304" pitchFamily="18" charset="0"/>
              </a:rPr>
              <a:t>, or using advanced algorithms designed for imbalanced data.</a:t>
            </a:r>
            <a:endParaRPr lang="en-US" sz="1800" b="1" dirty="0">
              <a:latin typeface="Times New Roman" panose="02020603050405020304" pitchFamily="18" charset="0"/>
              <a:ea typeface="Times New Roman" panose="02020603050405020304" pitchFamily="18" charset="0"/>
            </a:endParaRPr>
          </a:p>
          <a:p>
            <a:pPr algn="just"/>
            <a:r>
              <a:rPr lang="en-US" sz="1800" b="1" dirty="0">
                <a:effectLst/>
                <a:latin typeface="Times New Roman" panose="02020603050405020304" pitchFamily="18" charset="0"/>
                <a:ea typeface="Times New Roman" panose="02020603050405020304" pitchFamily="18" charset="0"/>
              </a:rPr>
              <a:t>Longitudinal Data and Early Detection: </a:t>
            </a:r>
            <a:r>
              <a:rPr lang="en-US" sz="1800" dirty="0">
                <a:effectLst/>
                <a:latin typeface="Times New Roman" panose="02020603050405020304" pitchFamily="18" charset="0"/>
                <a:ea typeface="Times New Roman" panose="02020603050405020304" pitchFamily="18" charset="0"/>
              </a:rPr>
              <a:t>Incorporating longitudinal data and identifying early-stage biomarkers can significantly impact patient outcomes.</a:t>
            </a:r>
          </a:p>
          <a:p>
            <a:pPr algn="just"/>
            <a:r>
              <a:rPr lang="en-US" sz="1800" b="1" dirty="0">
                <a:effectLst/>
                <a:latin typeface="Times New Roman" panose="02020603050405020304" pitchFamily="18" charset="0"/>
                <a:ea typeface="Times New Roman" panose="02020603050405020304" pitchFamily="18" charset="0"/>
              </a:rPr>
              <a:t>Integration of Multi-Omics Data: </a:t>
            </a:r>
            <a:r>
              <a:rPr lang="en-US" sz="1800" dirty="0">
                <a:effectLst/>
                <a:latin typeface="Times New Roman" panose="02020603050405020304" pitchFamily="18" charset="0"/>
                <a:ea typeface="Times New Roman" panose="02020603050405020304" pitchFamily="18" charset="0"/>
              </a:rPr>
              <a:t>Current research often focuses on a limited set of features integrating multi-omics data could provide a more comprehensive understanding of the disease, potentially improving detection accuracy.</a:t>
            </a:r>
            <a:endParaRPr lang="en-US" sz="1800" b="1" dirty="0">
              <a:effectLst/>
              <a:latin typeface="Times New Roman" panose="02020603050405020304" pitchFamily="18" charset="0"/>
              <a:ea typeface="Times New Roman" panose="02020603050405020304" pitchFamily="18" charset="0"/>
            </a:endParaRPr>
          </a:p>
          <a:p>
            <a:pPr algn="just"/>
            <a:r>
              <a:rPr lang="en-US" sz="1800" b="1" dirty="0">
                <a:effectLst/>
                <a:latin typeface="Times New Roman" panose="02020603050405020304" pitchFamily="18" charset="0"/>
                <a:ea typeface="Times New Roman" panose="02020603050405020304" pitchFamily="18" charset="0"/>
              </a:rPr>
              <a:t>Ethical and Privacy Concerns: </a:t>
            </a:r>
            <a:r>
              <a:rPr lang="en-US" sz="1800" dirty="0">
                <a:effectLst/>
                <a:latin typeface="Times New Roman" panose="02020603050405020304" pitchFamily="18" charset="0"/>
                <a:ea typeface="Times New Roman" panose="02020603050405020304" pitchFamily="18" charset="0"/>
              </a:rPr>
              <a:t>The integration of ML in healthcare raises ethical and privacy concerns, particularly regarding the handling of sensitive patient information.</a:t>
            </a:r>
            <a:endParaRPr lang="en-US" sz="1800" b="1" dirty="0">
              <a:latin typeface="Times New Roman" panose="02020603050405020304" pitchFamily="18" charset="0"/>
              <a:ea typeface="Times New Roman" panose="02020603050405020304" pitchFamily="18" charset="0"/>
            </a:endParaRPr>
          </a:p>
          <a:p>
            <a:pPr algn="just"/>
            <a:r>
              <a:rPr lang="en-US" sz="1800" b="1" dirty="0">
                <a:effectLst/>
                <a:latin typeface="Times New Roman" panose="02020603050405020304" pitchFamily="18" charset="0"/>
                <a:ea typeface="Times New Roman" panose="02020603050405020304" pitchFamily="18" charset="0"/>
              </a:rPr>
              <a:t>Accuracy Achieved in Ovarian Cancer Detection: </a:t>
            </a:r>
            <a:r>
              <a:rPr lang="en-US" sz="1800" b="1" dirty="0">
                <a:latin typeface="Times New Roman" panose="02020603050405020304" pitchFamily="18" charset="0"/>
                <a:ea typeface="Times New Roman" panose="02020603050405020304" pitchFamily="18" charset="0"/>
              </a:rPr>
              <a:t>R</a:t>
            </a:r>
            <a:r>
              <a:rPr lang="en-US" sz="1800" dirty="0">
                <a:effectLst/>
                <a:latin typeface="Times New Roman" panose="02020603050405020304" pitchFamily="18" charset="0"/>
                <a:ea typeface="Times New Roman" panose="02020603050405020304" pitchFamily="18" charset="0"/>
              </a:rPr>
              <a:t>esearch should focus on validating all ML models in real-world scenarios, considering the complexities of healthcare systems and diverse patient populations.</a:t>
            </a:r>
            <a:endParaRPr lang="en-IN" sz="1800" dirty="0">
              <a:effectLst/>
              <a:latin typeface="Times New Roman" panose="02020603050405020304" pitchFamily="18" charset="0"/>
              <a:ea typeface="Times New Roman" panose="02020603050405020304" pitchFamily="18" charset="0"/>
            </a:endParaRPr>
          </a:p>
          <a:p>
            <a:endParaRPr lang="en-IN" sz="1800" b="1"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5471263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Proposed Methodology</a:t>
            </a:r>
          </a:p>
        </p:txBody>
      </p:sp>
      <p:sp>
        <p:nvSpPr>
          <p:cNvPr id="3" name="Content Placeholder 2"/>
          <p:cNvSpPr>
            <a:spLocks noGrp="1"/>
          </p:cNvSpPr>
          <p:nvPr>
            <p:ph idx="1"/>
          </p:nvPr>
        </p:nvSpPr>
        <p:spPr>
          <a:xfrm>
            <a:off x="838200" y="1471061"/>
            <a:ext cx="10515600" cy="4351338"/>
          </a:xfrm>
        </p:spPr>
        <p:txBody>
          <a:bodyPr/>
          <a:lstStyle/>
          <a:p>
            <a:pPr algn="just">
              <a:buFont typeface="Wingdings" panose="05000000000000000000" pitchFamily="2" charset="2"/>
              <a:buChar char="Ø"/>
            </a:pPr>
            <a:r>
              <a:rPr lang="en-US" b="1" i="0" dirty="0">
                <a:solidFill>
                  <a:srgbClr val="374151"/>
                </a:solidFill>
                <a:effectLst/>
                <a:latin typeface="Söhne"/>
              </a:rPr>
              <a:t>Model Tuning and Ensemble Techniques:</a:t>
            </a:r>
            <a:endParaRPr lang="en-US" b="0" i="0" dirty="0">
              <a:solidFill>
                <a:srgbClr val="374151"/>
              </a:solidFill>
              <a:effectLst/>
              <a:latin typeface="Söhne"/>
            </a:endParaRPr>
          </a:p>
          <a:p>
            <a:pPr algn="just">
              <a:buFont typeface="Arial" panose="020B0604020202020204" pitchFamily="34" charset="0"/>
              <a:buChar char="•"/>
            </a:pPr>
            <a:r>
              <a:rPr lang="en-US" b="0" i="0" dirty="0">
                <a:solidFill>
                  <a:srgbClr val="374151"/>
                </a:solidFill>
                <a:effectLst/>
                <a:latin typeface="Söhne"/>
              </a:rPr>
              <a:t>Model tuning:</a:t>
            </a:r>
          </a:p>
          <a:p>
            <a:pPr marL="742950" lvl="1" indent="-285750" algn="just">
              <a:buFont typeface="Arial" panose="020B0604020202020204" pitchFamily="34" charset="0"/>
              <a:buChar char="•"/>
            </a:pPr>
            <a:r>
              <a:rPr lang="en-US" b="0" i="0" dirty="0">
                <a:solidFill>
                  <a:srgbClr val="374151"/>
                </a:solidFill>
                <a:effectLst/>
                <a:latin typeface="Söhne"/>
              </a:rPr>
              <a:t>Perform hyperparameter tuning for each model using techniques like GridSearchCV or RandomizedSearchCV from scikit-learn.</a:t>
            </a:r>
          </a:p>
          <a:p>
            <a:pPr algn="just">
              <a:buFont typeface="Arial" panose="020B0604020202020204" pitchFamily="34" charset="0"/>
              <a:buChar char="•"/>
            </a:pPr>
            <a:r>
              <a:rPr lang="en-US" b="0" i="0" dirty="0">
                <a:solidFill>
                  <a:srgbClr val="374151"/>
                </a:solidFill>
                <a:effectLst/>
                <a:latin typeface="Söhne"/>
              </a:rPr>
              <a:t>Ensemble methods:</a:t>
            </a:r>
          </a:p>
          <a:p>
            <a:pPr marL="742950" lvl="1" indent="-285750" algn="just">
              <a:buFont typeface="Arial" panose="020B0604020202020204" pitchFamily="34" charset="0"/>
              <a:buChar char="•"/>
            </a:pPr>
            <a:r>
              <a:rPr lang="en-US" b="0" i="0" dirty="0">
                <a:solidFill>
                  <a:srgbClr val="374151"/>
                </a:solidFill>
                <a:effectLst/>
                <a:latin typeface="Söhne"/>
              </a:rPr>
              <a:t>Implement ensemble techniques such as Voting Classifier, Stacking, Bagging, or Boosting using sklearn's ensemble modules.</a:t>
            </a:r>
          </a:p>
          <a:p>
            <a:pPr marL="742950" lvl="1" indent="-285750" algn="just">
              <a:buFont typeface="Arial" panose="020B0604020202020204" pitchFamily="34" charset="0"/>
              <a:buChar char="•"/>
            </a:pPr>
            <a:r>
              <a:rPr lang="en-US" b="0" i="0" dirty="0">
                <a:solidFill>
                  <a:srgbClr val="374151"/>
                </a:solidFill>
                <a:effectLst/>
                <a:latin typeface="Söhne"/>
              </a:rPr>
              <a:t>Train the ensemble models using the base models created earlier.</a:t>
            </a:r>
          </a:p>
          <a:p>
            <a:pPr marL="742950" lvl="1" indent="-285750" algn="just">
              <a:buFont typeface="Arial" panose="020B0604020202020204" pitchFamily="34" charset="0"/>
              <a:buChar char="•"/>
            </a:pPr>
            <a:r>
              <a:rPr lang="en-US" b="0" i="0" dirty="0">
                <a:solidFill>
                  <a:srgbClr val="374151"/>
                </a:solidFill>
                <a:effectLst/>
                <a:latin typeface="Söhne"/>
              </a:rPr>
              <a:t>Predict the target variable using ensemble models and evaluate their performance.</a:t>
            </a:r>
          </a:p>
          <a:p>
            <a:endParaRPr lang="en-GB" dirty="0"/>
          </a:p>
        </p:txBody>
      </p:sp>
    </p:spTree>
    <p:extLst>
      <p:ext uri="{BB962C8B-B14F-4D97-AF65-F5344CB8AC3E}">
        <p14:creationId xmlns:p14="http://schemas.microsoft.com/office/powerpoint/2010/main" val="26596186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Proposed Methodology</a:t>
            </a:r>
          </a:p>
        </p:txBody>
      </p:sp>
      <p:sp>
        <p:nvSpPr>
          <p:cNvPr id="3" name="Content Placeholder 2"/>
          <p:cNvSpPr>
            <a:spLocks noGrp="1"/>
          </p:cNvSpPr>
          <p:nvPr>
            <p:ph idx="1"/>
          </p:nvPr>
        </p:nvSpPr>
        <p:spPr>
          <a:xfrm>
            <a:off x="838200" y="1471061"/>
            <a:ext cx="10515600" cy="4351338"/>
          </a:xfrm>
        </p:spPr>
        <p:txBody>
          <a:bodyPr/>
          <a:lstStyle/>
          <a:p>
            <a:pPr algn="l">
              <a:buFont typeface="Wingdings" panose="05000000000000000000" pitchFamily="2" charset="2"/>
              <a:buChar char="Ø"/>
            </a:pPr>
            <a:r>
              <a:rPr lang="en-US" b="1" i="0" dirty="0">
                <a:solidFill>
                  <a:srgbClr val="374151"/>
                </a:solidFill>
                <a:effectLst/>
                <a:latin typeface="Söhne"/>
              </a:rPr>
              <a:t>Feature Engineering and Model Interpretation:</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Feature Engineering:</a:t>
            </a:r>
          </a:p>
          <a:p>
            <a:pPr marL="742950" lvl="1" indent="-285750" algn="l">
              <a:buFont typeface="Arial" panose="020B0604020202020204" pitchFamily="34" charset="0"/>
              <a:buChar char="•"/>
            </a:pPr>
            <a:r>
              <a:rPr lang="en-US" b="0" i="0" dirty="0">
                <a:solidFill>
                  <a:srgbClr val="374151"/>
                </a:solidFill>
                <a:effectLst/>
                <a:latin typeface="Söhne"/>
              </a:rPr>
              <a:t>Explore potential feature engineering techniques (e.g., creating new features, scaling, transformation) to enhance model performance.</a:t>
            </a:r>
          </a:p>
          <a:p>
            <a:pPr algn="l">
              <a:buFont typeface="Arial" panose="020B0604020202020204" pitchFamily="34" charset="0"/>
              <a:buChar char="•"/>
            </a:pPr>
            <a:r>
              <a:rPr lang="en-US" b="0" i="0" dirty="0">
                <a:solidFill>
                  <a:srgbClr val="374151"/>
                </a:solidFill>
                <a:effectLst/>
                <a:latin typeface="Söhne"/>
              </a:rPr>
              <a:t>Model Interpretation:</a:t>
            </a:r>
          </a:p>
          <a:p>
            <a:pPr marL="742950" lvl="1" indent="-285750" algn="l">
              <a:buFont typeface="Arial" panose="020B0604020202020204" pitchFamily="34" charset="0"/>
              <a:buChar char="•"/>
            </a:pPr>
            <a:r>
              <a:rPr lang="en-US" b="0" i="0" dirty="0">
                <a:solidFill>
                  <a:srgbClr val="374151"/>
                </a:solidFill>
                <a:effectLst/>
                <a:latin typeface="Söhne"/>
              </a:rPr>
              <a:t>Visualize feature </a:t>
            </a:r>
            <a:r>
              <a:rPr lang="en-US" b="0" i="0" dirty="0" err="1">
                <a:solidFill>
                  <a:srgbClr val="374151"/>
                </a:solidFill>
                <a:effectLst/>
                <a:latin typeface="Söhne"/>
              </a:rPr>
              <a:t>importances</a:t>
            </a:r>
            <a:r>
              <a:rPr lang="en-US" b="0" i="0" dirty="0">
                <a:solidFill>
                  <a:srgbClr val="374151"/>
                </a:solidFill>
                <a:effectLst/>
                <a:latin typeface="Söhne"/>
              </a:rPr>
              <a:t> for tree-based models (e.g., Decision Tree, Random Forest) if applicable.</a:t>
            </a:r>
          </a:p>
          <a:p>
            <a:pPr marL="742950" lvl="1" indent="-285750" algn="l">
              <a:buFont typeface="Arial" panose="020B0604020202020204" pitchFamily="34" charset="0"/>
              <a:buChar char="•"/>
            </a:pPr>
            <a:r>
              <a:rPr lang="en-US" b="0" i="0" dirty="0">
                <a:solidFill>
                  <a:srgbClr val="374151"/>
                </a:solidFill>
                <a:effectLst/>
                <a:latin typeface="Söhne"/>
              </a:rPr>
              <a:t>Analyze misclassified samples or model errors to gain insights into model performance.</a:t>
            </a:r>
          </a:p>
          <a:p>
            <a:endParaRPr lang="en-GB" dirty="0"/>
          </a:p>
        </p:txBody>
      </p:sp>
    </p:spTree>
    <p:extLst>
      <p:ext uri="{BB962C8B-B14F-4D97-AF65-F5344CB8AC3E}">
        <p14:creationId xmlns:p14="http://schemas.microsoft.com/office/powerpoint/2010/main" val="3236608720"/>
      </p:ext>
    </p:extLst>
  </p:cSld>
  <p:clrMapOvr>
    <a:masterClrMapping/>
  </p:clrMapOvr>
</p:sld>
</file>

<file path=ppt/theme/theme1.xml><?xml version="1.0" encoding="utf-8"?>
<a:theme xmlns:a="http://schemas.openxmlformats.org/drawingml/2006/main" name="Presidency University 45 Yrs">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idency University 45 Yrs" id="{45757096-6C06-418C-99FF-BD62512BED20}" vid="{37B9C8E7-5B4D-42F8-B712-657357EE44A5}"/>
    </a:ext>
  </a:extLst>
</a:theme>
</file>

<file path=docProps/app.xml><?xml version="1.0" encoding="utf-8"?>
<Properties xmlns="http://schemas.openxmlformats.org/officeDocument/2006/extended-properties" xmlns:vt="http://schemas.openxmlformats.org/officeDocument/2006/docPropsVTypes">
  <Template>Presidency University 45 Yrs</Template>
  <TotalTime>364</TotalTime>
  <Words>3721</Words>
  <Application>Microsoft Office PowerPoint</Application>
  <PresentationFormat>Widescreen</PresentationFormat>
  <Paragraphs>409</Paragraphs>
  <Slides>20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Arial</vt:lpstr>
      <vt:lpstr>Calibri</vt:lpstr>
      <vt:lpstr>Calibri Light</vt:lpstr>
      <vt:lpstr>HelveticaNeue Regular</vt:lpstr>
      <vt:lpstr>Söhne</vt:lpstr>
      <vt:lpstr>Times New Roman</vt:lpstr>
      <vt:lpstr>Wingdings</vt:lpstr>
      <vt:lpstr>Presidency University 45 Yrs</vt:lpstr>
      <vt:lpstr>DETECTION OF OVARIAN CANCER USING DIFFERENT MACHINE LEARNING ALGORITHMS</vt:lpstr>
      <vt:lpstr>Introduction</vt:lpstr>
      <vt:lpstr>Literature Review</vt:lpstr>
      <vt:lpstr>Literature Review</vt:lpstr>
      <vt:lpstr>Literature Review</vt:lpstr>
      <vt:lpstr>Literature Review</vt:lpstr>
      <vt:lpstr>Research Gaps Identified</vt:lpstr>
      <vt:lpstr>Proposed Methodology</vt:lpstr>
      <vt:lpstr>Proposed Methodology</vt:lpstr>
      <vt:lpstr>Proposed Methodology</vt:lpstr>
      <vt:lpstr>Objectives</vt:lpstr>
      <vt:lpstr>System Design &amp; Implementation</vt:lpstr>
      <vt:lpstr>System Design &amp; Implementation</vt:lpstr>
      <vt:lpstr>Timeline of Project</vt:lpstr>
      <vt:lpstr>Outcomes / Results Obtained</vt:lpstr>
      <vt:lpstr>Outcomes / Results Obtained</vt:lpstr>
      <vt:lpstr>Conclusion</vt:lpstr>
      <vt:lpstr>References</vt:lpstr>
      <vt:lpstr>Publication Details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Manu Krishnan P M</cp:lastModifiedBy>
  <cp:revision>31</cp:revision>
  <dcterms:created xsi:type="dcterms:W3CDTF">2023-03-16T03:26:27Z</dcterms:created>
  <dcterms:modified xsi:type="dcterms:W3CDTF">2024-01-10T06:39:42Z</dcterms:modified>
</cp:coreProperties>
</file>