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2" r:id="rId4"/>
    <p:sldId id="264" r:id="rId5"/>
    <p:sldId id="263" r:id="rId6"/>
    <p:sldId id="261" r:id="rId7"/>
    <p:sldId id="265" r:id="rId8"/>
    <p:sldId id="266" r:id="rId9"/>
    <p:sldId id="267" r:id="rId10"/>
    <p:sldId id="258" r:id="rId11"/>
    <p:sldId id="259" r:id="rId12"/>
    <p:sldId id="260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E5F2696-5672-402E-AE58-1E7626F34E04}">
          <p14:sldIdLst>
            <p14:sldId id="256"/>
            <p14:sldId id="257"/>
            <p14:sldId id="262"/>
            <p14:sldId id="264"/>
            <p14:sldId id="263"/>
            <p14:sldId id="261"/>
            <p14:sldId id="265"/>
            <p14:sldId id="266"/>
            <p14:sldId id="267"/>
            <p14:sldId id="258"/>
            <p14:sldId id="259"/>
            <p14:sldId id="260"/>
            <p14:sldId id="269"/>
            <p14:sldId id="270"/>
            <p14:sldId id="268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6" autoAdjust="0"/>
    <p:restoredTop sz="60612" autoAdjust="0"/>
  </p:normalViewPr>
  <p:slideViewPr>
    <p:cSldViewPr snapToGrid="0">
      <p:cViewPr varScale="1">
        <p:scale>
          <a:sx n="45" d="100"/>
          <a:sy n="45" d="100"/>
        </p:scale>
        <p:origin x="15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B8CB4-34B2-4861-95D2-27096806CCD5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F8855-7721-49BA-B9BF-157A1B66A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7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是一个事件的队列（也可以理解成消息的队列），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设备完成一项任务，就在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中添加一个事件，表示相关的异步任务可以进入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了。主线程读取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，就是读取里面有哪些事件。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中的事件，除了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设备的事件以外，还包括一些用户产生的事件（比如鼠标点击、页面滚动等等）。只要指定过回调函数，这些事件发生时就会进入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，等待主线程读取。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回调函数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），就是那些会被主线程挂起来的代码。异步任务必须指定回调函数，当主线程开始执行异步任务，就是执行对应的回调函数。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是一个先进先出的数据结构，排在前面的事件，优先被主线程读取。主线程的读取过程基本上是自动的，只要执行栈一清空，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上第一位的事件就自动进入主线程。但是，由于存在后文提到的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定时器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功能，主线程首先要检查一下执行时间，某些事件只有到了规定的时间，才能返回主线程。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8855-7721-49BA-B9BF-157A1B66A07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88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上图中，主线程运行的时候，产生堆（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）和栈（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），栈中的代码调用各种外部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，它们在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中加入各种事件（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）。只要栈中的代码执行完毕，主线程就会去读取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任务队列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，依次执行那些事件所对应的回调函数。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8855-7721-49BA-B9BF-157A1B66A07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87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 tag</a:t>
            </a:r>
            <a:r>
              <a:rPr lang="zh-CN" altLang="en-US" dirty="0" smtClean="0"/>
              <a:t>隐藏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8855-7721-49BA-B9BF-157A1B66A07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2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PromiseA</a:t>
            </a:r>
            <a:r>
              <a:rPr lang="en-US" altLang="zh-CN" smtClean="0"/>
              <a:t>/A</a:t>
            </a:r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8855-7721-49BA-B9BF-157A1B66A07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0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7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6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6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4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1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5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5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7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BAB-6471-49DB-91A5-FBE6BA165258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8FBAB-6471-49DB-91A5-FBE6BA165258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D8435-9CB9-492D-BC0C-41E514888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4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anyifeng.com/blog/2013/11/stack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分享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67716" y="4527755"/>
            <a:ext cx="4557252" cy="1814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FE:</a:t>
            </a:r>
            <a:r>
              <a:rPr lang="zh-CN" altLang="en-US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魏峰</a:t>
            </a:r>
            <a:endParaRPr lang="zh-CN" altLang="en-US" sz="36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936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120" y="515621"/>
            <a:ext cx="9144000" cy="1930399"/>
          </a:xfrm>
        </p:spPr>
        <p:txBody>
          <a:bodyPr anchor="ctr" anchorCtr="0"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 DOM Event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4380" y="2903221"/>
            <a:ext cx="10970588" cy="3438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Event </a:t>
            </a:r>
            <a:r>
              <a:rPr lang="zh-CN" altLang="en-US" sz="36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</a:t>
            </a:r>
          </a:p>
          <a:p>
            <a:r>
              <a:rPr lang="en-US" altLang="zh-CN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Event </a:t>
            </a:r>
            <a:r>
              <a:rPr lang="zh-CN" altLang="en-US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对象代表事件的状态，比如事件在其中发生的元素、键盘按键的状态、鼠标的位置、鼠标按钮的状态。</a:t>
            </a:r>
          </a:p>
          <a:p>
            <a:r>
              <a:rPr lang="zh-CN" altLang="en-US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事件通常与函数结合使用，函数不会在事件发生前被执行</a:t>
            </a:r>
          </a:p>
          <a:p>
            <a:pPr algn="ctr"/>
            <a:endParaRPr lang="zh-CN" altLang="en-US" sz="36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05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120" y="515621"/>
            <a:ext cx="9144000" cy="1930399"/>
          </a:xfrm>
        </p:spPr>
        <p:txBody>
          <a:bodyPr anchor="ctr" anchorCtr="0"/>
          <a:lstStyle/>
          <a:p>
            <a:r>
              <a:rPr lang="zh-CN" altLang="en-US" b="1" dirty="0"/>
              <a:t>事件句柄　</a:t>
            </a:r>
            <a:r>
              <a:rPr lang="en-US" altLang="zh-CN" b="1" dirty="0"/>
              <a:t>(Event Handlers)</a:t>
            </a:r>
          </a:p>
        </p:txBody>
      </p:sp>
      <p:sp>
        <p:nvSpPr>
          <p:cNvPr id="4" name="矩形 3"/>
          <p:cNvSpPr/>
          <p:nvPr/>
        </p:nvSpPr>
        <p:spPr>
          <a:xfrm>
            <a:off x="754380" y="1783080"/>
            <a:ext cx="10970588" cy="4558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 4.0 </a:t>
            </a:r>
            <a:r>
              <a:rPr lang="zh-CN" altLang="en-US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的新特性之一是能够使 </a:t>
            </a:r>
            <a:r>
              <a:rPr lang="en-US" altLang="zh-CN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 </a:t>
            </a:r>
            <a:r>
              <a:rPr lang="zh-CN" altLang="en-US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事件触发浏览器中的行为，比如当用户点击某个 </a:t>
            </a:r>
            <a:r>
              <a:rPr lang="en-US" altLang="zh-CN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 </a:t>
            </a:r>
            <a:r>
              <a:rPr lang="zh-CN" altLang="en-US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元素时启动一段 </a:t>
            </a:r>
            <a:r>
              <a:rPr lang="en-US" altLang="zh-CN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</a:t>
            </a:r>
            <a:r>
              <a:rPr lang="zh-CN" altLang="en-US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。下面是一个属性列表，可将之插入 </a:t>
            </a:r>
            <a:r>
              <a:rPr lang="en-US" altLang="zh-CN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 </a:t>
            </a:r>
            <a:r>
              <a:rPr lang="zh-CN" altLang="en-US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标签以定义事件的行为</a:t>
            </a:r>
          </a:p>
        </p:txBody>
      </p:sp>
    </p:spTree>
    <p:extLst>
      <p:ext uri="{BB962C8B-B14F-4D97-AF65-F5344CB8AC3E}">
        <p14:creationId xmlns:p14="http://schemas.microsoft.com/office/powerpoint/2010/main" val="198762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4380" y="1783080"/>
            <a:ext cx="10970588" cy="4558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" y="494890"/>
            <a:ext cx="10513388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2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120" y="515621"/>
            <a:ext cx="9144000" cy="1930399"/>
          </a:xfrm>
        </p:spPr>
        <p:txBody>
          <a:bodyPr anchor="ctr" anchorCtr="0"/>
          <a:lstStyle/>
          <a:p>
            <a:r>
              <a:rPr lang="zh-CN" altLang="en-US" b="1" dirty="0" smtClean="0"/>
              <a:t>事件监听方式</a:t>
            </a:r>
            <a:endParaRPr lang="en-US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754380" y="1783080"/>
            <a:ext cx="10970588" cy="4558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err="1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Element.on+type</a:t>
            </a:r>
            <a:endParaRPr lang="en-US" altLang="zh-CN" sz="3600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3600" dirty="0" err="1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Element.addEventListerner</a:t>
            </a:r>
            <a:endParaRPr lang="en-US" altLang="zh-CN" sz="3600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3600" dirty="0" err="1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Element.attachEvent</a:t>
            </a:r>
            <a:endParaRPr lang="zh-CN" altLang="en-US" sz="36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83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120" y="515621"/>
            <a:ext cx="9144000" cy="1930399"/>
          </a:xfrm>
        </p:spPr>
        <p:txBody>
          <a:bodyPr anchor="ctr" anchorCtr="0"/>
          <a:lstStyle/>
          <a:p>
            <a:r>
              <a:rPr lang="zh-CN" altLang="en-US" b="1" dirty="0" smtClean="0"/>
              <a:t>事件监听方式</a:t>
            </a:r>
            <a:endParaRPr lang="en-US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685800" y="1783080"/>
            <a:ext cx="10970588" cy="4558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err="1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Element.on+type</a:t>
            </a:r>
            <a:r>
              <a:rPr lang="en-US" altLang="zh-CN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ALL</a:t>
            </a:r>
          </a:p>
          <a:p>
            <a:r>
              <a:rPr lang="en-US" altLang="zh-CN" sz="3600" dirty="0" err="1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Element.addEventListerner</a:t>
            </a:r>
            <a:r>
              <a:rPr lang="en-US" altLang="zh-CN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(type, listener[, </a:t>
            </a:r>
            <a:r>
              <a:rPr lang="en-US" altLang="zh-CN" sz="36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useCapture</a:t>
            </a:r>
            <a:r>
              <a:rPr lang="en-US" altLang="zh-CN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])</a:t>
            </a:r>
            <a:r>
              <a:rPr lang="en-US" altLang="zh-CN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chrome,ff,IE9+</a:t>
            </a:r>
          </a:p>
          <a:p>
            <a:r>
              <a:rPr lang="en-US" altLang="zh-CN" sz="3600" dirty="0" err="1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Element.attachEvent</a:t>
            </a:r>
            <a:r>
              <a:rPr lang="en-US" altLang="zh-CN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(’on’ + type, </a:t>
            </a:r>
            <a:r>
              <a:rPr lang="en-US" altLang="zh-CN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listener)</a:t>
            </a:r>
            <a:r>
              <a:rPr lang="en-US" altLang="zh-CN" sz="36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IE6,7,8,9,10</a:t>
            </a:r>
            <a:endParaRPr lang="zh-CN" altLang="en-US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847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69015" y="3244334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k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0" y="519804"/>
            <a:ext cx="5515745" cy="544906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15" y="1150547"/>
            <a:ext cx="6058746" cy="438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9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451" y="327458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https://jsfiddle.net/o0v3q4gz/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63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运行机制</a:t>
            </a:r>
            <a:r>
              <a:rPr lang="en-US" altLang="zh-CN" dirty="0" smtClean="0"/>
              <a:t>-Event 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单线程？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H5 </a:t>
            </a:r>
            <a:r>
              <a:rPr lang="zh-CN" altLang="en-US" dirty="0" smtClean="0"/>
              <a:t>提出</a:t>
            </a:r>
            <a:r>
              <a:rPr lang="en-US" altLang="zh-CN" dirty="0" smtClean="0"/>
              <a:t>web worker</a:t>
            </a:r>
            <a:r>
              <a:rPr lang="zh-CN" altLang="en-US" dirty="0" smtClean="0"/>
              <a:t>标准，允许多线程，但是子线程必须完全受主线程控制，且不得操作</a:t>
            </a:r>
            <a:r>
              <a:rPr lang="en-US" altLang="zh-CN" dirty="0" smtClean="0"/>
              <a:t>Dom</a:t>
            </a:r>
          </a:p>
          <a:p>
            <a:endParaRPr lang="en-US" altLang="zh-CN" dirty="0"/>
          </a:p>
          <a:p>
            <a:r>
              <a:rPr lang="zh-CN" altLang="en-US" dirty="0" smtClean="0"/>
              <a:t>任务队列</a:t>
            </a:r>
            <a:r>
              <a:rPr lang="en-US" altLang="zh-CN" dirty="0" smtClean="0"/>
              <a:t>: I/O</a:t>
            </a:r>
            <a:r>
              <a:rPr lang="zh-CN" altLang="en-US" dirty="0" smtClean="0"/>
              <a:t>耗时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635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运行机制</a:t>
            </a:r>
            <a:r>
              <a:rPr lang="en-US" altLang="zh-CN" dirty="0" smtClean="0"/>
              <a:t>-Event 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一种是同步任务（</a:t>
            </a:r>
            <a:r>
              <a:rPr lang="en-US" altLang="zh-CN" dirty="0"/>
              <a:t>synchronous</a:t>
            </a:r>
            <a:r>
              <a:rPr lang="zh-CN" altLang="en-US" dirty="0"/>
              <a:t>），另一种是异步任务（</a:t>
            </a:r>
            <a:r>
              <a:rPr lang="en-US" altLang="zh-CN" dirty="0"/>
              <a:t>asynchronous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</a:t>
            </a:r>
            <a:r>
              <a:rPr lang="zh-CN" altLang="en-US" dirty="0"/>
              <a:t>任务指的是，在主线程上排队执行的任务，只有前一个任务执行完毕，才能执行后一个任务；异步任务指的是，不进入主线程、而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“</a:t>
            </a:r>
            <a:r>
              <a:rPr lang="zh-CN" altLang="en-US" dirty="0" smtClean="0"/>
              <a:t>任务队列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（</a:t>
            </a:r>
            <a:r>
              <a:rPr lang="en-US" altLang="zh-CN" dirty="0"/>
              <a:t>task queue</a:t>
            </a:r>
            <a:r>
              <a:rPr lang="zh-CN" altLang="en-US" dirty="0"/>
              <a:t>）的任务，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“</a:t>
            </a:r>
            <a:r>
              <a:rPr lang="zh-CN" altLang="en-US" dirty="0" smtClean="0"/>
              <a:t>任务队列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通知</a:t>
            </a:r>
            <a:r>
              <a:rPr lang="zh-CN" altLang="en-US" dirty="0"/>
              <a:t>主线程，某个异步任务可以执行了，该任务才会进入主线程</a:t>
            </a:r>
            <a:r>
              <a:rPr lang="zh-CN" altLang="en-US" dirty="0" smtClean="0"/>
              <a:t>执行。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817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运行机制</a:t>
            </a:r>
            <a:r>
              <a:rPr lang="en-US" altLang="zh-CN" dirty="0" smtClean="0"/>
              <a:t>-Event 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异步执行的运行</a:t>
            </a:r>
            <a:r>
              <a:rPr lang="zh-CN" altLang="en-US" dirty="0" smtClean="0"/>
              <a:t>机制（同步任务）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所有</a:t>
            </a:r>
            <a:r>
              <a:rPr lang="zh-CN" altLang="en-US" dirty="0"/>
              <a:t>同步任务都在主线程上执行，形成一个</a:t>
            </a:r>
            <a:r>
              <a:rPr lang="zh-CN" altLang="en-US" u="sng" dirty="0">
                <a:hlinkClick r:id="rId2"/>
              </a:rPr>
              <a:t>执行栈</a:t>
            </a:r>
            <a:r>
              <a:rPr lang="zh-CN" altLang="en-US" dirty="0"/>
              <a:t>（</a:t>
            </a:r>
            <a:r>
              <a:rPr lang="en-US" altLang="zh-CN" dirty="0"/>
              <a:t>execution context stack</a:t>
            </a:r>
            <a:r>
              <a:rPr lang="zh-CN" altLang="en-US" dirty="0"/>
              <a:t>）。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主</a:t>
            </a:r>
            <a:r>
              <a:rPr lang="zh-CN" altLang="en-US" dirty="0"/>
              <a:t>线程之外，还存在一个</a:t>
            </a:r>
            <a:r>
              <a:rPr lang="en-US" altLang="zh-CN" dirty="0"/>
              <a:t>"</a:t>
            </a:r>
            <a:r>
              <a:rPr lang="zh-CN" altLang="en-US" dirty="0"/>
              <a:t>任务队列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task queue</a:t>
            </a:r>
            <a:r>
              <a:rPr lang="zh-CN" altLang="en-US" dirty="0"/>
              <a:t>）。只要异步任务有了运行结果，就在</a:t>
            </a:r>
            <a:r>
              <a:rPr lang="en-US" altLang="zh-CN" dirty="0"/>
              <a:t>"</a:t>
            </a:r>
            <a:r>
              <a:rPr lang="zh-CN" altLang="en-US" dirty="0"/>
              <a:t>任务队列</a:t>
            </a:r>
            <a:r>
              <a:rPr lang="en-US" altLang="zh-CN" dirty="0"/>
              <a:t>"</a:t>
            </a:r>
            <a:r>
              <a:rPr lang="zh-CN" altLang="en-US" dirty="0"/>
              <a:t>之中放置一个事件。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一旦</a:t>
            </a:r>
            <a:r>
              <a:rPr lang="en-US" altLang="zh-CN" dirty="0"/>
              <a:t>"</a:t>
            </a:r>
            <a:r>
              <a:rPr lang="zh-CN" altLang="en-US" dirty="0"/>
              <a:t>执行栈</a:t>
            </a:r>
            <a:r>
              <a:rPr lang="en-US" altLang="zh-CN" dirty="0"/>
              <a:t>"</a:t>
            </a:r>
            <a:r>
              <a:rPr lang="zh-CN" altLang="en-US" dirty="0"/>
              <a:t>中的所有同步任务执行完毕，系统就会读取</a:t>
            </a:r>
            <a:r>
              <a:rPr lang="en-US" altLang="zh-CN" dirty="0"/>
              <a:t>"</a:t>
            </a:r>
            <a:r>
              <a:rPr lang="zh-CN" altLang="en-US" dirty="0"/>
              <a:t>任务队列</a:t>
            </a:r>
            <a:r>
              <a:rPr lang="en-US" altLang="zh-CN" dirty="0"/>
              <a:t>"</a:t>
            </a:r>
            <a:r>
              <a:rPr lang="zh-CN" altLang="en-US" dirty="0"/>
              <a:t>，看看里面有哪些事件。那些对应的异步任务，于是结束等待状态，进入执行栈，开始执行。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主</a:t>
            </a:r>
            <a:r>
              <a:rPr lang="zh-CN" altLang="en-US" dirty="0"/>
              <a:t>线程</a:t>
            </a:r>
            <a:r>
              <a:rPr lang="zh-CN" altLang="en-US" b="1" dirty="0">
                <a:solidFill>
                  <a:srgbClr val="FF0000"/>
                </a:solidFill>
              </a:rPr>
              <a:t>不断重复</a:t>
            </a:r>
            <a:r>
              <a:rPr lang="zh-CN" altLang="en-US" dirty="0"/>
              <a:t>上面的第三步。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12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概要</a:t>
            </a:r>
            <a:endParaRPr lang="zh-CN" altLang="en-US" sz="5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基础</a:t>
            </a: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事件机制</a:t>
            </a: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其他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011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运行机制</a:t>
            </a:r>
            <a:r>
              <a:rPr lang="en-US" altLang="zh-CN" dirty="0" smtClean="0"/>
              <a:t>-Event Loop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43" y="1690688"/>
            <a:ext cx="598253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6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运行机制</a:t>
            </a:r>
            <a:r>
              <a:rPr lang="en-US" altLang="zh-CN" dirty="0" smtClean="0"/>
              <a:t>-Event Loop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7135"/>
            <a:ext cx="5811061" cy="50680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73883" y="1590935"/>
            <a:ext cx="3823855" cy="1526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XMLHttpRequest</a:t>
            </a:r>
            <a:r>
              <a:rPr lang="en-US" altLang="zh-CN" dirty="0" smtClean="0"/>
              <a:t>();    </a:t>
            </a:r>
            <a:r>
              <a:rPr lang="en-US" altLang="zh-CN" dirty="0" err="1" smtClean="0"/>
              <a:t>req.open</a:t>
            </a:r>
            <a:r>
              <a:rPr lang="en-US" altLang="zh-CN" dirty="0" smtClean="0"/>
              <a:t>('GET',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req.onload</a:t>
            </a:r>
            <a:r>
              <a:rPr lang="en-US" altLang="zh-CN" dirty="0" smtClean="0"/>
              <a:t> = function (){};        </a:t>
            </a:r>
            <a:r>
              <a:rPr lang="en-US" altLang="zh-CN" dirty="0" err="1" smtClean="0"/>
              <a:t>req.onerror</a:t>
            </a:r>
            <a:r>
              <a:rPr lang="en-US" altLang="zh-CN" dirty="0" smtClean="0"/>
              <a:t> = function (){};      </a:t>
            </a:r>
            <a:r>
              <a:rPr lang="en-US" altLang="zh-CN" dirty="0" err="1" smtClean="0"/>
              <a:t>req.send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73882" y="4212215"/>
            <a:ext cx="3823855" cy="1526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XMLHttpRequest</a:t>
            </a:r>
            <a:r>
              <a:rPr lang="en-US" altLang="zh-CN" dirty="0" smtClean="0"/>
              <a:t>();    </a:t>
            </a:r>
            <a:r>
              <a:rPr lang="en-US" altLang="zh-CN" dirty="0" err="1" smtClean="0"/>
              <a:t>req.open</a:t>
            </a:r>
            <a:r>
              <a:rPr lang="en-US" altLang="zh-CN" dirty="0" smtClean="0"/>
              <a:t>('GET',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req.send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req.onload</a:t>
            </a:r>
            <a:r>
              <a:rPr lang="en-US" altLang="zh-CN" dirty="0" smtClean="0"/>
              <a:t> = function (){};        </a:t>
            </a:r>
            <a:r>
              <a:rPr lang="en-US" altLang="zh-CN" dirty="0" err="1" smtClean="0"/>
              <a:t>req.onerror</a:t>
            </a:r>
            <a:r>
              <a:rPr lang="en-US" altLang="zh-CN" dirty="0" smtClean="0"/>
              <a:t> = function (){};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8623299" y="3257420"/>
            <a:ext cx="656706" cy="814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262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运行机制</a:t>
            </a:r>
            <a:r>
              <a:rPr lang="en-US" altLang="zh-CN" dirty="0" smtClean="0"/>
              <a:t>-Event 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定时器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setTimeout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setInterval</a:t>
            </a:r>
            <a:r>
              <a:rPr lang="en-US" altLang="zh-CN" dirty="0" smtClean="0"/>
              <a:t>()</a:t>
            </a:r>
          </a:p>
          <a:p>
            <a:pPr lvl="2"/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HTML5</a:t>
            </a:r>
            <a:r>
              <a:rPr lang="zh-CN" altLang="en-US" dirty="0"/>
              <a:t>标准规定了</a:t>
            </a:r>
            <a:r>
              <a:rPr lang="en-US" altLang="zh-CN" dirty="0" err="1"/>
              <a:t>setTimeout</a:t>
            </a:r>
            <a:r>
              <a:rPr lang="en-US" altLang="zh-CN" dirty="0"/>
              <a:t>()</a:t>
            </a:r>
            <a:r>
              <a:rPr lang="zh-CN" altLang="en-US" dirty="0"/>
              <a:t>的第二个参数的最小值（最短间隔），不得低于</a:t>
            </a:r>
            <a:r>
              <a:rPr lang="en-US" altLang="zh-CN" dirty="0"/>
              <a:t>4</a:t>
            </a:r>
            <a:r>
              <a:rPr lang="zh-CN" altLang="en-US" dirty="0"/>
              <a:t>毫秒，如果低于这个值，就会自动增加。在此之前，老版本的浏览器都将最短间隔设为</a:t>
            </a:r>
            <a:r>
              <a:rPr lang="en-US" altLang="zh-CN" dirty="0"/>
              <a:t>10</a:t>
            </a:r>
            <a:r>
              <a:rPr lang="zh-CN" altLang="en-US" dirty="0"/>
              <a:t>毫秒。另外，对于那些</a:t>
            </a:r>
            <a:r>
              <a:rPr lang="en-US" altLang="zh-CN" dirty="0"/>
              <a:t>DOM</a:t>
            </a:r>
            <a:r>
              <a:rPr lang="zh-CN" altLang="en-US" dirty="0"/>
              <a:t>的变动（尤其是涉及页面重新渲染的部分），通常不会立即执行，而是每</a:t>
            </a:r>
            <a:r>
              <a:rPr lang="en-US" altLang="zh-CN" dirty="0"/>
              <a:t>16</a:t>
            </a:r>
            <a:r>
              <a:rPr lang="zh-CN" altLang="en-US" dirty="0"/>
              <a:t>毫秒执行一次。这时使用</a:t>
            </a:r>
            <a:r>
              <a:rPr lang="en-US" altLang="zh-CN" dirty="0" err="1"/>
              <a:t>requestAnimationFrame</a:t>
            </a:r>
            <a:r>
              <a:rPr lang="en-US" altLang="zh-CN" dirty="0"/>
              <a:t>()</a:t>
            </a:r>
            <a:r>
              <a:rPr lang="zh-CN" altLang="en-US" dirty="0"/>
              <a:t>的效果要好于</a:t>
            </a:r>
            <a:r>
              <a:rPr lang="en-US" altLang="zh-CN" dirty="0" err="1"/>
              <a:t>setTimeout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28210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https://jsfiddle.net/9m37gz8y/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631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运行机制</a:t>
            </a:r>
            <a:r>
              <a:rPr lang="en-US" altLang="zh-CN" dirty="0" smtClean="0"/>
              <a:t>-Event 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requestAnimationFrame</a:t>
            </a:r>
            <a:r>
              <a:rPr lang="en-US" altLang="zh-CN" dirty="0" smtClean="0"/>
              <a:t>(</a:t>
            </a:r>
            <a:r>
              <a:rPr lang="en-US" altLang="zh-CN" dirty="0"/>
              <a:t>chromium</a:t>
            </a:r>
            <a:r>
              <a:rPr lang="en-US" altLang="zh-CN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当</a:t>
            </a:r>
            <a:r>
              <a:rPr lang="zh-CN" altLang="en-US" dirty="0"/>
              <a:t>页面不可见时，其回调函数不会被调用，这可以减少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的使用率，更</a:t>
            </a:r>
            <a:r>
              <a:rPr lang="zh-CN" altLang="en-US" dirty="0" smtClean="0"/>
              <a:t>环保；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其最大</a:t>
            </a:r>
            <a:r>
              <a:rPr lang="zh-CN" altLang="en-US" dirty="0"/>
              <a:t>调用频率不会超过</a:t>
            </a:r>
            <a:r>
              <a:rPr lang="en-US" altLang="zh-CN" dirty="0"/>
              <a:t>60hz</a:t>
            </a:r>
            <a:r>
              <a:rPr lang="zh-CN" altLang="en-US" dirty="0"/>
              <a:t>，无论屏幕的刷新率是多少，因而回调函数也不会每秒调用超过</a:t>
            </a:r>
            <a:r>
              <a:rPr lang="en-US" altLang="zh-CN" dirty="0"/>
              <a:t>60</a:t>
            </a:r>
            <a:r>
              <a:rPr lang="zh-CN" altLang="en-US" dirty="0"/>
              <a:t>次，这是因为</a:t>
            </a:r>
            <a:r>
              <a:rPr lang="en-US" altLang="zh-CN" dirty="0"/>
              <a:t>60FPS</a:t>
            </a:r>
            <a:r>
              <a:rPr lang="zh-CN" altLang="en-US" dirty="0"/>
              <a:t>已经能够满足</a:t>
            </a:r>
            <a:r>
              <a:rPr lang="en-US" altLang="zh-CN" dirty="0"/>
              <a:t>UI</a:t>
            </a:r>
            <a:r>
              <a:rPr lang="zh-CN" altLang="en-US" dirty="0"/>
              <a:t>流畅的要求了，更频繁的刷新效果不明显；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只有</a:t>
            </a:r>
            <a:r>
              <a:rPr lang="zh-CN" altLang="en-US" dirty="0"/>
              <a:t>当页面真正开始渲染时，回调函数才会被调用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425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7573"/>
          </a:xfrm>
        </p:spPr>
        <p:txBody>
          <a:bodyPr/>
          <a:lstStyle/>
          <a:p>
            <a:pPr algn="ctr"/>
            <a:r>
              <a:rPr lang="zh-CN" altLang="en-US" dirty="0" smtClean="0"/>
              <a:t>聊</a:t>
            </a:r>
            <a:r>
              <a:rPr lang="zh-CN" altLang="en-US" dirty="0"/>
              <a:t>一聊</a:t>
            </a:r>
            <a:r>
              <a:rPr lang="en-US" altLang="zh-CN" dirty="0" smtClean="0"/>
              <a:t>Promise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https://jsfiddle.net/ray3husm/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445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ES6 Promise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状态容器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对象状态不受外界影响；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一旦状态改变，就不会再变没任何时候都可以得到这个结果。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81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ECMA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宿主无关：</a:t>
            </a:r>
            <a:endParaRPr lang="en-US" altLang="zh-CN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8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Nombas</a:t>
            </a:r>
            <a:r>
              <a:rPr lang="zh-CN" altLang="en-US" sz="28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28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ScriptEase</a:t>
            </a:r>
            <a:endParaRPr lang="en-US" altLang="zh-CN" sz="28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Macromedia 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同时用在 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Flash 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 </a:t>
            </a: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Director MX 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中的 </a:t>
            </a:r>
            <a:r>
              <a:rPr lang="en-US" altLang="zh-CN" sz="28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ActionScript</a:t>
            </a:r>
            <a:endParaRPr lang="en-US" altLang="zh-CN" sz="28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Web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Node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32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" y="1"/>
            <a:ext cx="10515600" cy="1005840"/>
          </a:xfrm>
        </p:spPr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ECMA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版本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5841"/>
            <a:ext cx="10515600" cy="5554979"/>
          </a:xfrm>
        </p:spPr>
        <p:txBody>
          <a:bodyPr>
            <a:normAutofit/>
          </a:bodyPr>
          <a:lstStyle/>
          <a:p>
            <a:r>
              <a:rPr lang="en-US" altLang="zh-CN" dirty="0"/>
              <a:t>ECMA-262 </a:t>
            </a:r>
            <a:r>
              <a:rPr lang="zh-CN" altLang="en-US" dirty="0"/>
              <a:t>的第一版在本质上与 </a:t>
            </a:r>
            <a:r>
              <a:rPr lang="en-US" altLang="zh-CN" dirty="0"/>
              <a:t>Netscape </a:t>
            </a:r>
            <a:r>
              <a:rPr lang="zh-CN" altLang="en-US" dirty="0"/>
              <a:t>的 </a:t>
            </a:r>
            <a:r>
              <a:rPr lang="en-US" altLang="zh-CN" dirty="0"/>
              <a:t>JavaScript 1.1 </a:t>
            </a:r>
            <a:r>
              <a:rPr lang="zh-CN" altLang="en-US" dirty="0"/>
              <a:t>是一样，只是把所有与浏览器相关的代码删除了，此外还有一些小的调整。首先，</a:t>
            </a:r>
            <a:r>
              <a:rPr lang="en-US" altLang="zh-CN" dirty="0"/>
              <a:t>ECMA-262 </a:t>
            </a:r>
            <a:r>
              <a:rPr lang="zh-CN" altLang="en-US" dirty="0"/>
              <a:t>要求对 </a:t>
            </a:r>
            <a:r>
              <a:rPr lang="en-US" altLang="zh-CN" dirty="0"/>
              <a:t>Unicode </a:t>
            </a:r>
            <a:r>
              <a:rPr lang="zh-CN" altLang="en-US" dirty="0"/>
              <a:t>标准的支持（以便支持多语言）。第二，它要求对象是平台无关</a:t>
            </a:r>
            <a:r>
              <a:rPr lang="zh-CN" altLang="en-US" dirty="0" smtClean="0"/>
              <a:t>的。</a:t>
            </a:r>
            <a:r>
              <a:rPr lang="zh-CN" altLang="en-US" dirty="0"/>
              <a:t>这是 </a:t>
            </a:r>
            <a:r>
              <a:rPr lang="en-US" altLang="zh-CN" dirty="0"/>
              <a:t>JavaScript 1.1 </a:t>
            </a:r>
            <a:r>
              <a:rPr lang="zh-CN" altLang="en-US" dirty="0"/>
              <a:t>和 </a:t>
            </a:r>
            <a:r>
              <a:rPr lang="en-US" altLang="zh-CN" dirty="0"/>
              <a:t>1.2 </a:t>
            </a:r>
            <a:r>
              <a:rPr lang="zh-CN" altLang="en-US" dirty="0"/>
              <a:t>为什么不符合 </a:t>
            </a:r>
            <a:r>
              <a:rPr lang="en-US" altLang="zh-CN" dirty="0"/>
              <a:t>ECMA-262 </a:t>
            </a:r>
            <a:r>
              <a:rPr lang="zh-CN" altLang="en-US" dirty="0"/>
              <a:t>规范第一版的主要原因。</a:t>
            </a:r>
          </a:p>
          <a:p>
            <a:r>
              <a:rPr lang="en-US" altLang="zh-CN" dirty="0"/>
              <a:t>ECMA-262 </a:t>
            </a:r>
            <a:r>
              <a:rPr lang="zh-CN" altLang="en-US" dirty="0"/>
              <a:t>的第二版大部分更新本质上是编辑性的。这次标准的更新是为了与 </a:t>
            </a:r>
            <a:r>
              <a:rPr lang="en-US" altLang="zh-CN" dirty="0"/>
              <a:t>ISO/IEC-16262 </a:t>
            </a:r>
            <a:r>
              <a:rPr lang="zh-CN" altLang="en-US" dirty="0"/>
              <a:t>的严格一致，也并没有特别添加、更改和删除内容。</a:t>
            </a:r>
            <a:r>
              <a:rPr lang="en-US" altLang="zh-CN" dirty="0" err="1"/>
              <a:t>ECMAScript</a:t>
            </a:r>
            <a:r>
              <a:rPr lang="en-US" altLang="zh-CN" dirty="0"/>
              <a:t> </a:t>
            </a:r>
            <a:r>
              <a:rPr lang="zh-CN" altLang="en-US" dirty="0"/>
              <a:t>一般不会遵守第二版。</a:t>
            </a:r>
          </a:p>
          <a:p>
            <a:r>
              <a:rPr lang="en-US" altLang="zh-CN" b="1" dirty="0"/>
              <a:t>ECMA-262 </a:t>
            </a:r>
            <a:r>
              <a:rPr lang="zh-CN" altLang="en-US" b="1" dirty="0"/>
              <a:t>第三版是该标准第一次真正的更新。它提供了对字符串处理、错误定义和数值输出的更新。同时，它还增加了正则表达式、新的控制语句、</a:t>
            </a:r>
            <a:r>
              <a:rPr lang="en-US" altLang="zh-CN" b="1" dirty="0"/>
              <a:t>try...catch </a:t>
            </a:r>
            <a:r>
              <a:rPr lang="zh-CN" altLang="en-US" b="1" dirty="0"/>
              <a:t>异常处理的支持，以及一些为使标准国际化而做的小改动。一般来说，它标志着 </a:t>
            </a:r>
            <a:r>
              <a:rPr lang="en-US" altLang="zh-CN" b="1" dirty="0" err="1"/>
              <a:t>ECMAScript</a:t>
            </a:r>
            <a:r>
              <a:rPr lang="en-US" altLang="zh-CN" b="1" dirty="0"/>
              <a:t> </a:t>
            </a:r>
            <a:r>
              <a:rPr lang="zh-CN" altLang="en-US" b="1" dirty="0"/>
              <a:t>成为一种真正的编程语言。</a:t>
            </a:r>
          </a:p>
        </p:txBody>
      </p:sp>
    </p:spTree>
    <p:extLst>
      <p:ext uri="{BB962C8B-B14F-4D97-AF65-F5344CB8AC3E}">
        <p14:creationId xmlns:p14="http://schemas.microsoft.com/office/powerpoint/2010/main" val="242479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ECMA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语法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类型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语句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关键字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保留字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运算符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428835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4380" y="525780"/>
            <a:ext cx="10970588" cy="5816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4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</a:t>
            </a:r>
            <a:r>
              <a:rPr lang="zh-CN" altLang="en-US" sz="4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的核心 </a:t>
            </a:r>
            <a:r>
              <a:rPr lang="en-US" altLang="zh-CN" sz="40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ECMAScript</a:t>
            </a:r>
            <a:r>
              <a:rPr lang="en-US" altLang="zh-CN" sz="4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描述了该语言的语法和基本对象；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4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 </a:t>
            </a:r>
            <a:r>
              <a:rPr lang="zh-CN" altLang="en-US" sz="4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描述了处理网页内容的方法和接口；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4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BOM </a:t>
            </a:r>
            <a:r>
              <a:rPr lang="zh-CN" altLang="en-US" sz="4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描述了与浏览器进行交互的方法和接口。</a:t>
            </a:r>
          </a:p>
        </p:txBody>
      </p:sp>
    </p:spTree>
    <p:extLst>
      <p:ext uri="{BB962C8B-B14F-4D97-AF65-F5344CB8AC3E}">
        <p14:creationId xmlns:p14="http://schemas.microsoft.com/office/powerpoint/2010/main" val="279691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3768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</a:p>
          <a:p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（文档对象模型）是 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 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 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XML 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的应用程序接口（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）。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 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将把整个页面规划成由节点层级构成的文档。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 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 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XML 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页面的每个部分都是一个节点的衍生物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sz="3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78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8293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Level1</a:t>
            </a: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 core &amp; Dom html </a:t>
            </a:r>
          </a:p>
          <a:p>
            <a:pPr lvl="1"/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文档结构</a:t>
            </a: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Level2</a:t>
            </a: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视图：</a:t>
            </a:r>
            <a:r>
              <a:rPr lang="zh-CN" altLang="en-US" sz="3200" dirty="0"/>
              <a:t>描述跟踪文档的各种视图（即 </a:t>
            </a:r>
            <a:r>
              <a:rPr lang="en-US" altLang="zh-CN" sz="3200" dirty="0"/>
              <a:t>CSS </a:t>
            </a:r>
            <a:r>
              <a:rPr lang="zh-CN" altLang="en-US" sz="3200" dirty="0"/>
              <a:t>样式化之前和 </a:t>
            </a:r>
            <a:r>
              <a:rPr lang="en-US" altLang="zh-CN" sz="3200" dirty="0"/>
              <a:t>CSS </a:t>
            </a:r>
            <a:r>
              <a:rPr lang="zh-CN" altLang="en-US" sz="3200" dirty="0"/>
              <a:t>样式化之后的文档）</a:t>
            </a: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事件：</a:t>
            </a:r>
            <a:r>
              <a:rPr lang="zh-CN" altLang="en-US" sz="3200" dirty="0"/>
              <a:t>描述事件的接口</a:t>
            </a: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样式：</a:t>
            </a:r>
            <a:r>
              <a:rPr lang="zh-CN" altLang="en-US" sz="3200" dirty="0"/>
              <a:t>描述处理基于 </a:t>
            </a:r>
            <a:r>
              <a:rPr lang="en-US" altLang="zh-CN" sz="3200" dirty="0"/>
              <a:t>CSS </a:t>
            </a:r>
            <a:r>
              <a:rPr lang="zh-CN" altLang="en-US" sz="3200" dirty="0"/>
              <a:t>样式的接口</a:t>
            </a: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遍历和范围：</a:t>
            </a:r>
            <a:r>
              <a:rPr lang="zh-CN" altLang="en-US" sz="3200" dirty="0"/>
              <a:t>描述遍历和操作文档树的接口</a:t>
            </a: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Level3</a:t>
            </a:r>
          </a:p>
          <a:p>
            <a:pPr lvl="1"/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文档载入、验证以及</a:t>
            </a:r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 core</a:t>
            </a:r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扩充</a:t>
            </a:r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XML1.0</a:t>
            </a:r>
          </a:p>
        </p:txBody>
      </p:sp>
      <p:sp>
        <p:nvSpPr>
          <p:cNvPr id="2" name="矩形 1"/>
          <p:cNvSpPr/>
          <p:nvPr/>
        </p:nvSpPr>
        <p:spPr>
          <a:xfrm>
            <a:off x="5194952" y="3244334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ActiveXObject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83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60579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BOM</a:t>
            </a:r>
            <a:endParaRPr lang="en-US" altLang="zh-CN" sz="3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执行页面不想干的内容</a:t>
            </a:r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用来区分浏览器兼容性</a:t>
            </a:r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r>
              <a:rPr lang="zh-CN" altLang="en-US" sz="3600" dirty="0"/>
              <a:t>弹出新的浏览器窗口</a:t>
            </a:r>
          </a:p>
          <a:p>
            <a:r>
              <a:rPr lang="zh-CN" altLang="en-US" sz="3600" dirty="0"/>
              <a:t>移动、关闭浏览器窗口以及调整窗口大小</a:t>
            </a:r>
          </a:p>
          <a:p>
            <a:r>
              <a:rPr lang="zh-CN" altLang="en-US" sz="3600" dirty="0"/>
              <a:t>提供 </a:t>
            </a:r>
            <a:r>
              <a:rPr lang="en-US" altLang="zh-CN" sz="3600" dirty="0"/>
              <a:t>Web </a:t>
            </a:r>
            <a:r>
              <a:rPr lang="zh-CN" altLang="en-US" sz="3600" dirty="0"/>
              <a:t>浏览器详细信息的定位对象</a:t>
            </a:r>
          </a:p>
          <a:p>
            <a:r>
              <a:rPr lang="zh-CN" altLang="en-US" sz="3600" dirty="0"/>
              <a:t>提供用户屏幕分辨率详细信息的屏幕对象</a:t>
            </a:r>
          </a:p>
          <a:p>
            <a:r>
              <a:rPr lang="zh-CN" altLang="en-US" sz="3600" dirty="0"/>
              <a:t>对 </a:t>
            </a:r>
            <a:r>
              <a:rPr lang="en-US" altLang="zh-CN" sz="3600" dirty="0"/>
              <a:t>cookie </a:t>
            </a:r>
            <a:r>
              <a:rPr lang="zh-CN" altLang="en-US" sz="3600" dirty="0"/>
              <a:t>的支持</a:t>
            </a:r>
          </a:p>
          <a:p>
            <a:r>
              <a:rPr lang="en-US" altLang="zh-CN" sz="3600" dirty="0"/>
              <a:t>IE </a:t>
            </a:r>
            <a:r>
              <a:rPr lang="zh-CN" altLang="en-US" sz="3600" dirty="0"/>
              <a:t>扩展了 </a:t>
            </a:r>
            <a:r>
              <a:rPr lang="en-US" altLang="zh-CN" sz="3600" dirty="0"/>
              <a:t>BOM</a:t>
            </a:r>
            <a:r>
              <a:rPr lang="zh-CN" altLang="en-US" sz="3600" dirty="0"/>
              <a:t>，加入了 </a:t>
            </a:r>
            <a:r>
              <a:rPr lang="en-US" altLang="zh-CN" sz="3600" dirty="0" err="1"/>
              <a:t>ActiveXObject</a:t>
            </a:r>
            <a:r>
              <a:rPr lang="en-US" altLang="zh-CN" sz="3600" dirty="0"/>
              <a:t> </a:t>
            </a:r>
            <a:r>
              <a:rPr lang="zh-CN" altLang="en-US" sz="3600" dirty="0"/>
              <a:t>类，可以通过 </a:t>
            </a:r>
            <a:r>
              <a:rPr lang="en-US" altLang="zh-CN" sz="3600" dirty="0"/>
              <a:t>JavaScript </a:t>
            </a:r>
            <a:r>
              <a:rPr lang="zh-CN" altLang="en-US" sz="3600" dirty="0"/>
              <a:t>实例化 </a:t>
            </a:r>
            <a:r>
              <a:rPr lang="en-US" altLang="zh-CN" sz="3600" dirty="0"/>
              <a:t>ActiveX </a:t>
            </a:r>
            <a:r>
              <a:rPr lang="zh-CN" altLang="en-US" sz="3600" dirty="0" smtClean="0"/>
              <a:t>对象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err="1" smtClean="0"/>
              <a:t>Window,Navigator,Screen,History,Location</a:t>
            </a:r>
            <a:endParaRPr lang="zh-CN" altLang="en-US" sz="3200" dirty="0"/>
          </a:p>
          <a:p>
            <a:pPr marL="0" indent="0">
              <a:buNone/>
            </a:pPr>
            <a:endParaRPr lang="en-US" altLang="zh-CN" sz="3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69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1404</Words>
  <Application>Microsoft Office PowerPoint</Application>
  <PresentationFormat>宽屏</PresentationFormat>
  <Paragraphs>116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Microsoft YaHei UI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JavaScript分享</vt:lpstr>
      <vt:lpstr>概要</vt:lpstr>
      <vt:lpstr>ECMA</vt:lpstr>
      <vt:lpstr>ECMA版本</vt:lpstr>
      <vt:lpstr>ECMA</vt:lpstr>
      <vt:lpstr>PowerPoint 演示文稿</vt:lpstr>
      <vt:lpstr>PowerPoint 演示文稿</vt:lpstr>
      <vt:lpstr>PowerPoint 演示文稿</vt:lpstr>
      <vt:lpstr>PowerPoint 演示文稿</vt:lpstr>
      <vt:lpstr>HTML DOM Event</vt:lpstr>
      <vt:lpstr>事件句柄　(Event Handlers)</vt:lpstr>
      <vt:lpstr>PowerPoint 演示文稿</vt:lpstr>
      <vt:lpstr>事件监听方式</vt:lpstr>
      <vt:lpstr>事件监听方式</vt:lpstr>
      <vt:lpstr>PowerPoint 演示文稿</vt:lpstr>
      <vt:lpstr>https://jsfiddle.net/o0v3q4gz/</vt:lpstr>
      <vt:lpstr>JavaScript运行机制-Event Loop</vt:lpstr>
      <vt:lpstr>JavaScript运行机制-Event Loop</vt:lpstr>
      <vt:lpstr>JavaScript运行机制-Event Loop</vt:lpstr>
      <vt:lpstr>JavaScript运行机制-Event Loop</vt:lpstr>
      <vt:lpstr>JavaScript运行机制-Event Loop</vt:lpstr>
      <vt:lpstr>JavaScript运行机制-Event Loop</vt:lpstr>
      <vt:lpstr>https://jsfiddle.net/9m37gz8y/</vt:lpstr>
      <vt:lpstr>JavaScript运行机制-Event Loop</vt:lpstr>
      <vt:lpstr>聊一聊Promise   https://jsfiddle.net/ray3husm/</vt:lpstr>
      <vt:lpstr>ES6 Promise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Events&amp;面向对象</dc:title>
  <dc:creator>Wei,Feng</dc:creator>
  <cp:lastModifiedBy>Wei,Feng</cp:lastModifiedBy>
  <cp:revision>55</cp:revision>
  <dcterms:created xsi:type="dcterms:W3CDTF">2016-09-22T11:40:47Z</dcterms:created>
  <dcterms:modified xsi:type="dcterms:W3CDTF">2016-09-26T11:14:22Z</dcterms:modified>
</cp:coreProperties>
</file>