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4" r:id="rId4"/>
    <p:sldId id="263" r:id="rId5"/>
    <p:sldId id="261" r:id="rId6"/>
    <p:sldId id="265" r:id="rId7"/>
    <p:sldId id="266" r:id="rId8"/>
    <p:sldId id="267" r:id="rId9"/>
    <p:sldId id="258" r:id="rId10"/>
    <p:sldId id="260" r:id="rId11"/>
    <p:sldId id="269" r:id="rId12"/>
    <p:sldId id="270" r:id="rId13"/>
    <p:sldId id="268" r:id="rId14"/>
    <p:sldId id="272" r:id="rId15"/>
    <p:sldId id="284" r:id="rId16"/>
    <p:sldId id="288" r:id="rId17"/>
    <p:sldId id="289" r:id="rId18"/>
    <p:sldId id="290" r:id="rId19"/>
    <p:sldId id="291" r:id="rId20"/>
    <p:sldId id="292" r:id="rId21"/>
    <p:sldId id="28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E5F2696-5672-402E-AE58-1E7626F34E04}">
          <p14:sldIdLst>
            <p14:sldId id="256"/>
            <p14:sldId id="262"/>
            <p14:sldId id="264"/>
            <p14:sldId id="263"/>
            <p14:sldId id="261"/>
            <p14:sldId id="265"/>
            <p14:sldId id="266"/>
            <p14:sldId id="267"/>
            <p14:sldId id="258"/>
            <p14:sldId id="260"/>
            <p14:sldId id="269"/>
            <p14:sldId id="270"/>
            <p14:sldId id="268"/>
            <p14:sldId id="272"/>
            <p14:sldId id="284"/>
            <p14:sldId id="288"/>
            <p14:sldId id="289"/>
            <p14:sldId id="290"/>
            <p14:sldId id="291"/>
            <p14:sldId id="292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6" autoAdjust="0"/>
    <p:restoredTop sz="73022" autoAdjust="0"/>
  </p:normalViewPr>
  <p:slideViewPr>
    <p:cSldViewPr snapToGrid="0">
      <p:cViewPr varScale="1">
        <p:scale>
          <a:sx n="54" d="100"/>
          <a:sy n="54" d="100"/>
        </p:scale>
        <p:origin x="12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B8CB4-34B2-4861-95D2-27096806CCD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F8855-7721-49BA-B9BF-157A1B66A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7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如果真的是一种简易的脚本语言，其实不需要有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继承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机制。但是，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里面都是对象，必须有一种机制，将所有对象联系起来。所以，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Brendan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Eich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最后还是设计了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继承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8855-7721-49BA-B9BF-157A1B66A0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02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基本思想：在子类型构造函数的内部调用超类构造函数，通过使用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call()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apply()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方法可以在新创建的对象上执行构造函数。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8855-7721-49BA-B9BF-157A1B66A07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52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基本思想：在子类型构造函数的内部调用超类构造函数，通过使用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call()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apply()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方法可以在新创建的对象上执行构造函数。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8855-7721-49BA-B9BF-157A1B66A07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165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基本思想：在子类型构造函数的内部调用超类构造函数，通过使用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call()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apply()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方法可以在新创建的对象上执行构造函数。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8855-7721-49BA-B9BF-157A1B66A07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318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8855-7721-49BA-B9BF-157A1B66A07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714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YUI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8855-7721-49BA-B9BF-157A1B66A07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089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8855-7721-49BA-B9BF-157A1B66A07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0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但是，他不打算引入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）的概念，因为一旦有了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就是一种完整的面向对象编程语言了，这好像有点太正式了，而且增加了初学者的入门难度。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他考虑到，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语言都使用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命令，生成实例。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因此，他就把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命令引入了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，用来从原型对象生成一个实例对象。但是，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，怎么来表示原型对象呢？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这时，他想到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命令时，都会调用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的构造函数（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）。他就做了一个简化的设计，在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命令后面跟的不是类，而是构造函数。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8855-7721-49BA-B9BF-157A1B66A0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30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这个属性包含一个对象（以下简称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"prototype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），所有实例对象需要共享的属性和方法，都放在这个对象里面；那些不需要共享的属性和方法，就放在构造函数里面。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实例对象一旦创建，将自动引用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对象的属性和方法。也就是说，实例对象的属性和方法，分成两种，一种是本地的，另一种是引用的。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8855-7721-49BA-B9BF-157A1B66A0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0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4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原型对象自动获取一个</a:t>
            </a:r>
            <a:r>
              <a:rPr lang="en-US" altLang="zh-CN" sz="40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constructor</a:t>
            </a:r>
            <a:r>
              <a:rPr lang="zh-CN" altLang="en-US" sz="40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属性，该属性包含一个指向</a:t>
            </a:r>
            <a:r>
              <a:rPr lang="en-US" altLang="zh-CN" sz="40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prototype</a:t>
            </a:r>
            <a:r>
              <a:rPr lang="zh-CN" altLang="en-US" sz="40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属性所在的指针</a:t>
            </a:r>
            <a:endParaRPr lang="en-US" altLang="zh-CN" sz="40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40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4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ECMA-262</a:t>
            </a:r>
            <a:r>
              <a:rPr lang="zh-CN" altLang="en-US" sz="4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</a:t>
            </a:r>
            <a:r>
              <a:rPr lang="en-US" altLang="zh-CN" sz="4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zh-CN" altLang="en-US" sz="4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版中：当调用构造函数创建一个实例后，该实例内部包含一个指针（内部属性），叫做</a:t>
            </a:r>
            <a:r>
              <a:rPr lang="en-US" altLang="zh-CN" sz="4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[[Prototype]]</a:t>
            </a:r>
            <a:endParaRPr lang="zh-CN" altLang="en-US" sz="4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8855-7721-49BA-B9BF-157A1B66A0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8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__</a:t>
            </a:r>
            <a:r>
              <a:rPr lang="en-US" altLang="zh-CN" dirty="0" err="1" smtClean="0"/>
              <a:t>defineGetter</a:t>
            </a:r>
            <a:r>
              <a:rPr lang="en-US" altLang="zh-CN" dirty="0" smtClean="0"/>
              <a:t>__()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defineSetter</a:t>
            </a:r>
            <a:r>
              <a:rPr lang="en-US" altLang="zh-CN" dirty="0" smtClean="0"/>
              <a:t>__()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8855-7721-49BA-B9BF-157A1B66A0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074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8855-7721-49BA-B9BF-157A1B66A0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969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Object.defineProperty</a:t>
            </a:r>
            <a:r>
              <a:rPr lang="en-US" altLang="zh-CN" dirty="0" smtClean="0"/>
              <a:t>(person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{},{</a:t>
            </a:r>
          </a:p>
          <a:p>
            <a:r>
              <a:rPr lang="en-US" altLang="zh-CN" dirty="0" smtClean="0"/>
              <a:t>    value:160</a:t>
            </a:r>
          </a:p>
          <a:p>
            <a:r>
              <a:rPr lang="en-US" altLang="zh-CN" dirty="0" smtClean="0"/>
              <a:t>});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8855-7721-49BA-B9BF-157A1B66A07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8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引用类型继承</a:t>
            </a:r>
            <a:r>
              <a:rPr lang="en-US" altLang="zh-CN" dirty="0" smtClean="0"/>
              <a:t>Object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8855-7721-49BA-B9BF-157A1B66A07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58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基本思想：利用原型让一个引用类型继承另外一个引用类型的属性和方法。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8855-7721-49BA-B9BF-157A1B66A07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4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7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6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6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4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1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5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5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7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8FBAB-6471-49DB-91A5-FBE6BA165258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4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cjkjn7tp/1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cjkjn7t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继承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67716" y="4527755"/>
            <a:ext cx="4557252" cy="1814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FE:</a:t>
            </a:r>
            <a:r>
              <a:rPr lang="zh-CN" altLang="en-US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魏峰</a:t>
            </a:r>
            <a:endParaRPr lang="zh-CN" altLang="en-US" sz="36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93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4380" y="448236"/>
            <a:ext cx="10970588" cy="5893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solidFill>
                  <a:schemeClr val="tx1"/>
                </a:solidFill>
              </a:rPr>
              <a:t>访问器属性</a:t>
            </a:r>
            <a:r>
              <a:rPr lang="zh-CN" altLang="en-US" sz="3600" dirty="0" smtClean="0">
                <a:solidFill>
                  <a:schemeClr val="tx1"/>
                </a:solidFill>
              </a:rPr>
              <a:t>：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r>
              <a:rPr lang="zh-CN" altLang="en-US" sz="3600" dirty="0" smtClean="0">
                <a:solidFill>
                  <a:schemeClr val="tx1"/>
                </a:solidFill>
              </a:rPr>
              <a:t>包含</a:t>
            </a:r>
            <a:r>
              <a:rPr lang="en-US" altLang="zh-CN" sz="3600" dirty="0">
                <a:solidFill>
                  <a:schemeClr val="tx1"/>
                </a:solidFill>
              </a:rPr>
              <a:t>getter</a:t>
            </a:r>
            <a:r>
              <a:rPr lang="zh-CN" altLang="en-US" sz="3600" dirty="0">
                <a:solidFill>
                  <a:schemeClr val="tx1"/>
                </a:solidFill>
              </a:rPr>
              <a:t>和</a:t>
            </a:r>
            <a:r>
              <a:rPr lang="en-US" altLang="zh-CN" sz="3600" dirty="0">
                <a:solidFill>
                  <a:schemeClr val="tx1"/>
                </a:solidFill>
              </a:rPr>
              <a:t>setter</a:t>
            </a:r>
            <a:r>
              <a:rPr lang="zh-CN" altLang="en-US" sz="3600" dirty="0">
                <a:solidFill>
                  <a:schemeClr val="tx1"/>
                </a:solidFill>
              </a:rPr>
              <a:t>函数。读取访问器属性时，调用</a:t>
            </a:r>
            <a:r>
              <a:rPr lang="en-US" altLang="zh-CN" sz="3600" dirty="0">
                <a:solidFill>
                  <a:schemeClr val="tx1"/>
                </a:solidFill>
              </a:rPr>
              <a:t>getter</a:t>
            </a:r>
            <a:r>
              <a:rPr lang="zh-CN" altLang="en-US" sz="3600" dirty="0">
                <a:solidFill>
                  <a:schemeClr val="tx1"/>
                </a:solidFill>
              </a:rPr>
              <a:t>函数，返回有效的值；在写入访问器属性时，调用</a:t>
            </a:r>
            <a:r>
              <a:rPr lang="en-US" altLang="zh-CN" sz="3600" dirty="0">
                <a:solidFill>
                  <a:schemeClr val="tx1"/>
                </a:solidFill>
              </a:rPr>
              <a:t>setter</a:t>
            </a:r>
            <a:r>
              <a:rPr lang="zh-CN" altLang="en-US" sz="3600" dirty="0">
                <a:solidFill>
                  <a:schemeClr val="tx1"/>
                </a:solidFill>
              </a:rPr>
              <a:t>函数传入新值。它包含了</a:t>
            </a:r>
            <a:r>
              <a:rPr lang="en-US" altLang="zh-CN" sz="3600" dirty="0">
                <a:solidFill>
                  <a:schemeClr val="tx1"/>
                </a:solidFill>
              </a:rPr>
              <a:t>4</a:t>
            </a:r>
            <a:r>
              <a:rPr lang="zh-CN" altLang="en-US" sz="3600" dirty="0">
                <a:solidFill>
                  <a:schemeClr val="tx1"/>
                </a:solidFill>
              </a:rPr>
              <a:t>个特性：</a:t>
            </a:r>
            <a:br>
              <a:rPr lang="zh-CN" altLang="en-US" sz="3600" dirty="0">
                <a:solidFill>
                  <a:schemeClr val="tx1"/>
                </a:solidFill>
              </a:rPr>
            </a:br>
            <a:r>
              <a:rPr lang="en-US" altLang="zh-CN" sz="3600" dirty="0">
                <a:solidFill>
                  <a:schemeClr val="tx1"/>
                </a:solidFill>
              </a:rPr>
              <a:t>1. [[Configurable]]</a:t>
            </a:r>
            <a:r>
              <a:rPr lang="zh-CN" altLang="en-US" sz="3600" dirty="0">
                <a:solidFill>
                  <a:schemeClr val="tx1"/>
                </a:solidFill>
              </a:rPr>
              <a:t>：表示是否能通过</a:t>
            </a:r>
            <a:r>
              <a:rPr lang="en-US" altLang="zh-CN" sz="3600" dirty="0">
                <a:solidFill>
                  <a:schemeClr val="tx1"/>
                </a:solidFill>
              </a:rPr>
              <a:t>delete</a:t>
            </a:r>
            <a:r>
              <a:rPr lang="zh-CN" altLang="en-US" sz="3600" dirty="0">
                <a:solidFill>
                  <a:schemeClr val="tx1"/>
                </a:solidFill>
              </a:rPr>
              <a:t>删除属性从而重新定义属性，能否修改属性的特性，能否把属性修改为访问器属性。</a:t>
            </a:r>
            <a:br>
              <a:rPr lang="zh-CN" altLang="en-US" sz="3600" dirty="0">
                <a:solidFill>
                  <a:schemeClr val="tx1"/>
                </a:solidFill>
              </a:rPr>
            </a:br>
            <a:r>
              <a:rPr lang="en-US" altLang="zh-CN" sz="3600" dirty="0">
                <a:solidFill>
                  <a:schemeClr val="tx1"/>
                </a:solidFill>
              </a:rPr>
              <a:t>2. [[Enumerable]]</a:t>
            </a:r>
            <a:r>
              <a:rPr lang="zh-CN" altLang="en-US" sz="3600" dirty="0">
                <a:solidFill>
                  <a:schemeClr val="tx1"/>
                </a:solidFill>
              </a:rPr>
              <a:t>：表示能否用</a:t>
            </a:r>
            <a:r>
              <a:rPr lang="en-US" altLang="zh-CN" sz="3600" dirty="0">
                <a:solidFill>
                  <a:schemeClr val="tx1"/>
                </a:solidFill>
              </a:rPr>
              <a:t>for-in</a:t>
            </a:r>
            <a:r>
              <a:rPr lang="zh-CN" altLang="en-US" sz="3600" dirty="0">
                <a:solidFill>
                  <a:schemeClr val="tx1"/>
                </a:solidFill>
              </a:rPr>
              <a:t>循环返回。</a:t>
            </a:r>
            <a:br>
              <a:rPr lang="zh-CN" altLang="en-US" sz="3600" dirty="0">
                <a:solidFill>
                  <a:schemeClr val="tx1"/>
                </a:solidFill>
              </a:rPr>
            </a:br>
            <a:r>
              <a:rPr lang="en-US" altLang="zh-CN" sz="3600" dirty="0">
                <a:solidFill>
                  <a:schemeClr val="tx1"/>
                </a:solidFill>
              </a:rPr>
              <a:t>3. [[Get]]</a:t>
            </a:r>
            <a:r>
              <a:rPr lang="zh-CN" altLang="en-US" sz="3600" dirty="0">
                <a:solidFill>
                  <a:schemeClr val="tx1"/>
                </a:solidFill>
              </a:rPr>
              <a:t>：读取属性时调用的函数，默认</a:t>
            </a:r>
            <a:r>
              <a:rPr lang="en-US" altLang="zh-CN" sz="3600" dirty="0">
                <a:solidFill>
                  <a:schemeClr val="tx1"/>
                </a:solidFill>
              </a:rPr>
              <a:t>undefined</a:t>
            </a:r>
            <a:r>
              <a:rPr lang="zh-CN" altLang="en-US" sz="3600" dirty="0">
                <a:solidFill>
                  <a:schemeClr val="tx1"/>
                </a:solidFill>
              </a:rPr>
              <a:t>。</a:t>
            </a:r>
            <a:br>
              <a:rPr lang="zh-CN" altLang="en-US" sz="3600" dirty="0">
                <a:solidFill>
                  <a:schemeClr val="tx1"/>
                </a:solidFill>
              </a:rPr>
            </a:br>
            <a:r>
              <a:rPr lang="en-US" altLang="zh-CN" sz="3600" dirty="0">
                <a:solidFill>
                  <a:schemeClr val="tx1"/>
                </a:solidFill>
              </a:rPr>
              <a:t>4. [[Set]]</a:t>
            </a:r>
            <a:r>
              <a:rPr lang="zh-CN" altLang="en-US" sz="3600" dirty="0">
                <a:solidFill>
                  <a:schemeClr val="tx1"/>
                </a:solidFill>
              </a:rPr>
              <a:t>：写入属性时调用的函数，默认</a:t>
            </a:r>
            <a:r>
              <a:rPr lang="en-US" altLang="zh-CN" sz="3600" dirty="0">
                <a:solidFill>
                  <a:schemeClr val="tx1"/>
                </a:solidFill>
              </a:rPr>
              <a:t>undefined</a:t>
            </a:r>
            <a:r>
              <a:rPr lang="zh-CN" altLang="en-US" sz="3600" dirty="0">
                <a:solidFill>
                  <a:schemeClr val="tx1"/>
                </a:solidFill>
              </a:rPr>
              <a:t>。</a:t>
            </a:r>
            <a:endParaRPr lang="zh-CN" altLang="en-US" sz="36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1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2357" y="1183342"/>
            <a:ext cx="10970588" cy="5230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https://jsfiddle.net/cjkjn7tp/1/</a:t>
            </a:r>
            <a:endParaRPr lang="zh-CN" altLang="en-US" sz="36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2357" y="950260"/>
            <a:ext cx="10970588" cy="5230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https://jsfiddle.net/cjkjn7tp/1/</a:t>
            </a:r>
            <a:endParaRPr lang="zh-CN" altLang="en-US" sz="36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8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645460"/>
            <a:ext cx="10970588" cy="5696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getter</a:t>
            </a:r>
            <a:r>
              <a:rPr lang="zh-CN" altLang="en-US" sz="3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sz="3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setter</a:t>
            </a:r>
            <a:r>
              <a:rPr lang="zh-CN" altLang="en-US" sz="3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不一定要成对出现，只有</a:t>
            </a:r>
            <a:r>
              <a:rPr lang="en-US" altLang="zh-CN" sz="3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getter</a:t>
            </a:r>
            <a:r>
              <a:rPr lang="zh-CN" altLang="en-US" sz="3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函数证明该属性只读不可写，尝试写入在非严格模式下会被忽略，严格模式会抛出错误。相同，只有</a:t>
            </a:r>
            <a:r>
              <a:rPr lang="en-US" altLang="zh-CN" sz="3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setter</a:t>
            </a:r>
            <a:r>
              <a:rPr lang="zh-CN" altLang="en-US" sz="3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函数证明只写不能读，尝试读在非严格模式下返回</a:t>
            </a:r>
            <a:r>
              <a:rPr lang="en-US" altLang="zh-CN" sz="3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undefined</a:t>
            </a:r>
            <a:r>
              <a:rPr lang="zh-CN" altLang="en-US" sz="3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，严格模式则抛出错误。</a:t>
            </a:r>
          </a:p>
        </p:txBody>
      </p:sp>
    </p:spTree>
    <p:extLst>
      <p:ext uri="{BB962C8B-B14F-4D97-AF65-F5344CB8AC3E}">
        <p14:creationId xmlns:p14="http://schemas.microsoft.com/office/powerpoint/2010/main" val="14278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376" y="376518"/>
            <a:ext cx="11331389" cy="5647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多属性定义？</a:t>
            </a:r>
            <a:endParaRPr lang="zh-CN" altLang="en-US" sz="66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3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继承的实现方式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dirty="0" smtClean="0"/>
              <a:t>原型链继承</a:t>
            </a:r>
            <a:endParaRPr lang="en-US" altLang="zh-CN" dirty="0" smtClean="0"/>
          </a:p>
          <a:p>
            <a:r>
              <a:rPr lang="zh-CN" altLang="en-US" dirty="0" smtClean="0"/>
              <a:t>借用构造函数</a:t>
            </a:r>
            <a:endParaRPr lang="en-US" altLang="zh-CN" dirty="0" smtClean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继承（伪经典继承）</a:t>
            </a:r>
            <a:endParaRPr lang="en-US" altLang="zh-CN" dirty="0" smtClean="0"/>
          </a:p>
          <a:p>
            <a:r>
              <a:rPr lang="zh-CN" altLang="en-US" dirty="0"/>
              <a:t>原形</a:t>
            </a:r>
            <a:r>
              <a:rPr lang="zh-CN" altLang="en-US" dirty="0" smtClean="0"/>
              <a:t>式继承</a:t>
            </a:r>
            <a:r>
              <a:rPr lang="en-US" altLang="zh-CN" dirty="0" smtClean="0"/>
              <a:t>(ES5</a:t>
            </a:r>
            <a:r>
              <a:rPr lang="zh-CN" altLang="en-US" dirty="0" smtClean="0"/>
              <a:t>规范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寄生式继承</a:t>
            </a:r>
            <a:endParaRPr lang="en-US" altLang="zh-CN" dirty="0" smtClean="0"/>
          </a:p>
          <a:p>
            <a:r>
              <a:rPr lang="zh-CN" altLang="en-US" dirty="0" smtClean="0"/>
              <a:t>寄生组合继承</a:t>
            </a:r>
            <a:endParaRPr lang="en-US" altLang="zh-CN" dirty="0" smtClean="0"/>
          </a:p>
          <a:p>
            <a:r>
              <a:rPr lang="en-US" altLang="zh-CN" dirty="0" smtClean="0"/>
              <a:t>Extend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ES6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6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继承的实现方式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原型链继承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41347"/>
            <a:ext cx="10515600" cy="75667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基本思想：利用原型让一个引用类型继承另外一个引用类型的属性和方法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21977" y="1382122"/>
            <a:ext cx="10762129" cy="4459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6979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SuperType() {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this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.property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SuperType.prototype.getSuperValue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() {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return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this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.property;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subType() {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this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.property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false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//继承了SuperType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SubType.prototype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new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SuperType();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SubType.prototype.getSubValue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(){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return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this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.property;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var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instance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new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SubType();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console.log(instance.getSuperValue());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8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继承的实现方式</a:t>
            </a:r>
            <a:r>
              <a:rPr lang="en-US" altLang="zh-CN" dirty="0" smtClean="0"/>
              <a:t>-</a:t>
            </a:r>
            <a:r>
              <a:rPr lang="zh-CN" altLang="en-US" dirty="0"/>
              <a:t>借用构造函数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41347"/>
            <a:ext cx="10515600" cy="88218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基本思想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在子类型构造函数的内部调用超类构造函数，通过使用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call()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apply()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方法可以在新创建的对象上执行构造函数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68188" y="1321301"/>
            <a:ext cx="11098306" cy="40898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6979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function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SuperType() {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this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.colors = 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"red"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"blue"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"green"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];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function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SubType() {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SuperType.call(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this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);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//继承了SuperType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var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instance1 =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new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SubType();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instance1.colors.push(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"black"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);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console.log(instance1.colors);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//"red","blue","green","black"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var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instance2 =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new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SubType();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console.log(instance2.colors);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//"red","blue","green"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5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继承的实现方式</a:t>
            </a:r>
            <a:r>
              <a:rPr lang="en-US" altLang="zh-CN" dirty="0" smtClean="0"/>
              <a:t>-</a:t>
            </a:r>
            <a:r>
              <a:rPr lang="zh-CN" altLang="en-US" dirty="0"/>
              <a:t>组合继承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032840"/>
          </a:xfrm>
        </p:spPr>
        <p:txBody>
          <a:bodyPr>
            <a:normAutofit/>
          </a:bodyPr>
          <a:lstStyle/>
          <a:p>
            <a:r>
              <a:rPr lang="zh-CN" altLang="en-US" dirty="0"/>
              <a:t>基本思想：将原型链和借用构造函数的技术组合在一块，从而发挥两者之长的一种继承模式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https://jsfiddle.net/wpt4s6e5/1/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3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继承的实现方式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原型</a:t>
            </a:r>
            <a:r>
              <a:rPr lang="zh-CN" altLang="en-US" dirty="0"/>
              <a:t>式继承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4623524"/>
            <a:ext cx="10515600" cy="88218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基本思想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zh-CN" altLang="en-US" dirty="0"/>
              <a:t>借助原型可以基于已有的对象创建新对象，同时还不必须因此创建自定义的类型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规范化：</a:t>
            </a:r>
            <a:r>
              <a:rPr lang="en-US" altLang="zh-CN" dirty="0" err="1"/>
              <a:t>Object.create</a:t>
            </a:r>
            <a:r>
              <a:rPr lang="en-US" altLang="zh-CN" dirty="0"/>
              <a:t>()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79929" y="1690688"/>
            <a:ext cx="10632141" cy="2489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6979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function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object(o) {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function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F(){}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F.prototype = o;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return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new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F();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}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4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继承的实现方式</a:t>
            </a:r>
            <a:r>
              <a:rPr lang="en-US" altLang="zh-CN" dirty="0" smtClean="0"/>
              <a:t>-</a:t>
            </a:r>
            <a:r>
              <a:rPr lang="zh-CN" altLang="en-US" dirty="0"/>
              <a:t>寄生式继承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5975818"/>
            <a:ext cx="10515600" cy="88218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基本思想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zh-CN" altLang="en-US" dirty="0"/>
              <a:t>借助原型可以基于已有的对象创建新对象，同时还不必须因此创建自定义的类型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547370"/>
            <a:ext cx="10990729" cy="4028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6979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function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createAnother(original) {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clone = object(original);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clone.sayHi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function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() {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alert(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"hi"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};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669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669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return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clone;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person = {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name: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"EvanChen"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,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friends:[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"Shelby"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"Court"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"Van"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];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};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anotherPerson = createAnother(person);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anotherPerson.sayHi();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///"hi"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12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面向对象编程（</a:t>
            </a: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object-oriented programming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1. 94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年，</a:t>
            </a:r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OOP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盛行，</a:t>
            </a:r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C++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盛行，</a:t>
            </a:r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 1.0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即将推出</a:t>
            </a: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JS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中所有数据类型都是</a:t>
            </a:r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object(java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类似</a:t>
            </a:r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Brendan </a:t>
            </a:r>
            <a:r>
              <a:rPr lang="en-US" altLang="zh-CN" sz="40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Eich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 要不要设计“继承”</a:t>
            </a: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32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继承的实现方式</a:t>
            </a:r>
            <a:r>
              <a:rPr lang="en-US" altLang="zh-CN" dirty="0" smtClean="0"/>
              <a:t>-</a:t>
            </a:r>
            <a:r>
              <a:rPr lang="zh-CN" altLang="en-US" dirty="0"/>
              <a:t>寄生组合式继承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5975818"/>
            <a:ext cx="10515600" cy="88218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基本思想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zh-CN" altLang="en-US" dirty="0"/>
              <a:t>通过借用函数来继承属性，通过原型链的混成形式来继承方法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598" y="2063124"/>
            <a:ext cx="9932895" cy="31357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6979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function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inheritProperty(subType, superType) {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var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prototype = object(superType.prototype);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//创建对象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prototype.constructor = subType;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//增强对象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subType.prototype = prototype;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//指定对象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rgbClr val="0082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}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ES6 Extend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81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" y="1"/>
            <a:ext cx="10515600" cy="100584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面向对象编程（</a:t>
            </a: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object-oriented programming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5841"/>
            <a:ext cx="10515600" cy="5554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引入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new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构造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缺陷？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79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面向对象编程（</a:t>
            </a: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object-oriented programming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数据共享，资源</a:t>
            </a:r>
            <a:r>
              <a:rPr lang="zh-CN" altLang="en-US" sz="3600" b="1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浪费</a:t>
            </a:r>
            <a:endParaRPr lang="en-US" altLang="zh-CN" sz="3600" b="1" dirty="0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sz="3600" b="1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sz="3600" b="1" dirty="0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引入</a:t>
            </a:r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prototype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35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5645" y="2551814"/>
            <a:ext cx="10970588" cy="3789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40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constructor(prototype)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altLang="zh-CN" sz="4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4000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40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__proto__(</a:t>
            </a:r>
            <a:r>
              <a:rPr lang="zh-CN" altLang="en-US" sz="40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非标准，单几乎所有主流浏览器都有</a:t>
            </a:r>
            <a:r>
              <a:rPr lang="en-US" altLang="zh-CN" sz="40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altLang="en-US" sz="4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4521" y="425302"/>
            <a:ext cx="10398642" cy="1275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面向对象编程（</a:t>
            </a:r>
            <a:r>
              <a:rPr lang="en-US" altLang="zh-CN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object-oriented programming</a:t>
            </a:r>
            <a:r>
              <a:rPr lang="zh-CN" altLang="en-US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376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ECMA5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数据属性</a:t>
            </a:r>
            <a:endParaRPr lang="en-US" altLang="zh-CN" sz="3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器属性</a:t>
            </a:r>
            <a:endParaRPr lang="en-US" altLang="zh-CN" sz="3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7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0659"/>
            <a:ext cx="10515600" cy="62887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200" b="1" dirty="0"/>
              <a:t>数据属性</a:t>
            </a:r>
            <a:r>
              <a:rPr lang="zh-CN" altLang="en-US" sz="3200" b="1" dirty="0" smtClean="0"/>
              <a:t>：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zh-CN" altLang="en-US" sz="3200" dirty="0" smtClean="0"/>
              <a:t>该</a:t>
            </a:r>
            <a:r>
              <a:rPr lang="zh-CN" altLang="en-US" sz="3200" dirty="0"/>
              <a:t>属性包含了一个数据值的位置，它包含了</a:t>
            </a:r>
            <a:r>
              <a:rPr lang="en-US" altLang="zh-CN" sz="3200" dirty="0"/>
              <a:t>4</a:t>
            </a:r>
            <a:r>
              <a:rPr lang="zh-CN" altLang="en-US" sz="3200" dirty="0"/>
              <a:t>个描述行为的特性：</a:t>
            </a:r>
            <a:br>
              <a:rPr lang="zh-CN" altLang="en-US" sz="3200" dirty="0"/>
            </a:br>
            <a:r>
              <a:rPr lang="zh-CN" altLang="en-US" sz="3200" dirty="0" smtClean="0"/>
              <a:t>    </a:t>
            </a:r>
            <a:r>
              <a:rPr lang="en-US" altLang="zh-CN" sz="3200" dirty="0" smtClean="0"/>
              <a:t>1. [[Configurable]]</a:t>
            </a:r>
            <a:r>
              <a:rPr lang="zh-CN" altLang="en-US" sz="3200" dirty="0" smtClean="0"/>
              <a:t>：表示是否能通过</a:t>
            </a:r>
            <a:r>
              <a:rPr lang="en-US" altLang="zh-CN" sz="3200" dirty="0" smtClean="0"/>
              <a:t>delete</a:t>
            </a:r>
            <a:r>
              <a:rPr lang="zh-CN" altLang="en-US" sz="3200" dirty="0" smtClean="0"/>
              <a:t>删除属性从而重新定义属性，能否修改属性的特性，能否把属性修改为访问器属性。</a:t>
            </a:r>
            <a:br>
              <a:rPr lang="zh-CN" altLang="en-US" sz="3200" dirty="0" smtClean="0"/>
            </a:br>
            <a:r>
              <a:rPr lang="zh-CN" altLang="en-US" sz="3200" dirty="0" smtClean="0"/>
              <a:t>    </a:t>
            </a:r>
            <a:r>
              <a:rPr lang="en-US" altLang="zh-CN" sz="3200" dirty="0" smtClean="0"/>
              <a:t>2. [[Enumerable]]</a:t>
            </a:r>
            <a:r>
              <a:rPr lang="zh-CN" altLang="en-US" sz="3200" dirty="0" smtClean="0"/>
              <a:t>：表示能否用</a:t>
            </a:r>
            <a:r>
              <a:rPr lang="en-US" altLang="zh-CN" sz="3200" dirty="0" smtClean="0"/>
              <a:t>for-in</a:t>
            </a:r>
            <a:r>
              <a:rPr lang="zh-CN" altLang="en-US" sz="3200" dirty="0" smtClean="0"/>
              <a:t>循环返回。</a:t>
            </a:r>
            <a:br>
              <a:rPr lang="zh-CN" altLang="en-US" sz="3200" dirty="0" smtClean="0"/>
            </a:br>
            <a:r>
              <a:rPr lang="zh-CN" altLang="en-US" sz="3200" dirty="0" smtClean="0"/>
              <a:t>    </a:t>
            </a:r>
            <a:r>
              <a:rPr lang="en-US" altLang="zh-CN" sz="3200" dirty="0" smtClean="0"/>
              <a:t>3. [[writable]]</a:t>
            </a:r>
            <a:r>
              <a:rPr lang="zh-CN" altLang="en-US" sz="3200" dirty="0" smtClean="0"/>
              <a:t>：表示能否修改属性的值。</a:t>
            </a:r>
            <a:br>
              <a:rPr lang="zh-CN" altLang="en-US" sz="3200" dirty="0" smtClean="0"/>
            </a:br>
            <a:r>
              <a:rPr lang="zh-CN" altLang="en-US" sz="3200" dirty="0" smtClean="0"/>
              <a:t>    </a:t>
            </a:r>
            <a:r>
              <a:rPr lang="en-US" altLang="zh-CN" sz="3200" dirty="0" smtClean="0"/>
              <a:t>4. [[Value]]</a:t>
            </a:r>
            <a:r>
              <a:rPr lang="zh-CN" altLang="en-US" sz="3200" dirty="0" smtClean="0"/>
              <a:t>：包含这个属性的数据值。读取属性值的时候从这个位置读，写入属性值的时候更新到这个位置，默认值为</a:t>
            </a:r>
            <a:r>
              <a:rPr lang="en-US" altLang="zh-CN" sz="3200" dirty="0" smtClean="0"/>
              <a:t>undefined</a:t>
            </a:r>
            <a:r>
              <a:rPr lang="zh-CN" altLang="en-US" sz="3200" dirty="0" smtClean="0"/>
              <a:t>。</a:t>
            </a:r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直接在对象上定义的属性的数据特性默认如下：</a:t>
            </a:r>
            <a:br>
              <a:rPr lang="zh-CN" altLang="en-US" sz="3200" dirty="0"/>
            </a:br>
            <a:r>
              <a:rPr lang="zh-CN" altLang="en-US" sz="3200" dirty="0" smtClean="0"/>
              <a:t>    </a:t>
            </a:r>
            <a:r>
              <a:rPr lang="en-US" altLang="zh-CN" sz="3200" dirty="0" smtClean="0"/>
              <a:t>1</a:t>
            </a:r>
            <a:r>
              <a:rPr lang="en-US" altLang="zh-CN" sz="3200" dirty="0"/>
              <a:t>. [[Configurable]]</a:t>
            </a:r>
            <a:r>
              <a:rPr lang="zh-CN" altLang="en-US" sz="3200" dirty="0"/>
              <a:t>：</a:t>
            </a:r>
            <a:r>
              <a:rPr lang="en-US" altLang="zh-CN" sz="3200" dirty="0"/>
              <a:t>true</a:t>
            </a:r>
            <a:br>
              <a:rPr lang="en-US" altLang="zh-CN" sz="3200" dirty="0"/>
            </a:br>
            <a:r>
              <a:rPr lang="en-US" altLang="zh-CN" sz="3200" dirty="0" smtClean="0"/>
              <a:t>    2</a:t>
            </a:r>
            <a:r>
              <a:rPr lang="en-US" altLang="zh-CN" sz="3200" dirty="0"/>
              <a:t>. [[Enumerable]]</a:t>
            </a:r>
            <a:r>
              <a:rPr lang="zh-CN" altLang="en-US" sz="3200" dirty="0"/>
              <a:t>：</a:t>
            </a:r>
            <a:r>
              <a:rPr lang="en-US" altLang="zh-CN" sz="3200" dirty="0"/>
              <a:t>true</a:t>
            </a:r>
            <a:br>
              <a:rPr lang="en-US" altLang="zh-CN" sz="3200" dirty="0"/>
            </a:br>
            <a:r>
              <a:rPr lang="en-US" altLang="zh-CN" sz="3200" dirty="0" smtClean="0"/>
              <a:t>    3</a:t>
            </a:r>
            <a:r>
              <a:rPr lang="en-US" altLang="zh-CN" sz="3200" dirty="0"/>
              <a:t>. [[writable]]</a:t>
            </a:r>
            <a:r>
              <a:rPr lang="zh-CN" altLang="en-US" sz="3200" dirty="0"/>
              <a:t>：</a:t>
            </a:r>
            <a:r>
              <a:rPr lang="en-US" altLang="zh-CN" sz="3200" dirty="0"/>
              <a:t>true</a:t>
            </a:r>
            <a:br>
              <a:rPr lang="en-US" altLang="zh-CN" sz="3200" dirty="0"/>
            </a:br>
            <a:r>
              <a:rPr lang="en-US" altLang="zh-CN" sz="3200" dirty="0" smtClean="0"/>
              <a:t>    4</a:t>
            </a:r>
            <a:r>
              <a:rPr lang="en-US" altLang="zh-CN" sz="3200" dirty="0"/>
              <a:t>. [[Value]]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 undefined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6008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605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https://jsfiddle.net/cjkjn7tp/</a:t>
            </a:r>
            <a:endParaRPr lang="en-US" altLang="zh-CN" sz="3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6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4380" y="537882"/>
            <a:ext cx="10970588" cy="5803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另外需要注意的是当</a:t>
            </a:r>
            <a:r>
              <a:rPr lang="en-US" altLang="zh-CN" sz="4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configurable</a:t>
            </a:r>
            <a:r>
              <a:rPr lang="zh-CN" altLang="en-US" sz="4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设置为</a:t>
            </a:r>
            <a:r>
              <a:rPr lang="en-US" altLang="zh-CN" sz="4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</a:t>
            </a:r>
            <a:r>
              <a:rPr lang="zh-CN" altLang="en-US" sz="4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后无法再将其改为</a:t>
            </a:r>
            <a:r>
              <a:rPr lang="en-US" altLang="zh-CN" sz="4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</a:t>
            </a:r>
            <a:r>
              <a:rPr lang="zh-CN" altLang="en-US" sz="4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，且除了</a:t>
            </a:r>
            <a:r>
              <a:rPr lang="en-US" altLang="zh-CN" sz="4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writable</a:t>
            </a:r>
            <a:r>
              <a:rPr lang="zh-CN" altLang="en-US" sz="4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之外，无法修改其它特性。在</a:t>
            </a:r>
            <a:r>
              <a:rPr lang="en-US" altLang="zh-CN" sz="4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configurable</a:t>
            </a:r>
            <a:r>
              <a:rPr lang="zh-CN" altLang="en-US" sz="4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</a:t>
            </a:r>
            <a:r>
              <a:rPr lang="en-US" altLang="zh-CN" sz="4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</a:t>
            </a:r>
            <a:r>
              <a:rPr lang="zh-CN" altLang="en-US" sz="4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的情况下可多次调用</a:t>
            </a:r>
            <a:r>
              <a:rPr lang="en-US" altLang="zh-CN" sz="4000" b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Object.defineProperty</a:t>
            </a:r>
            <a:r>
              <a:rPr lang="en-US" altLang="zh-CN" sz="4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)</a:t>
            </a:r>
            <a:r>
              <a:rPr lang="zh-CN" altLang="en-US" sz="4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修改同一属性。</a:t>
            </a:r>
            <a:br>
              <a:rPr lang="zh-CN" altLang="en-US" sz="4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4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在非严格情况下修改无法配置的属性操作会被忽略，在严格模式下会抛出错误。</a:t>
            </a:r>
          </a:p>
        </p:txBody>
      </p:sp>
    </p:spTree>
    <p:extLst>
      <p:ext uri="{BB962C8B-B14F-4D97-AF65-F5344CB8AC3E}">
        <p14:creationId xmlns:p14="http://schemas.microsoft.com/office/powerpoint/2010/main" val="143705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1343</Words>
  <Application>Microsoft Office PowerPoint</Application>
  <PresentationFormat>宽屏</PresentationFormat>
  <Paragraphs>143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Microsoft YaHei UI</vt:lpstr>
      <vt:lpstr>宋体</vt:lpstr>
      <vt:lpstr>Arial</vt:lpstr>
      <vt:lpstr>Calibri</vt:lpstr>
      <vt:lpstr>Calibri Light</vt:lpstr>
      <vt:lpstr>Consolas</vt:lpstr>
      <vt:lpstr>Wingdings</vt:lpstr>
      <vt:lpstr>Office 主题</vt:lpstr>
      <vt:lpstr>JavaScript继承</vt:lpstr>
      <vt:lpstr>面向对象编程（object-oriented programming）</vt:lpstr>
      <vt:lpstr>面向对象编程（object-oriented programming）</vt:lpstr>
      <vt:lpstr>面向对象编程（object-oriented programming）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继承的实现方式</vt:lpstr>
      <vt:lpstr>继承的实现方式-原型链继承</vt:lpstr>
      <vt:lpstr>继承的实现方式-借用构造函数</vt:lpstr>
      <vt:lpstr>继承的实现方式-组合继承</vt:lpstr>
      <vt:lpstr>继承的实现方式-原型式继承</vt:lpstr>
      <vt:lpstr>继承的实现方式-寄生式继承</vt:lpstr>
      <vt:lpstr>继承的实现方式-寄生组合式继承</vt:lpstr>
      <vt:lpstr>ES6 Extend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Events&amp;面向对象</dc:title>
  <dc:creator>Wei,Feng</dc:creator>
  <cp:lastModifiedBy>Wei,Feng</cp:lastModifiedBy>
  <cp:revision>120</cp:revision>
  <dcterms:created xsi:type="dcterms:W3CDTF">2016-09-22T11:40:47Z</dcterms:created>
  <dcterms:modified xsi:type="dcterms:W3CDTF">2016-11-14T02:21:55Z</dcterms:modified>
</cp:coreProperties>
</file>