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660"/>
  </p:normalViewPr>
  <p:slideViewPr>
    <p:cSldViewPr snapToGrid="0">
      <p:cViewPr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802356"/>
                  </p:ext>
                </p:extLst>
              </p:nvPr>
            </p:nvGraphicFramePr>
            <p:xfrm>
              <a:off x="10693" y="769242"/>
              <a:ext cx="6161804" cy="76393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4732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4817072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행렬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(Matrix) 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정수의 순서상의 집합에서 성분이 포함된 상수를 행렬이라고 한다</a:t>
                          </a:r>
                          <a:r>
                            <a:rPr lang="en-US" altLang="ko-KR" sz="1800" dirty="0"/>
                            <a:t>.</a:t>
                          </a: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성분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행렬안에 배열된 구성원 </a:t>
                          </a:r>
                          <a:r>
                            <a:rPr lang="en-US" altLang="ko-KR" sz="1800" dirty="0"/>
                            <a:t>(= </a:t>
                          </a:r>
                          <a:r>
                            <a:rPr lang="ko-KR" altLang="en-US" sz="1800" dirty="0"/>
                            <a:t>항 </a:t>
                          </a:r>
                          <a:r>
                            <a:rPr lang="en-US" altLang="ko-KR" sz="1800" dirty="0"/>
                            <a:t>=</a:t>
                          </a:r>
                          <a:r>
                            <a:rPr lang="ko-KR" altLang="en-US" sz="1800" dirty="0"/>
                            <a:t>원소</a:t>
                          </a:r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</a:t>
                          </a:r>
                          <a:r>
                            <a:rPr lang="en-US" altLang="ko-KR" sz="1800" dirty="0"/>
                            <a:t>(Row) 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행렬의 가로줄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7891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열</a:t>
                          </a:r>
                          <a:r>
                            <a:rPr lang="en-US" altLang="ko-KR" sz="1800" dirty="0"/>
                            <a:t>(Colum)</a:t>
                          </a:r>
                          <a:r>
                            <a:rPr lang="ko-KR" altLang="en-US" sz="18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행렬의 세로줄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 err="1"/>
                            <a:t>MxN</a:t>
                          </a:r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행렬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800" dirty="0"/>
                            <a:t>M</a:t>
                          </a:r>
                          <a:r>
                            <a:rPr lang="ko-KR" altLang="en-US" sz="1800" dirty="0"/>
                            <a:t>개의 행과 </a:t>
                          </a:r>
                          <a:r>
                            <a:rPr lang="en-US" altLang="ko-KR" sz="1800" dirty="0"/>
                            <a:t>N</a:t>
                          </a:r>
                          <a:r>
                            <a:rPr lang="ko-KR" altLang="en-US" sz="1800" dirty="0"/>
                            <a:t>개의 열로 이루어진 행</a:t>
                          </a:r>
                          <a:endParaRPr lang="en-US" altLang="ko-KR" sz="1800" dirty="0"/>
                        </a:p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13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주대각선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행렬의 왼쪽 위에서 오른쪽 아래를 가르는 선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300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대각성분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 err="1"/>
                            <a:t>주대각선에</a:t>
                          </a:r>
                          <a:r>
                            <a:rPr lang="ko-KR" altLang="en-US" sz="1800" dirty="0"/>
                            <a:t> 걸치는 행과</a:t>
                          </a:r>
                          <a:endParaRPr lang="en-US" altLang="ko-KR" sz="1800" dirty="0"/>
                        </a:p>
                        <a:p>
                          <a:r>
                            <a:rPr lang="ko-KR" altLang="en-US" sz="1800" dirty="0"/>
                            <a:t>열의 지표수가 같은 성분</a:t>
                          </a:r>
                          <a:endParaRPr lang="en-US" altLang="ko-KR" sz="1800" dirty="0"/>
                        </a:p>
                        <a:p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093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*</a:t>
                          </a:r>
                          <a:r>
                            <a:rPr lang="ko-KR" altLang="en-US" sz="1800" dirty="0"/>
                            <a:t>대각행렬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대각성분들 로만 구성되어 잇는</a:t>
                          </a:r>
                          <a:endParaRPr lang="en-US" altLang="ko-KR" sz="1800" dirty="0"/>
                        </a:p>
                        <a:p>
                          <a:r>
                            <a:rPr lang="ko-KR" altLang="en-US" sz="1800" dirty="0"/>
                            <a:t>영행렬이 아닌 행렬</a:t>
                          </a:r>
                          <a:r>
                            <a:rPr lang="en-US" altLang="ko-KR" sz="1800" dirty="0"/>
                            <a:t> </a:t>
                          </a:r>
                        </a:p>
                        <a:p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0973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영행렬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모든 성분이 </a:t>
                          </a:r>
                          <a:r>
                            <a:rPr lang="en-US" altLang="ko-KR" sz="1800" dirty="0"/>
                            <a:t>0</a:t>
                          </a:r>
                          <a:r>
                            <a:rPr lang="ko-KR" altLang="en-US" sz="1800" dirty="0"/>
                            <a:t>인 행렬</a:t>
                          </a:r>
                          <a:endParaRPr lang="en-US" altLang="ko-KR" sz="1800" dirty="0"/>
                        </a:p>
                        <a:p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5567676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전치행렬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/>
                            <a:t> </a:t>
                          </a:r>
                          <a:r>
                            <a:rPr lang="ko-KR" altLang="en-US" sz="1800" dirty="0"/>
                            <a:t>에 대하여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oMath>
                          </a14:m>
                          <a:endParaRPr lang="en-US" altLang="ko-KR" sz="2400" dirty="0"/>
                        </a:p>
                        <a:p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472547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대칭행렬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인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dirty="0"/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192082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정사각행렬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행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열의 개수가 같은 행렬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6283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단위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모든 대각성분이 </a:t>
                          </a:r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이고</a:t>
                          </a:r>
                          <a:r>
                            <a:rPr lang="en-US" altLang="ko-KR" sz="1800" dirty="0"/>
                            <a:t>,</a:t>
                          </a:r>
                        </a:p>
                        <a:p>
                          <a:r>
                            <a:rPr lang="ko-KR" altLang="en-US" sz="1800" dirty="0"/>
                            <a:t>그 외의 성분이 </a:t>
                          </a:r>
                          <a:r>
                            <a:rPr lang="en-US" altLang="ko-KR" sz="1800" dirty="0"/>
                            <a:t>0</a:t>
                          </a:r>
                          <a:r>
                            <a:rPr lang="ko-KR" altLang="en-US" sz="1800" dirty="0"/>
                            <a:t>인 정사각행렬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474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802356"/>
                  </p:ext>
                </p:extLst>
              </p:nvPr>
            </p:nvGraphicFramePr>
            <p:xfrm>
              <a:off x="10693" y="769242"/>
              <a:ext cx="6161804" cy="76393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4732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4817072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행렬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(Matrix) 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정수의 순서상의 집합에서 성분이 포함된 상수를 행렬이라고 한다</a:t>
                          </a:r>
                          <a:r>
                            <a:rPr lang="en-US" altLang="ko-KR" sz="1800" dirty="0"/>
                            <a:t>.</a:t>
                          </a: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성분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행렬안에 배열된 구성원 </a:t>
                          </a:r>
                          <a:r>
                            <a:rPr lang="en-US" altLang="ko-KR" sz="1800" dirty="0"/>
                            <a:t>(= </a:t>
                          </a:r>
                          <a:r>
                            <a:rPr lang="ko-KR" altLang="en-US" sz="1800" dirty="0"/>
                            <a:t>항 </a:t>
                          </a:r>
                          <a:r>
                            <a:rPr lang="en-US" altLang="ko-KR" sz="1800" dirty="0"/>
                            <a:t>=</a:t>
                          </a:r>
                          <a:r>
                            <a:rPr lang="ko-KR" altLang="en-US" sz="1800" dirty="0"/>
                            <a:t>원소</a:t>
                          </a:r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</a:t>
                          </a:r>
                          <a:r>
                            <a:rPr lang="en-US" altLang="ko-KR" sz="1800" dirty="0"/>
                            <a:t>(Row) 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행렬의 가로줄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7891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열</a:t>
                          </a:r>
                          <a:r>
                            <a:rPr lang="en-US" altLang="ko-KR" sz="1800" dirty="0"/>
                            <a:t>(Colum)</a:t>
                          </a:r>
                          <a:r>
                            <a:rPr lang="ko-KR" altLang="en-US" sz="18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행렬의 세로줄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09829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 err="1"/>
                            <a:t>MxN</a:t>
                          </a:r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행렬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800" dirty="0"/>
                            <a:t>M</a:t>
                          </a:r>
                          <a:r>
                            <a:rPr lang="ko-KR" altLang="en-US" sz="1800" dirty="0"/>
                            <a:t>개의 행과 </a:t>
                          </a:r>
                          <a:r>
                            <a:rPr lang="en-US" altLang="ko-KR" sz="1800" dirty="0"/>
                            <a:t>N</a:t>
                          </a:r>
                          <a:r>
                            <a:rPr lang="ko-KR" altLang="en-US" sz="1800" dirty="0"/>
                            <a:t>개의 열로 이루어진 행</a:t>
                          </a:r>
                          <a:endParaRPr lang="en-US" altLang="ko-KR" sz="1800" dirty="0"/>
                        </a:p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136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주대각선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행렬의 왼쪽 위에서 오른쪽 아래를 가르는 선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30022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대각성분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 err="1"/>
                            <a:t>주대각선에</a:t>
                          </a:r>
                          <a:r>
                            <a:rPr lang="ko-KR" altLang="en-US" sz="1800" dirty="0"/>
                            <a:t> 걸치는 행과</a:t>
                          </a:r>
                          <a:endParaRPr lang="en-US" altLang="ko-KR" sz="1800" dirty="0"/>
                        </a:p>
                        <a:p>
                          <a:r>
                            <a:rPr lang="ko-KR" altLang="en-US" sz="1800" dirty="0"/>
                            <a:t>열의 지표수가 같은 성분</a:t>
                          </a:r>
                          <a:endParaRPr lang="en-US" altLang="ko-KR" sz="1800" dirty="0"/>
                        </a:p>
                        <a:p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09362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*</a:t>
                          </a:r>
                          <a:r>
                            <a:rPr lang="ko-KR" altLang="en-US" sz="1800" dirty="0"/>
                            <a:t>대각행렬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대각성분들 로만 구성되어 잇는</a:t>
                          </a:r>
                          <a:endParaRPr lang="en-US" altLang="ko-KR" sz="1800" dirty="0"/>
                        </a:p>
                        <a:p>
                          <a:r>
                            <a:rPr lang="ko-KR" altLang="en-US" sz="1800" dirty="0"/>
                            <a:t>영행렬이 아닌 행렬</a:t>
                          </a:r>
                          <a:r>
                            <a:rPr lang="en-US" altLang="ko-KR" sz="1800" dirty="0"/>
                            <a:t> </a:t>
                          </a:r>
                        </a:p>
                        <a:p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097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영행렬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모든 성분이 </a:t>
                          </a:r>
                          <a:r>
                            <a:rPr lang="en-US" altLang="ko-KR" sz="1800" dirty="0"/>
                            <a:t>0</a:t>
                          </a:r>
                          <a:r>
                            <a:rPr lang="ko-KR" altLang="en-US" sz="1800" dirty="0"/>
                            <a:t>인 행렬</a:t>
                          </a:r>
                          <a:endParaRPr lang="en-US" altLang="ko-KR" sz="1800" dirty="0"/>
                        </a:p>
                        <a:p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5567676"/>
                      </a:ext>
                    </a:extLst>
                  </a:tr>
                  <a:tr h="76098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전치행렬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939" t="-728000" b="-192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2472547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대칭행렬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939" t="-1696721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9208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정사각행렬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행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열의 개수가 같은 행렬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62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단위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모든 대각성분이 </a:t>
                          </a:r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이고</a:t>
                          </a:r>
                          <a:r>
                            <a:rPr lang="en-US" altLang="ko-KR" sz="1800" dirty="0"/>
                            <a:t>,</a:t>
                          </a:r>
                        </a:p>
                        <a:p>
                          <a:r>
                            <a:rPr lang="ko-KR" altLang="en-US" sz="1800" dirty="0"/>
                            <a:t>그 외의 성분이 </a:t>
                          </a:r>
                          <a:r>
                            <a:rPr lang="en-US" altLang="ko-KR" sz="1800" dirty="0"/>
                            <a:t>0</a:t>
                          </a:r>
                          <a:r>
                            <a:rPr lang="ko-KR" altLang="en-US" sz="1800" dirty="0"/>
                            <a:t>인 정사각행렬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4742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693EBF79-A6CF-49B2-949B-58F402F252FF}"/>
              </a:ext>
            </a:extLst>
          </p:cNvPr>
          <p:cNvGrpSpPr/>
          <p:nvPr/>
        </p:nvGrpSpPr>
        <p:grpSpPr>
          <a:xfrm>
            <a:off x="5448027" y="1562788"/>
            <a:ext cx="5493658" cy="1371219"/>
            <a:chOff x="5239657" y="1006700"/>
            <a:chExt cx="5493658" cy="13712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155669-AA59-4CAA-B37A-6DF2335A2272}"/>
                    </a:ext>
                  </a:extLst>
                </p:cNvPr>
                <p:cNvSpPr txBox="1"/>
                <p:nvPr/>
              </p:nvSpPr>
              <p:spPr>
                <a:xfrm>
                  <a:off x="5239657" y="1007791"/>
                  <a:ext cx="2119086" cy="4601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155669-AA59-4CAA-B37A-6DF2335A2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657" y="1007791"/>
                  <a:ext cx="2119086" cy="4601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2B8F50-E655-43BF-9CA7-5A82CF19BCD0}"/>
                    </a:ext>
                  </a:extLst>
                </p:cNvPr>
                <p:cNvSpPr txBox="1"/>
                <p:nvPr/>
              </p:nvSpPr>
              <p:spPr>
                <a:xfrm>
                  <a:off x="8614229" y="1006700"/>
                  <a:ext cx="2119086" cy="4612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2B8F50-E655-43BF-9CA7-5A82CF19B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229" y="1006700"/>
                  <a:ext cx="2119086" cy="4612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F184F9B-5C6E-4F96-A363-2B4428B43C19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1" y="1237854"/>
              <a:ext cx="1088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EE34608-A5E6-435D-B1EA-A9FF9893C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0114" y="1591550"/>
              <a:ext cx="116116" cy="2934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81F624-991F-4364-BF26-2A1CE46E414B}"/>
                </a:ext>
              </a:extLst>
            </p:cNvPr>
            <p:cNvSpPr txBox="1"/>
            <p:nvPr/>
          </p:nvSpPr>
          <p:spPr>
            <a:xfrm>
              <a:off x="8614229" y="200858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 x 3 </a:t>
              </a:r>
              <a:r>
                <a:rPr lang="ko-KR" altLang="en-US" dirty="0"/>
                <a:t>행렬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92B7D48-E47D-437D-B46E-7744C8A4F0F6}"/>
              </a:ext>
            </a:extLst>
          </p:cNvPr>
          <p:cNvGrpSpPr/>
          <p:nvPr/>
        </p:nvGrpSpPr>
        <p:grpSpPr>
          <a:xfrm>
            <a:off x="5179652" y="2225650"/>
            <a:ext cx="1901372" cy="808683"/>
            <a:chOff x="4194628" y="1591550"/>
            <a:chExt cx="1901372" cy="808683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73E46BB-7C49-43BC-BE39-B715D1FA527F}"/>
                </a:ext>
              </a:extLst>
            </p:cNvPr>
            <p:cNvCxnSpPr>
              <a:cxnSpLocks/>
            </p:cNvCxnSpPr>
            <p:nvPr/>
          </p:nvCxnSpPr>
          <p:spPr>
            <a:xfrm>
              <a:off x="4194628" y="2005125"/>
              <a:ext cx="6386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D886AE2-E675-410C-B280-2B4EBAA6F344}"/>
                    </a:ext>
                  </a:extLst>
                </p:cNvPr>
                <p:cNvSpPr txBox="1"/>
                <p:nvPr/>
              </p:nvSpPr>
              <p:spPr>
                <a:xfrm>
                  <a:off x="4997686" y="1591550"/>
                  <a:ext cx="1098314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𝑀𝑥𝑁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D886AE2-E675-410C-B280-2B4EBAA6F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686" y="1591550"/>
                  <a:ext cx="1098314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F935D-5FFD-417C-B374-B400B50D9932}"/>
                    </a:ext>
                  </a:extLst>
                </p:cNvPr>
                <p:cNvSpPr txBox="1"/>
                <p:nvPr/>
              </p:nvSpPr>
              <p:spPr>
                <a:xfrm>
                  <a:off x="4997686" y="2008587"/>
                  <a:ext cx="71134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F935D-5FFD-417C-B374-B400B50D9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686" y="2008587"/>
                  <a:ext cx="711349" cy="391646"/>
                </a:xfrm>
                <a:prstGeom prst="rect">
                  <a:avLst/>
                </a:prstGeom>
                <a:blipFill>
                  <a:blip r:embed="rId6"/>
                  <a:stretch>
                    <a:fillRect r="-2564" b="-7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1D9D8D0-DD27-42A1-8CA3-E2E333E621BB}"/>
                </a:ext>
              </a:extLst>
            </p:cNvPr>
            <p:cNvSpPr/>
            <p:nvPr/>
          </p:nvSpPr>
          <p:spPr>
            <a:xfrm>
              <a:off x="4833257" y="1785257"/>
              <a:ext cx="348343" cy="522533"/>
            </a:xfrm>
            <a:custGeom>
              <a:avLst/>
              <a:gdLst>
                <a:gd name="connsiteX0" fmla="*/ 304800 w 348343"/>
                <a:gd name="connsiteY0" fmla="*/ 0 h 522533"/>
                <a:gd name="connsiteX1" fmla="*/ 232229 w 348343"/>
                <a:gd name="connsiteY1" fmla="*/ 14514 h 522533"/>
                <a:gd name="connsiteX2" fmla="*/ 145143 w 348343"/>
                <a:gd name="connsiteY2" fmla="*/ 43543 h 522533"/>
                <a:gd name="connsiteX3" fmla="*/ 116114 w 348343"/>
                <a:gd name="connsiteY3" fmla="*/ 87086 h 522533"/>
                <a:gd name="connsiteX4" fmla="*/ 72572 w 348343"/>
                <a:gd name="connsiteY4" fmla="*/ 116114 h 522533"/>
                <a:gd name="connsiteX5" fmla="*/ 58057 w 348343"/>
                <a:gd name="connsiteY5" fmla="*/ 159657 h 522533"/>
                <a:gd name="connsiteX6" fmla="*/ 29029 w 348343"/>
                <a:gd name="connsiteY6" fmla="*/ 203200 h 522533"/>
                <a:gd name="connsiteX7" fmla="*/ 0 w 348343"/>
                <a:gd name="connsiteY7" fmla="*/ 290286 h 522533"/>
                <a:gd name="connsiteX8" fmla="*/ 58057 w 348343"/>
                <a:gd name="connsiteY8" fmla="*/ 420914 h 522533"/>
                <a:gd name="connsiteX9" fmla="*/ 188686 w 348343"/>
                <a:gd name="connsiteY9" fmla="*/ 478972 h 522533"/>
                <a:gd name="connsiteX10" fmla="*/ 232229 w 348343"/>
                <a:gd name="connsiteY10" fmla="*/ 493486 h 522533"/>
                <a:gd name="connsiteX11" fmla="*/ 275772 w 348343"/>
                <a:gd name="connsiteY11" fmla="*/ 508000 h 522533"/>
                <a:gd name="connsiteX12" fmla="*/ 348343 w 348343"/>
                <a:gd name="connsiteY12" fmla="*/ 522514 h 52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343" h="522533">
                  <a:moveTo>
                    <a:pt x="304800" y="0"/>
                  </a:moveTo>
                  <a:cubicBezTo>
                    <a:pt x="280610" y="4838"/>
                    <a:pt x="256029" y="8023"/>
                    <a:pt x="232229" y="14514"/>
                  </a:cubicBezTo>
                  <a:cubicBezTo>
                    <a:pt x="202708" y="22565"/>
                    <a:pt x="145143" y="43543"/>
                    <a:pt x="145143" y="43543"/>
                  </a:cubicBezTo>
                  <a:cubicBezTo>
                    <a:pt x="135467" y="58057"/>
                    <a:pt x="128449" y="74751"/>
                    <a:pt x="116114" y="87086"/>
                  </a:cubicBezTo>
                  <a:cubicBezTo>
                    <a:pt x="103779" y="99421"/>
                    <a:pt x="83469" y="102493"/>
                    <a:pt x="72572" y="116114"/>
                  </a:cubicBezTo>
                  <a:cubicBezTo>
                    <a:pt x="63014" y="128061"/>
                    <a:pt x="64899" y="145973"/>
                    <a:pt x="58057" y="159657"/>
                  </a:cubicBezTo>
                  <a:cubicBezTo>
                    <a:pt x="50256" y="175259"/>
                    <a:pt x="36114" y="187260"/>
                    <a:pt x="29029" y="203200"/>
                  </a:cubicBezTo>
                  <a:cubicBezTo>
                    <a:pt x="16602" y="231162"/>
                    <a:pt x="0" y="290286"/>
                    <a:pt x="0" y="290286"/>
                  </a:cubicBezTo>
                  <a:cubicBezTo>
                    <a:pt x="14372" y="333400"/>
                    <a:pt x="23556" y="386413"/>
                    <a:pt x="58057" y="420914"/>
                  </a:cubicBezTo>
                  <a:cubicBezTo>
                    <a:pt x="92559" y="455416"/>
                    <a:pt x="145570" y="464600"/>
                    <a:pt x="188686" y="478972"/>
                  </a:cubicBezTo>
                  <a:lnTo>
                    <a:pt x="232229" y="493486"/>
                  </a:lnTo>
                  <a:cubicBezTo>
                    <a:pt x="246743" y="498324"/>
                    <a:pt x="260929" y="504289"/>
                    <a:pt x="275772" y="508000"/>
                  </a:cubicBezTo>
                  <a:cubicBezTo>
                    <a:pt x="338523" y="523687"/>
                    <a:pt x="313881" y="522514"/>
                    <a:pt x="348343" y="52251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62A21A3-9F91-4C98-92CA-45416C4FFA86}"/>
              </a:ext>
            </a:extLst>
          </p:cNvPr>
          <p:cNvGrpSpPr/>
          <p:nvPr/>
        </p:nvGrpSpPr>
        <p:grpSpPr>
          <a:xfrm>
            <a:off x="5997000" y="3130527"/>
            <a:ext cx="2119086" cy="831975"/>
            <a:chOff x="6273999" y="2532824"/>
            <a:chExt cx="2119086" cy="8319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FF4312-84E6-4DEC-88D1-870D51D18534}"/>
                    </a:ext>
                  </a:extLst>
                </p:cNvPr>
                <p:cNvSpPr txBox="1"/>
                <p:nvPr/>
              </p:nvSpPr>
              <p:spPr>
                <a:xfrm>
                  <a:off x="6273999" y="2532824"/>
                  <a:ext cx="2119086" cy="4601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FF4312-84E6-4DEC-88D1-870D51D18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999" y="2532824"/>
                  <a:ext cx="2119086" cy="4601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2A689C1-A201-4CB6-B293-C2E59DB46AF4}"/>
                </a:ext>
              </a:extLst>
            </p:cNvPr>
            <p:cNvCxnSpPr/>
            <p:nvPr/>
          </p:nvCxnSpPr>
          <p:spPr>
            <a:xfrm>
              <a:off x="7143838" y="2564860"/>
              <a:ext cx="544285" cy="46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A64852-6BFD-479E-BF50-DF29990B0F81}"/>
                </a:ext>
              </a:extLst>
            </p:cNvPr>
            <p:cNvSpPr txBox="1"/>
            <p:nvPr/>
          </p:nvSpPr>
          <p:spPr>
            <a:xfrm>
              <a:off x="7415980" y="305702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주대각선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A1514BF-A3B0-4194-A43D-5C95FEFB0A16}"/>
              </a:ext>
            </a:extLst>
          </p:cNvPr>
          <p:cNvGrpSpPr/>
          <p:nvPr/>
        </p:nvGrpSpPr>
        <p:grpSpPr>
          <a:xfrm>
            <a:off x="4497149" y="3879042"/>
            <a:ext cx="2300085" cy="369332"/>
            <a:chOff x="4717541" y="3376739"/>
            <a:chExt cx="2300085" cy="3693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B9BF485-AF66-4650-B98B-38A1F2FBA436}"/>
                </a:ext>
              </a:extLst>
            </p:cNvPr>
            <p:cNvCxnSpPr>
              <a:cxnSpLocks/>
            </p:cNvCxnSpPr>
            <p:nvPr/>
          </p:nvCxnSpPr>
          <p:spPr>
            <a:xfrm>
              <a:off x="4717541" y="3553426"/>
              <a:ext cx="1088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1DBC8F-B81A-461D-8156-8017F7374B51}"/>
                </a:ext>
              </a:extLst>
            </p:cNvPr>
            <p:cNvSpPr txBox="1"/>
            <p:nvPr/>
          </p:nvSpPr>
          <p:spPr>
            <a:xfrm>
              <a:off x="5855128" y="3376739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 </a:t>
              </a:r>
              <a:r>
                <a:rPr lang="en-US" altLang="ko-KR" dirty="0" err="1"/>
                <a:t>i</a:t>
              </a:r>
              <a:r>
                <a:rPr lang="en-US" altLang="ko-KR" dirty="0"/>
                <a:t> , </a:t>
              </a:r>
              <a:r>
                <a:rPr lang="en-US" altLang="ko-KR" dirty="0" err="1"/>
                <a:t>i</a:t>
              </a:r>
              <a:r>
                <a:rPr lang="en-US" altLang="ko-KR" dirty="0"/>
                <a:t> )</a:t>
              </a:r>
              <a:r>
                <a:rPr lang="ko-KR" altLang="en-US" dirty="0"/>
                <a:t>성분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9B80D4-3CF4-4129-AB7A-757CE138FFDA}"/>
                  </a:ext>
                </a:extLst>
              </p:cNvPr>
              <p:cNvSpPr txBox="1"/>
              <p:nvPr/>
            </p:nvSpPr>
            <p:spPr>
              <a:xfrm>
                <a:off x="5585720" y="4519783"/>
                <a:ext cx="2119086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9B80D4-3CF4-4129-AB7A-757CE138F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720" y="4519783"/>
                <a:ext cx="2119086" cy="754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1E30C6-76E6-40AC-8E15-A8F570BD0AC9}"/>
                  </a:ext>
                </a:extLst>
              </p:cNvPr>
              <p:cNvSpPr txBox="1"/>
              <p:nvPr/>
            </p:nvSpPr>
            <p:spPr>
              <a:xfrm>
                <a:off x="5847170" y="5359751"/>
                <a:ext cx="2119086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1E30C6-76E6-40AC-8E15-A8F570BD0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0" y="5359751"/>
                <a:ext cx="2119086" cy="754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DD20C32-DCA3-49E9-A76A-C20232BB832E}"/>
              </a:ext>
            </a:extLst>
          </p:cNvPr>
          <p:cNvSpPr txBox="1"/>
          <p:nvPr/>
        </p:nvSpPr>
        <p:spPr>
          <a:xfrm>
            <a:off x="5205772" y="55524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– A = 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2E04ED9-ECE1-43A7-8EBC-64F2A45B6275}"/>
                  </a:ext>
                </a:extLst>
              </p:cNvPr>
              <p:cNvSpPr txBox="1"/>
              <p:nvPr/>
            </p:nvSpPr>
            <p:spPr>
              <a:xfrm>
                <a:off x="5982710" y="6138621"/>
                <a:ext cx="587642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2E04ED9-ECE1-43A7-8EBC-64F2A45B6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10" y="6138621"/>
                <a:ext cx="5876427" cy="7325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D9FBD64-14F7-487E-8AC3-449DC98EAE24}"/>
                  </a:ext>
                </a:extLst>
              </p:cNvPr>
              <p:cNvSpPr txBox="1"/>
              <p:nvPr/>
            </p:nvSpPr>
            <p:spPr>
              <a:xfrm>
                <a:off x="5992452" y="6824086"/>
                <a:ext cx="1574661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D9FBD64-14F7-487E-8AC3-449DC98EA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52" y="6824086"/>
                <a:ext cx="1574661" cy="4601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9910EE7-7049-40C2-86E3-CFB54E074D79}"/>
              </a:ext>
            </a:extLst>
          </p:cNvPr>
          <p:cNvCxnSpPr>
            <a:cxnSpLocks/>
          </p:cNvCxnSpPr>
          <p:nvPr/>
        </p:nvCxnSpPr>
        <p:spPr>
          <a:xfrm>
            <a:off x="5145314" y="7967882"/>
            <a:ext cx="638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7A2C3D0-4F62-4307-B50A-92FA8F7B7CB6}"/>
                  </a:ext>
                </a:extLst>
              </p:cNvPr>
              <p:cNvSpPr txBox="1"/>
              <p:nvPr/>
            </p:nvSpPr>
            <p:spPr>
              <a:xfrm>
                <a:off x="5991487" y="7450532"/>
                <a:ext cx="205030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7A2C3D0-4F62-4307-B50A-92FA8F7B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87" y="7450532"/>
                <a:ext cx="2050305" cy="554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414517-F523-4239-B566-97FD9E09BE44}"/>
                  </a:ext>
                </a:extLst>
              </p:cNvPr>
              <p:cNvSpPr txBox="1"/>
              <p:nvPr/>
            </p:nvSpPr>
            <p:spPr>
              <a:xfrm>
                <a:off x="5991487" y="7967367"/>
                <a:ext cx="254486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414517-F523-4239-B566-97FD9E09B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87" y="7967367"/>
                <a:ext cx="2544864" cy="8249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79E08CE6-F2CD-49D0-938F-A6E8B2F99D51}"/>
              </a:ext>
            </a:extLst>
          </p:cNvPr>
          <p:cNvSpPr/>
          <p:nvPr/>
        </p:nvSpPr>
        <p:spPr>
          <a:xfrm>
            <a:off x="5892800" y="7736099"/>
            <a:ext cx="246743" cy="668656"/>
          </a:xfrm>
          <a:custGeom>
            <a:avLst/>
            <a:gdLst>
              <a:gd name="connsiteX0" fmla="*/ 232229 w 246743"/>
              <a:gd name="connsiteY0" fmla="*/ 0 h 668656"/>
              <a:gd name="connsiteX1" fmla="*/ 145143 w 246743"/>
              <a:gd name="connsiteY1" fmla="*/ 14514 h 668656"/>
              <a:gd name="connsiteX2" fmla="*/ 87086 w 246743"/>
              <a:gd name="connsiteY2" fmla="*/ 87086 h 668656"/>
              <a:gd name="connsiteX3" fmla="*/ 58057 w 246743"/>
              <a:gd name="connsiteY3" fmla="*/ 130629 h 668656"/>
              <a:gd name="connsiteX4" fmla="*/ 14514 w 246743"/>
              <a:gd name="connsiteY4" fmla="*/ 261257 h 668656"/>
              <a:gd name="connsiteX5" fmla="*/ 0 w 246743"/>
              <a:gd name="connsiteY5" fmla="*/ 304800 h 668656"/>
              <a:gd name="connsiteX6" fmla="*/ 29029 w 246743"/>
              <a:gd name="connsiteY6" fmla="*/ 551543 h 668656"/>
              <a:gd name="connsiteX7" fmla="*/ 43543 w 246743"/>
              <a:gd name="connsiteY7" fmla="*/ 595086 h 668656"/>
              <a:gd name="connsiteX8" fmla="*/ 87086 w 246743"/>
              <a:gd name="connsiteY8" fmla="*/ 609600 h 668656"/>
              <a:gd name="connsiteX9" fmla="*/ 246743 w 246743"/>
              <a:gd name="connsiteY9" fmla="*/ 667657 h 66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743" h="668656">
                <a:moveTo>
                  <a:pt x="232229" y="0"/>
                </a:moveTo>
                <a:cubicBezTo>
                  <a:pt x="203200" y="4838"/>
                  <a:pt x="173062" y="5208"/>
                  <a:pt x="145143" y="14514"/>
                </a:cubicBezTo>
                <a:cubicBezTo>
                  <a:pt x="86421" y="34088"/>
                  <a:pt x="109264" y="42730"/>
                  <a:pt x="87086" y="87086"/>
                </a:cubicBezTo>
                <a:cubicBezTo>
                  <a:pt x="79285" y="102688"/>
                  <a:pt x="67733" y="116115"/>
                  <a:pt x="58057" y="130629"/>
                </a:cubicBezTo>
                <a:lnTo>
                  <a:pt x="14514" y="261257"/>
                </a:lnTo>
                <a:lnTo>
                  <a:pt x="0" y="304800"/>
                </a:lnTo>
                <a:cubicBezTo>
                  <a:pt x="7416" y="386381"/>
                  <a:pt x="11104" y="470883"/>
                  <a:pt x="29029" y="551543"/>
                </a:cubicBezTo>
                <a:cubicBezTo>
                  <a:pt x="32348" y="566478"/>
                  <a:pt x="32725" y="584268"/>
                  <a:pt x="43543" y="595086"/>
                </a:cubicBezTo>
                <a:cubicBezTo>
                  <a:pt x="54361" y="605904"/>
                  <a:pt x="72572" y="604762"/>
                  <a:pt x="87086" y="609600"/>
                </a:cubicBezTo>
                <a:cubicBezTo>
                  <a:pt x="194299" y="681076"/>
                  <a:pt x="139283" y="667657"/>
                  <a:pt x="246743" y="66765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4" name="표 52">
                <a:extLst>
                  <a:ext uri="{FF2B5EF4-FFF2-40B4-BE49-F238E27FC236}">
                    <a16:creationId xmlns:a16="http://schemas.microsoft.com/office/drawing/2014/main" id="{7A47BB87-21B5-40D3-92B2-61CD2F0132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1675"/>
                  </p:ext>
                </p:extLst>
              </p:nvPr>
            </p:nvGraphicFramePr>
            <p:xfrm>
              <a:off x="0" y="9389029"/>
              <a:ext cx="6483879" cy="43597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9989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4853890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행렬의 연산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MxN </a:t>
                          </a:r>
                          <a:r>
                            <a:rPr lang="ko-KR" altLang="en-US" sz="1800" dirty="0"/>
                            <a:t>행렬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1800" dirty="0"/>
                            <a:t> 대해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덧셈 뺄셈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81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72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상수배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상수 </a:t>
                          </a:r>
                          <a:r>
                            <a:rPr lang="en-US" altLang="ko-KR" sz="1800" dirty="0"/>
                            <a:t>C</a:t>
                          </a:r>
                          <a:r>
                            <a:rPr lang="ko-KR" altLang="en-US" sz="1800" dirty="0"/>
                            <a:t>에 대해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𝑐𝐴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𝑐𝐴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7280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757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MxN </a:t>
                          </a:r>
                          <a:r>
                            <a:rPr lang="ko-KR" altLang="en-US" sz="1800" dirty="0"/>
                            <a:t>행렬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 </a:t>
                          </a:r>
                          <a:r>
                            <a:rPr lang="ko-KR" altLang="en-US" sz="1800" dirty="0"/>
                            <a:t>와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 err="1"/>
                            <a:t>NxR</a:t>
                          </a:r>
                          <a:r>
                            <a:rPr lang="ko-KR" altLang="en-US" sz="1800" dirty="0"/>
                            <a:t>  행렬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ko-KR" altLang="en-US" sz="1800" dirty="0"/>
                            <a:t>에 대해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660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곱셈</a:t>
                          </a:r>
                          <a:endParaRPr lang="en-US" altLang="ko-KR" sz="1800" dirty="0"/>
                        </a:p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덧셈 </a:t>
                          </a:r>
                          <a:r>
                            <a:rPr lang="en-US" altLang="ko-KR" sz="1800" dirty="0"/>
                            <a:t>: </a:t>
                          </a:r>
                          <a:r>
                            <a:rPr lang="ko-KR" altLang="en-US" sz="1800" dirty="0"/>
                            <a:t>교 결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곱셈</a:t>
                          </a:r>
                          <a:r>
                            <a:rPr lang="en-US" altLang="ko-KR" sz="1800" dirty="0"/>
                            <a:t>:  </a:t>
                          </a:r>
                          <a:r>
                            <a:rPr lang="ko-KR" altLang="en-US" sz="1800" dirty="0"/>
                            <a:t>교 결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분배법칙 가능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AB=(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  :</a:t>
                          </a:r>
                          <a:r>
                            <a:rPr lang="en-US" altLang="ko-KR" sz="1800" baseline="0" dirty="0"/>
                            <a:t> </a:t>
                          </a:r>
                          <a:r>
                            <a:rPr lang="en-US" altLang="ko-KR" sz="1800" dirty="0" err="1"/>
                            <a:t>mxr</a:t>
                          </a:r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행렬</a:t>
                          </a:r>
                          <a:endParaRPr lang="en-US" altLang="ko-KR" sz="1800" dirty="0"/>
                        </a:p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1800" dirty="0"/>
                            <a:t>단</a:t>
                          </a:r>
                          <a:r>
                            <a:rPr lang="en-US" altLang="ko-KR" sz="18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2400" dirty="0"/>
                        </a:p>
                        <a:p>
                          <a:pPr marL="0" indent="0" latinLnBrk="1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800" dirty="0"/>
                            <a:t>*</a:t>
                          </a:r>
                          <a:r>
                            <a:rPr lang="ko-KR" altLang="en-US" sz="1800" dirty="0"/>
                            <a:t>행렬의 곱셈은 교환법칙이 성립되지 않는다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  <a:p>
                          <a:pPr marL="0" indent="0" latinLnBrk="1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878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4" name="표 52">
                <a:extLst>
                  <a:ext uri="{FF2B5EF4-FFF2-40B4-BE49-F238E27FC236}">
                    <a16:creationId xmlns:a16="http://schemas.microsoft.com/office/drawing/2014/main" id="{7A47BB87-21B5-40D3-92B2-61CD2F0132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1675"/>
                  </p:ext>
                </p:extLst>
              </p:nvPr>
            </p:nvGraphicFramePr>
            <p:xfrm>
              <a:off x="0" y="9389029"/>
              <a:ext cx="6483879" cy="43597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9989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4853890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9928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행렬의 연산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4"/>
                          <a:stretch>
                            <a:fillRect l="-33501" t="-10606" b="-993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덧셈 뺄셈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4"/>
                          <a:stretch>
                            <a:fillRect l="-33501" t="-115873" b="-941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781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7220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상수배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4"/>
                          <a:stretch>
                            <a:fillRect l="-33501" t="-307813" b="-7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7280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757103"/>
                      </a:ext>
                    </a:extLst>
                  </a:tr>
                  <a:tr h="684276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4"/>
                          <a:stretch>
                            <a:fillRect l="-33501" t="-287500" b="-263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660070"/>
                      </a:ext>
                    </a:extLst>
                  </a:tr>
                  <a:tr h="175882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곱셈</a:t>
                          </a:r>
                          <a:endParaRPr lang="en-US" altLang="ko-KR" sz="1800" dirty="0"/>
                        </a:p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덧셈 </a:t>
                          </a:r>
                          <a:r>
                            <a:rPr lang="en-US" altLang="ko-KR" sz="1800" dirty="0"/>
                            <a:t>: </a:t>
                          </a:r>
                          <a:r>
                            <a:rPr lang="ko-KR" altLang="en-US" sz="1800" dirty="0"/>
                            <a:t>교 결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곱셈</a:t>
                          </a:r>
                          <a:r>
                            <a:rPr lang="en-US" altLang="ko-KR" sz="1800" dirty="0"/>
                            <a:t>:  </a:t>
                          </a:r>
                          <a:r>
                            <a:rPr lang="ko-KR" altLang="en-US" sz="1800" dirty="0"/>
                            <a:t>교 결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분배법칙 가능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4"/>
                          <a:stretch>
                            <a:fillRect l="-33501" t="-150173" b="-20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878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013AFD-E506-4F5F-A23E-EB771DC2A89B}"/>
                  </a:ext>
                </a:extLst>
              </p:cNvPr>
              <p:cNvSpPr txBox="1"/>
              <p:nvPr/>
            </p:nvSpPr>
            <p:spPr>
              <a:xfrm>
                <a:off x="5997000" y="9247603"/>
                <a:ext cx="1574661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013AFD-E506-4F5F-A23E-EB771DC2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00" y="9247603"/>
                <a:ext cx="1574661" cy="460126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A36BF-EEB1-4CE5-9E9A-D9D5E8D3AB8D}"/>
                  </a:ext>
                </a:extLst>
              </p:cNvPr>
              <p:cNvSpPr txBox="1"/>
              <p:nvPr/>
            </p:nvSpPr>
            <p:spPr>
              <a:xfrm>
                <a:off x="7565065" y="9247603"/>
                <a:ext cx="1574661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A36BF-EEB1-4CE5-9E9A-D9D5E8D3A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065" y="9247603"/>
                <a:ext cx="1574661" cy="460126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7F833F-373E-4D30-8DBB-16905CD0B8FD}"/>
                  </a:ext>
                </a:extLst>
              </p:cNvPr>
              <p:cNvSpPr txBox="1"/>
              <p:nvPr/>
            </p:nvSpPr>
            <p:spPr>
              <a:xfrm>
                <a:off x="5770499" y="9720479"/>
                <a:ext cx="2507946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7F833F-373E-4D30-8DBB-16905CD0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9" y="9720479"/>
                <a:ext cx="2507946" cy="4619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DCE5FD-5D4E-479B-B3DE-2EBD62C69306}"/>
                  </a:ext>
                </a:extLst>
              </p:cNvPr>
              <p:cNvSpPr txBox="1"/>
              <p:nvPr/>
            </p:nvSpPr>
            <p:spPr>
              <a:xfrm>
                <a:off x="5982710" y="10209394"/>
                <a:ext cx="2507946" cy="461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DCE5FD-5D4E-479B-B3DE-2EBD62C69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10" y="10209394"/>
                <a:ext cx="2507946" cy="4619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DBD7275-B508-4DAD-82A6-628AEE849B3A}"/>
                  </a:ext>
                </a:extLst>
              </p:cNvPr>
              <p:cNvSpPr txBox="1"/>
              <p:nvPr/>
            </p:nvSpPr>
            <p:spPr>
              <a:xfrm>
                <a:off x="5991487" y="10699153"/>
                <a:ext cx="2507946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DBD7275-B508-4DAD-82A6-628AEE849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87" y="10699153"/>
                <a:ext cx="2507946" cy="4619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0C03BC7-1C9F-4690-9914-FB0F9589980A}"/>
                  </a:ext>
                </a:extLst>
              </p:cNvPr>
              <p:cNvSpPr txBox="1"/>
              <p:nvPr/>
            </p:nvSpPr>
            <p:spPr>
              <a:xfrm>
                <a:off x="6315573" y="11116991"/>
                <a:ext cx="5876427" cy="732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0C03BC7-1C9F-4690-9914-FB0F95899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73" y="11116991"/>
                <a:ext cx="5876427" cy="732636"/>
              </a:xfrm>
              <a:prstGeom prst="rect">
                <a:avLst/>
              </a:prstGeom>
              <a:blipFill>
                <a:blip r:embed="rId20"/>
                <a:stretch>
                  <a:fillRect l="-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BE03A0-6BB6-4030-83DB-F32F61C022F5}"/>
                  </a:ext>
                </a:extLst>
              </p:cNvPr>
              <p:cNvSpPr txBox="1"/>
              <p:nvPr/>
            </p:nvSpPr>
            <p:spPr>
              <a:xfrm>
                <a:off x="6166624" y="11887915"/>
                <a:ext cx="5876427" cy="2061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      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ko-KR" dirty="0"/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1 + 0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3 + 1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dirty="0"/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2 + 0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4 + 1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1 + 1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3 + 0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2 + 1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4 + 0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            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BE03A0-6BB6-4030-83DB-F32F61C02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624" y="11887915"/>
                <a:ext cx="5876427" cy="2061205"/>
              </a:xfrm>
              <a:prstGeom prst="rect">
                <a:avLst/>
              </a:prstGeom>
              <a:blipFill>
                <a:blip r:embed="rId21"/>
                <a:stretch>
                  <a:fillRect l="-104" b="-2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BE255014-7320-4C01-B694-8CF261BBDCF0}"/>
              </a:ext>
            </a:extLst>
          </p:cNvPr>
          <p:cNvSpPr txBox="1"/>
          <p:nvPr/>
        </p:nvSpPr>
        <p:spPr>
          <a:xfrm>
            <a:off x="682172" y="128169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E928A3C-9729-461E-A5EF-88D7A9F72C7B}"/>
                  </a:ext>
                </a:extLst>
              </p:cNvPr>
              <p:cNvSpPr txBox="1"/>
              <p:nvPr/>
            </p:nvSpPr>
            <p:spPr>
              <a:xfrm>
                <a:off x="152140" y="13555490"/>
                <a:ext cx="6541919" cy="1745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𝑏𝑟𝑥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𝑏𝑠𝑦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𝑐𝑞𝑦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𝑑𝑠𝑦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(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𝑎𝑞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𝐹𝐺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𝑏𝑟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𝑏𝑠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𝑐𝑞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E928A3C-9729-461E-A5EF-88D7A9F72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0" y="13555490"/>
                <a:ext cx="6541919" cy="174541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F7877CB-D81F-472E-9C15-7AB23CD9FC8F}"/>
              </a:ext>
            </a:extLst>
          </p:cNvPr>
          <p:cNvSpPr txBox="1"/>
          <p:nvPr/>
        </p:nvSpPr>
        <p:spPr>
          <a:xfrm>
            <a:off x="4053335" y="71271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강 행렬과 행렬식</a:t>
            </a:r>
          </a:p>
        </p:txBody>
      </p:sp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4" name="표 52">
                <a:extLst>
                  <a:ext uri="{FF2B5EF4-FFF2-40B4-BE49-F238E27FC236}">
                    <a16:creationId xmlns:a16="http://schemas.microsoft.com/office/drawing/2014/main" id="{C5B1C94D-5E04-4EF2-BD9A-0DBAABCFB7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537060"/>
                  </p:ext>
                </p:extLst>
              </p:nvPr>
            </p:nvGraphicFramePr>
            <p:xfrm>
              <a:off x="0" y="898044"/>
              <a:ext cx="6483879" cy="68739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9989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4853890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행렬의 표현</a:t>
                          </a:r>
                          <a:endParaRPr lang="en-US" altLang="ko-KR" sz="1800" dirty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altLang="ko-KR" sz="1800" b="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altLang="ko-KR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81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72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가우스 조던 소거법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ko-KR" altLang="en-US" sz="1800" dirty="0"/>
                            <a:t>  </a:t>
                          </a:r>
                          <a:r>
                            <a:rPr lang="en-US" altLang="ko-KR" sz="1800" dirty="0"/>
                            <a:t>&lt;- </a:t>
                          </a:r>
                          <a:r>
                            <a:rPr lang="ko-KR" altLang="en-US" sz="1800" dirty="0"/>
                            <a:t>첨가 행렬 이라고 부름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7280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역행렬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개수행렬           상수행렬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757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753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가우스 조던 소거법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rgbClr val="002060"/>
                              </a:solidFill>
                            </a:rPr>
                            <a:t>(</a:t>
                          </a:r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손으로는 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힘들지만 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컴퓨터로 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이용한 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알고리즘을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 err="1">
                              <a:solidFill>
                                <a:srgbClr val="002060"/>
                              </a:solidFill>
                            </a:rPr>
                            <a:t>구현할때는</a:t>
                          </a:r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편함</a:t>
                          </a:r>
                          <a:r>
                            <a:rPr lang="en-US" altLang="ko-KR" sz="1800" b="1" dirty="0">
                              <a:solidFill>
                                <a:srgbClr val="002060"/>
                              </a:solidFill>
                            </a:rPr>
                            <a:t>)</a:t>
                          </a:r>
                          <a:endParaRPr lang="ko-KR" altLang="en-US" sz="18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다음 세 가지의 </a:t>
                          </a:r>
                          <a:r>
                            <a:rPr lang="ko-KR" altLang="en-US" sz="1800" dirty="0" err="1"/>
                            <a:t>기본행</a:t>
                          </a:r>
                          <a:r>
                            <a:rPr lang="ko-KR" altLang="en-US" sz="1800" dirty="0"/>
                            <a:t> 연산을 통해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연립 일차 방정식의 첨가행렬을 기약 행 사다리꼴로 변환하여 해를 구한다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1) </a:t>
                          </a:r>
                          <a:r>
                            <a:rPr lang="ko-KR" altLang="en-US" sz="1800" dirty="0"/>
                            <a:t>한 행을 </a:t>
                          </a:r>
                          <a:r>
                            <a:rPr lang="ko-KR" altLang="en-US" sz="1800" dirty="0" err="1"/>
                            <a:t>상수배한다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  <a:p>
                          <a:pPr latinLnBrk="1"/>
                          <a:r>
                            <a:rPr lang="en-US" altLang="ko-KR" sz="1800" dirty="0"/>
                            <a:t>2) </a:t>
                          </a:r>
                          <a:r>
                            <a:rPr lang="ko-KR" altLang="en-US" sz="1800" dirty="0"/>
                            <a:t>한 행을 </a:t>
                          </a:r>
                          <a:r>
                            <a:rPr lang="ko-KR" altLang="en-US" sz="1800" dirty="0" err="1"/>
                            <a:t>상수배하여</a:t>
                          </a:r>
                          <a:r>
                            <a:rPr lang="ko-KR" altLang="en-US" sz="1800" dirty="0"/>
                            <a:t> 다른 행에 더한다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3) </a:t>
                          </a:r>
                          <a:r>
                            <a:rPr lang="ko-KR" altLang="en-US" sz="1800" dirty="0"/>
                            <a:t>두 행을 맞바꾼다</a:t>
                          </a:r>
                          <a:r>
                            <a:rPr lang="en-US" altLang="ko-KR" sz="1800" dirty="0"/>
                            <a:t>.</a:t>
                          </a: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390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17794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4" name="표 52">
                <a:extLst>
                  <a:ext uri="{FF2B5EF4-FFF2-40B4-BE49-F238E27FC236}">
                    <a16:creationId xmlns:a16="http://schemas.microsoft.com/office/drawing/2014/main" id="{C5B1C94D-5E04-4EF2-BD9A-0DBAABCFB7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537060"/>
                  </p:ext>
                </p:extLst>
              </p:nvPr>
            </p:nvGraphicFramePr>
            <p:xfrm>
              <a:off x="0" y="898044"/>
              <a:ext cx="6483879" cy="68739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9989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4853890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501" t="-4667" b="-6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781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722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가우스 조던 소거법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501" t="-207619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7280725"/>
                      </a:ext>
                    </a:extLst>
                  </a:tr>
                  <a:tr h="82873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역행렬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501" t="-237500" b="-49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75710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753337"/>
                      </a:ext>
                    </a:extLst>
                  </a:tr>
                  <a:tr h="25603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가우스 조던 소거법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rgbClr val="002060"/>
                              </a:solidFill>
                            </a:rPr>
                            <a:t>(</a:t>
                          </a:r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손으로는 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힘들지만 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컴퓨터로 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이용한 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알고리즘을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 err="1">
                              <a:solidFill>
                                <a:srgbClr val="002060"/>
                              </a:solidFill>
                            </a:rPr>
                            <a:t>구현할때는</a:t>
                          </a:r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endParaRPr lang="en-US" altLang="ko-KR" sz="18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800" b="1" dirty="0">
                              <a:solidFill>
                                <a:srgbClr val="002060"/>
                              </a:solidFill>
                            </a:rPr>
                            <a:t>편함</a:t>
                          </a:r>
                          <a:r>
                            <a:rPr lang="en-US" altLang="ko-KR" sz="1800" b="1" dirty="0">
                              <a:solidFill>
                                <a:srgbClr val="002060"/>
                              </a:solidFill>
                            </a:rPr>
                            <a:t>)</a:t>
                          </a:r>
                          <a:endParaRPr lang="ko-KR" altLang="en-US" sz="18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다음 세 가지의 </a:t>
                          </a:r>
                          <a:r>
                            <a:rPr lang="ko-KR" altLang="en-US" sz="1800" dirty="0" err="1"/>
                            <a:t>기본행</a:t>
                          </a:r>
                          <a:r>
                            <a:rPr lang="ko-KR" altLang="en-US" sz="1800" dirty="0"/>
                            <a:t> 연산을 통해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연립 일차 방정식의 첨가행렬을 기약 행 사다리꼴로 변환하여 해를 구한다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1) </a:t>
                          </a:r>
                          <a:r>
                            <a:rPr lang="ko-KR" altLang="en-US" sz="1800" dirty="0"/>
                            <a:t>한 행을 </a:t>
                          </a:r>
                          <a:r>
                            <a:rPr lang="ko-KR" altLang="en-US" sz="1800" dirty="0" err="1"/>
                            <a:t>상수배한다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  <a:p>
                          <a:pPr latinLnBrk="1"/>
                          <a:r>
                            <a:rPr lang="en-US" altLang="ko-KR" sz="1800" dirty="0"/>
                            <a:t>2) </a:t>
                          </a:r>
                          <a:r>
                            <a:rPr lang="ko-KR" altLang="en-US" sz="1800" dirty="0"/>
                            <a:t>한 행을 </a:t>
                          </a:r>
                          <a:r>
                            <a:rPr lang="ko-KR" altLang="en-US" sz="1800" dirty="0" err="1"/>
                            <a:t>상수배하여</a:t>
                          </a:r>
                          <a:r>
                            <a:rPr lang="ko-KR" altLang="en-US" sz="1800" dirty="0"/>
                            <a:t> 다른 행에 더한다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3) </a:t>
                          </a:r>
                          <a:r>
                            <a:rPr lang="ko-KR" altLang="en-US" sz="1800" dirty="0"/>
                            <a:t>두 행을 맞바꾼다</a:t>
                          </a:r>
                          <a:r>
                            <a:rPr lang="en-US" altLang="ko-KR" sz="1800" dirty="0"/>
                            <a:t>.</a:t>
                          </a: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390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17794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B237E1C2-362C-4D0F-93E2-D5B0656C454A}"/>
              </a:ext>
            </a:extLst>
          </p:cNvPr>
          <p:cNvSpPr txBox="1"/>
          <p:nvPr/>
        </p:nvSpPr>
        <p:spPr>
          <a:xfrm>
            <a:off x="4484914" y="209091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연립 일차 방정식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2F13FC5-7D97-4D26-9531-BD90AA1B7C67}"/>
              </a:ext>
            </a:extLst>
          </p:cNvPr>
          <p:cNvGrpSpPr/>
          <p:nvPr/>
        </p:nvGrpSpPr>
        <p:grpSpPr>
          <a:xfrm>
            <a:off x="1118192" y="6985846"/>
            <a:ext cx="6322550" cy="4987394"/>
            <a:chOff x="5851892" y="3815221"/>
            <a:chExt cx="6322550" cy="498739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3E59415-A8DA-4359-9398-198EF800E3F5}"/>
                </a:ext>
              </a:extLst>
            </p:cNvPr>
            <p:cNvSpPr txBox="1"/>
            <p:nvPr/>
          </p:nvSpPr>
          <p:spPr>
            <a:xfrm>
              <a:off x="10551882" y="6213666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가우스 소거법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EB3B0843-C96A-4700-8BED-B60FDDDF2CBF}"/>
                </a:ext>
              </a:extLst>
            </p:cNvPr>
            <p:cNvGrpSpPr/>
            <p:nvPr/>
          </p:nvGrpSpPr>
          <p:grpSpPr>
            <a:xfrm>
              <a:off x="5851892" y="3815221"/>
              <a:ext cx="5955177" cy="4987394"/>
              <a:chOff x="5851892" y="3815221"/>
              <a:chExt cx="5955177" cy="49873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45F557-D08F-45EB-A4DA-D88426CC97AA}"/>
                  </a:ext>
                </a:extLst>
              </p:cNvPr>
              <p:cNvSpPr txBox="1"/>
              <p:nvPr/>
            </p:nvSpPr>
            <p:spPr>
              <a:xfrm>
                <a:off x="5851892" y="6003938"/>
                <a:ext cx="2821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2060"/>
                    </a:solidFill>
                  </a:rPr>
                  <a:t>1</a:t>
                </a:r>
                <a:r>
                  <a:rPr lang="ko-KR" altLang="en-US" b="1" dirty="0">
                    <a:solidFill>
                      <a:srgbClr val="002060"/>
                    </a:solidFill>
                  </a:rPr>
                  <a:t>을 기준으로 아래 부분이 </a:t>
                </a:r>
                <a:endParaRPr lang="en-US" altLang="ko-KR" b="1" dirty="0">
                  <a:solidFill>
                    <a:srgbClr val="002060"/>
                  </a:solidFill>
                </a:endParaRPr>
              </a:p>
              <a:p>
                <a:r>
                  <a:rPr lang="en-US" altLang="ko-KR" b="1" dirty="0">
                    <a:solidFill>
                      <a:srgbClr val="002060"/>
                    </a:solidFill>
                  </a:rPr>
                  <a:t>0</a:t>
                </a:r>
                <a:r>
                  <a:rPr lang="ko-KR" altLang="en-US" b="1" dirty="0">
                    <a:solidFill>
                      <a:srgbClr val="002060"/>
                    </a:solidFill>
                  </a:rPr>
                  <a:t>인 것을 행 사다리꼴</a:t>
                </a: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9729B42C-83C9-4142-9FDA-DFFB3371EDEF}"/>
                  </a:ext>
                </a:extLst>
              </p:cNvPr>
              <p:cNvGrpSpPr/>
              <p:nvPr/>
            </p:nvGrpSpPr>
            <p:grpSpPr>
              <a:xfrm>
                <a:off x="6630334" y="3815221"/>
                <a:ext cx="4976054" cy="4291193"/>
                <a:chOff x="6630334" y="3815221"/>
                <a:chExt cx="4976054" cy="429119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487BEAA3-A2F3-481C-BF6E-7BCE77B09A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08449" y="3947886"/>
                      <a:ext cx="15134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b="0" dirty="0"/>
                        <a:t>   </a:t>
                      </a:r>
                      <a14:m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a14:m>
                      <a:endParaRPr lang="en-US" altLang="ko-KR" b="0" dirty="0"/>
                    </a:p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=8</m:t>
                            </m:r>
                          </m:oMath>
                        </m:oMathPara>
                      </a14:m>
                      <a:endParaRPr lang="en-US" altLang="ko-KR" dirty="0"/>
                    </a:p>
                  </p:txBody>
                </p:sp>
              </mc:Choice>
              <mc:Fallback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487BEAA3-A2F3-481C-BF6E-7BCE77B09A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449" y="3947886"/>
                      <a:ext cx="1513428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8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" name="왼쪽 대괄호 5">
                  <a:extLst>
                    <a:ext uri="{FF2B5EF4-FFF2-40B4-BE49-F238E27FC236}">
                      <a16:creationId xmlns:a16="http://schemas.microsoft.com/office/drawing/2014/main" id="{63C504E9-658F-4397-95BC-DDBDB66D0632}"/>
                    </a:ext>
                  </a:extLst>
                </p:cNvPr>
                <p:cNvSpPr/>
                <p:nvPr/>
              </p:nvSpPr>
              <p:spPr>
                <a:xfrm>
                  <a:off x="6630334" y="4165599"/>
                  <a:ext cx="156230" cy="275771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화살표: 오른쪽 8">
                  <a:extLst>
                    <a:ext uri="{FF2B5EF4-FFF2-40B4-BE49-F238E27FC236}">
                      <a16:creationId xmlns:a16="http://schemas.microsoft.com/office/drawing/2014/main" id="{E6678DD5-B025-411A-ABDD-2E61D78846E0}"/>
                    </a:ext>
                  </a:extLst>
                </p:cNvPr>
                <p:cNvSpPr/>
                <p:nvPr/>
              </p:nvSpPr>
              <p:spPr>
                <a:xfrm>
                  <a:off x="8221877" y="4165599"/>
                  <a:ext cx="292465" cy="243337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D60D128-E0CA-4E64-8E99-7F3FF49BC4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95820" y="3947885"/>
                      <a:ext cx="1310295" cy="5598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altLang="ko-KR" b="0" dirty="0"/>
                    </a:p>
                  </p:txBody>
                </p:sp>
              </mc:Choice>
              <mc:Fallback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D60D128-E0CA-4E64-8E99-7F3FF49BC4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5820" y="3947885"/>
                      <a:ext cx="1310295" cy="55983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A40F4908-EFED-4AD9-AAB1-B77F4E0D38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95820" y="4594217"/>
                      <a:ext cx="1500860" cy="124675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altLang="ko-KR" b="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=  0   -1     -2</a:t>
                      </a:r>
                    </a:p>
                    <a:p>
                      <a:r>
                        <a:rPr lang="en-US" altLang="ko-KR" b="0" dirty="0"/>
                        <a:t>= </a:t>
                      </a:r>
                      <a:r>
                        <a:rPr lang="en-US" altLang="ko-KR" dirty="0"/>
                        <a:t> 0     1     2</a:t>
                      </a:r>
                      <a:endParaRPr lang="en-US" altLang="ko-KR" b="0" dirty="0"/>
                    </a:p>
                  </p:txBody>
                </p:sp>
              </mc:Choice>
              <mc:Fallback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A40F4908-EFED-4AD9-AAB1-B77F4E0D38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5820" y="4594217"/>
                      <a:ext cx="1500860" cy="124675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659" b="-73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0E328BA-7305-471E-84DF-AA51AC3803DA}"/>
                    </a:ext>
                  </a:extLst>
                </p:cNvPr>
                <p:cNvSpPr txBox="1"/>
                <p:nvPr/>
              </p:nvSpPr>
              <p:spPr>
                <a:xfrm>
                  <a:off x="9798873" y="3815221"/>
                  <a:ext cx="4811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x2</a:t>
                  </a:r>
                  <a:endParaRPr lang="ko-KR" alt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26EA3C4-97B4-4EB5-9539-E7320BC03DE7}"/>
                    </a:ext>
                  </a:extLst>
                </p:cNvPr>
                <p:cNvSpPr txBox="1"/>
                <p:nvPr/>
              </p:nvSpPr>
              <p:spPr>
                <a:xfrm>
                  <a:off x="8424940" y="4626649"/>
                  <a:ext cx="34176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dirty="0"/>
                    <a:t>-</a:t>
                  </a:r>
                  <a:endParaRPr lang="ko-KR" altLang="en-US" sz="4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3ADE3289-E0C0-4A7F-98B2-C503E29E4C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04669" y="5806819"/>
                      <a:ext cx="1310294" cy="5598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altLang="ko-KR" b="0" dirty="0"/>
                    </a:p>
                  </p:txBody>
                </p:sp>
              </mc:Choice>
              <mc:Fallback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3ADE3289-E0C0-4A7F-98B2-C503E29E4C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4669" y="5806819"/>
                      <a:ext cx="1310294" cy="55983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5CB9204-D481-4560-A694-CFFA028B3B23}"/>
                    </a:ext>
                  </a:extLst>
                </p:cNvPr>
                <p:cNvSpPr txBox="1"/>
                <p:nvPr/>
              </p:nvSpPr>
              <p:spPr>
                <a:xfrm>
                  <a:off x="9906115" y="5201345"/>
                  <a:ext cx="9725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X-1</a:t>
                  </a:r>
                  <a:endParaRPr lang="ko-KR" altLang="en-US" dirty="0"/>
                </a:p>
              </p:txBody>
            </p:sp>
            <p:cxnSp>
              <p:nvCxnSpPr>
                <p:cNvPr id="18" name="연결선: 구부러짐 17">
                  <a:extLst>
                    <a:ext uri="{FF2B5EF4-FFF2-40B4-BE49-F238E27FC236}">
                      <a16:creationId xmlns:a16="http://schemas.microsoft.com/office/drawing/2014/main" id="{BE859493-64F7-4A12-B5DF-53CC69416B1C}"/>
                    </a:ext>
                  </a:extLst>
                </p:cNvPr>
                <p:cNvCxnSpPr>
                  <a:cxnSpLocks/>
                  <a:stCxn id="50" idx="3"/>
                  <a:endCxn id="51" idx="3"/>
                </p:cNvCxnSpPr>
                <p:nvPr/>
              </p:nvCxnSpPr>
              <p:spPr>
                <a:xfrm>
                  <a:off x="9906115" y="4227802"/>
                  <a:ext cx="190565" cy="989791"/>
                </a:xfrm>
                <a:prstGeom prst="curvedConnector3">
                  <a:avLst>
                    <a:gd name="adj1" fmla="val 219959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D3726688-8478-436D-AA30-D67F3A47D0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94882" y="6418397"/>
                      <a:ext cx="1409488" cy="93237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altLang="ko-KR" b="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=  1     0    1</a:t>
                      </a:r>
                    </a:p>
                  </p:txBody>
                </p:sp>
              </mc:Choice>
              <mc:Fallback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D3726688-8478-436D-AA30-D67F3A47D0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4882" y="6418397"/>
                      <a:ext cx="1409488" cy="93237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448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21DEC9E-F2E8-4DF6-A07A-FE78282A731D}"/>
                    </a:ext>
                  </a:extLst>
                </p:cNvPr>
                <p:cNvSpPr txBox="1"/>
                <p:nvPr/>
              </p:nvSpPr>
              <p:spPr>
                <a:xfrm>
                  <a:off x="8454040" y="6484993"/>
                  <a:ext cx="34176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dirty="0"/>
                    <a:t>-</a:t>
                  </a:r>
                  <a:endParaRPr lang="ko-KR" altLang="en-US" sz="4000" dirty="0"/>
                </a:p>
              </p:txBody>
            </p:sp>
            <p:cxnSp>
              <p:nvCxnSpPr>
                <p:cNvPr id="82" name="연결선: 구부러짐 81">
                  <a:extLst>
                    <a:ext uri="{FF2B5EF4-FFF2-40B4-BE49-F238E27FC236}">
                      <a16:creationId xmlns:a16="http://schemas.microsoft.com/office/drawing/2014/main" id="{76BAFD60-31D5-4DF2-AA68-4CC450899F8F}"/>
                    </a:ext>
                  </a:extLst>
                </p:cNvPr>
                <p:cNvCxnSpPr>
                  <a:cxnSpLocks/>
                  <a:stCxn id="62" idx="3"/>
                  <a:endCxn id="79" idx="3"/>
                </p:cNvCxnSpPr>
                <p:nvPr/>
              </p:nvCxnSpPr>
              <p:spPr>
                <a:xfrm>
                  <a:off x="9914963" y="6086736"/>
                  <a:ext cx="89407" cy="797847"/>
                </a:xfrm>
                <a:prstGeom prst="curvedConnector3">
                  <a:avLst>
                    <a:gd name="adj1" fmla="val 35568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702D511-5104-4EC3-9186-5A5DAB2548DD}"/>
                    </a:ext>
                  </a:extLst>
                </p:cNvPr>
                <p:cNvSpPr txBox="1"/>
                <p:nvPr/>
              </p:nvSpPr>
              <p:spPr>
                <a:xfrm>
                  <a:off x="9784754" y="6067901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x2</a:t>
                  </a:r>
                  <a:endParaRPr lang="ko-KR" altLang="en-US" dirty="0"/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A83613AD-3361-4D23-B35B-9C481766E6D6}"/>
                    </a:ext>
                  </a:extLst>
                </p:cNvPr>
                <p:cNvSpPr/>
                <p:nvPr/>
              </p:nvSpPr>
              <p:spPr>
                <a:xfrm>
                  <a:off x="8752114" y="5805714"/>
                  <a:ext cx="1030753" cy="638629"/>
                </a:xfrm>
                <a:custGeom>
                  <a:avLst/>
                  <a:gdLst>
                    <a:gd name="connsiteX0" fmla="*/ 43543 w 1030753"/>
                    <a:gd name="connsiteY0" fmla="*/ 43543 h 638629"/>
                    <a:gd name="connsiteX1" fmla="*/ 43543 w 1030753"/>
                    <a:gd name="connsiteY1" fmla="*/ 43543 h 638629"/>
                    <a:gd name="connsiteX2" fmla="*/ 174172 w 1030753"/>
                    <a:gd name="connsiteY2" fmla="*/ 14515 h 638629"/>
                    <a:gd name="connsiteX3" fmla="*/ 217715 w 1030753"/>
                    <a:gd name="connsiteY3" fmla="*/ 0 h 638629"/>
                    <a:gd name="connsiteX4" fmla="*/ 595086 w 1030753"/>
                    <a:gd name="connsiteY4" fmla="*/ 14515 h 638629"/>
                    <a:gd name="connsiteX5" fmla="*/ 682172 w 1030753"/>
                    <a:gd name="connsiteY5" fmla="*/ 29029 h 638629"/>
                    <a:gd name="connsiteX6" fmla="*/ 972457 w 1030753"/>
                    <a:gd name="connsiteY6" fmla="*/ 58057 h 638629"/>
                    <a:gd name="connsiteX7" fmla="*/ 1016000 w 1030753"/>
                    <a:gd name="connsiteY7" fmla="*/ 72572 h 638629"/>
                    <a:gd name="connsiteX8" fmla="*/ 1016000 w 1030753"/>
                    <a:gd name="connsiteY8" fmla="*/ 174172 h 638629"/>
                    <a:gd name="connsiteX9" fmla="*/ 1001486 w 1030753"/>
                    <a:gd name="connsiteY9" fmla="*/ 551543 h 638629"/>
                    <a:gd name="connsiteX10" fmla="*/ 986972 w 1030753"/>
                    <a:gd name="connsiteY10" fmla="*/ 609600 h 638629"/>
                    <a:gd name="connsiteX11" fmla="*/ 943429 w 1030753"/>
                    <a:gd name="connsiteY11" fmla="*/ 638629 h 638629"/>
                    <a:gd name="connsiteX12" fmla="*/ 420915 w 1030753"/>
                    <a:gd name="connsiteY12" fmla="*/ 624115 h 638629"/>
                    <a:gd name="connsiteX13" fmla="*/ 391886 w 1030753"/>
                    <a:gd name="connsiteY13" fmla="*/ 580572 h 638629"/>
                    <a:gd name="connsiteX14" fmla="*/ 377372 w 1030753"/>
                    <a:gd name="connsiteY14" fmla="*/ 537029 h 638629"/>
                    <a:gd name="connsiteX15" fmla="*/ 348343 w 1030753"/>
                    <a:gd name="connsiteY15" fmla="*/ 420915 h 638629"/>
                    <a:gd name="connsiteX16" fmla="*/ 333829 w 1030753"/>
                    <a:gd name="connsiteY16" fmla="*/ 377372 h 638629"/>
                    <a:gd name="connsiteX17" fmla="*/ 246743 w 1030753"/>
                    <a:gd name="connsiteY17" fmla="*/ 333829 h 638629"/>
                    <a:gd name="connsiteX18" fmla="*/ 101600 w 1030753"/>
                    <a:gd name="connsiteY18" fmla="*/ 304800 h 638629"/>
                    <a:gd name="connsiteX19" fmla="*/ 29029 w 1030753"/>
                    <a:gd name="connsiteY19" fmla="*/ 232229 h 638629"/>
                    <a:gd name="connsiteX20" fmla="*/ 0 w 1030753"/>
                    <a:gd name="connsiteY20" fmla="*/ 145143 h 638629"/>
                    <a:gd name="connsiteX21" fmla="*/ 43543 w 1030753"/>
                    <a:gd name="connsiteY21" fmla="*/ 43543 h 638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30753" h="638629">
                      <a:moveTo>
                        <a:pt x="43543" y="43543"/>
                      </a:moveTo>
                      <a:lnTo>
                        <a:pt x="43543" y="43543"/>
                      </a:lnTo>
                      <a:cubicBezTo>
                        <a:pt x="87086" y="33867"/>
                        <a:pt x="130899" y="25333"/>
                        <a:pt x="174172" y="14515"/>
                      </a:cubicBezTo>
                      <a:cubicBezTo>
                        <a:pt x="189015" y="10804"/>
                        <a:pt x="202415" y="0"/>
                        <a:pt x="217715" y="0"/>
                      </a:cubicBezTo>
                      <a:cubicBezTo>
                        <a:pt x="343598" y="0"/>
                        <a:pt x="469296" y="9677"/>
                        <a:pt x="595086" y="14515"/>
                      </a:cubicBezTo>
                      <a:cubicBezTo>
                        <a:pt x="624115" y="19353"/>
                        <a:pt x="653001" y="25140"/>
                        <a:pt x="682172" y="29029"/>
                      </a:cubicBezTo>
                      <a:cubicBezTo>
                        <a:pt x="769669" y="40695"/>
                        <a:pt x="886563" y="50249"/>
                        <a:pt x="972457" y="58057"/>
                      </a:cubicBezTo>
                      <a:cubicBezTo>
                        <a:pt x="986971" y="62895"/>
                        <a:pt x="1005182" y="61754"/>
                        <a:pt x="1016000" y="72572"/>
                      </a:cubicBezTo>
                      <a:cubicBezTo>
                        <a:pt x="1045152" y="101724"/>
                        <a:pt x="1023366" y="144709"/>
                        <a:pt x="1016000" y="174172"/>
                      </a:cubicBezTo>
                      <a:cubicBezTo>
                        <a:pt x="1011162" y="299962"/>
                        <a:pt x="1009859" y="425938"/>
                        <a:pt x="1001486" y="551543"/>
                      </a:cubicBezTo>
                      <a:cubicBezTo>
                        <a:pt x="1000159" y="571447"/>
                        <a:pt x="998037" y="593002"/>
                        <a:pt x="986972" y="609600"/>
                      </a:cubicBezTo>
                      <a:cubicBezTo>
                        <a:pt x="977296" y="624114"/>
                        <a:pt x="957943" y="628953"/>
                        <a:pt x="943429" y="638629"/>
                      </a:cubicBezTo>
                      <a:cubicBezTo>
                        <a:pt x="769258" y="633791"/>
                        <a:pt x="594196" y="642355"/>
                        <a:pt x="420915" y="624115"/>
                      </a:cubicBezTo>
                      <a:cubicBezTo>
                        <a:pt x="403567" y="622289"/>
                        <a:pt x="399687" y="596174"/>
                        <a:pt x="391886" y="580572"/>
                      </a:cubicBezTo>
                      <a:cubicBezTo>
                        <a:pt x="385044" y="566888"/>
                        <a:pt x="381398" y="551789"/>
                        <a:pt x="377372" y="537029"/>
                      </a:cubicBezTo>
                      <a:cubicBezTo>
                        <a:pt x="366875" y="498539"/>
                        <a:pt x="360959" y="458764"/>
                        <a:pt x="348343" y="420915"/>
                      </a:cubicBezTo>
                      <a:cubicBezTo>
                        <a:pt x="343505" y="406401"/>
                        <a:pt x="343386" y="389319"/>
                        <a:pt x="333829" y="377372"/>
                      </a:cubicBezTo>
                      <a:cubicBezTo>
                        <a:pt x="316657" y="355906"/>
                        <a:pt x="272542" y="339783"/>
                        <a:pt x="246743" y="333829"/>
                      </a:cubicBezTo>
                      <a:cubicBezTo>
                        <a:pt x="198667" y="322735"/>
                        <a:pt x="101600" y="304800"/>
                        <a:pt x="101600" y="304800"/>
                      </a:cubicBezTo>
                      <a:cubicBezTo>
                        <a:pt x="61875" y="278317"/>
                        <a:pt x="49400" y="278065"/>
                        <a:pt x="29029" y="232229"/>
                      </a:cubicBezTo>
                      <a:cubicBezTo>
                        <a:pt x="16602" y="204267"/>
                        <a:pt x="0" y="145143"/>
                        <a:pt x="0" y="145143"/>
                      </a:cubicBezTo>
                      <a:cubicBezTo>
                        <a:pt x="17139" y="76591"/>
                        <a:pt x="36286" y="60476"/>
                        <a:pt x="43543" y="43543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4" name="연결선: 구부러짐 83">
                  <a:extLst>
                    <a:ext uri="{FF2B5EF4-FFF2-40B4-BE49-F238E27FC236}">
                      <a16:creationId xmlns:a16="http://schemas.microsoft.com/office/drawing/2014/main" id="{A12F52F5-8B78-4D53-907D-8F63B2B194EF}"/>
                    </a:ext>
                  </a:extLst>
                </p:cNvPr>
                <p:cNvCxnSpPr>
                  <a:cxnSpLocks/>
                  <a:stCxn id="33" idx="5"/>
                  <a:endCxn id="36" idx="0"/>
                </p:cNvCxnSpPr>
                <p:nvPr/>
              </p:nvCxnSpPr>
              <p:spPr>
                <a:xfrm flipH="1">
                  <a:off x="7262695" y="5834743"/>
                  <a:ext cx="2171591" cy="169195"/>
                </a:xfrm>
                <a:prstGeom prst="curvedConnector4">
                  <a:avLst>
                    <a:gd name="adj1" fmla="val 52288"/>
                    <a:gd name="adj2" fmla="val -83641"/>
                  </a:avLst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DA72C263-6932-4AED-8B3F-54C4CDDC7E19}"/>
                    </a:ext>
                  </a:extLst>
                </p:cNvPr>
                <p:cNvCxnSpPr>
                  <a:cxnSpLocks/>
                  <a:stCxn id="96" idx="1"/>
                  <a:endCxn id="33" idx="6"/>
                </p:cNvCxnSpPr>
                <p:nvPr/>
              </p:nvCxnSpPr>
              <p:spPr>
                <a:xfrm flipH="1">
                  <a:off x="9724571" y="5767474"/>
                  <a:ext cx="542989" cy="9629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EEF5D61-C0C0-4F00-B580-9787B22F2BC1}"/>
                    </a:ext>
                  </a:extLst>
                </p:cNvPr>
                <p:cNvSpPr txBox="1"/>
                <p:nvPr/>
              </p:nvSpPr>
              <p:spPr>
                <a:xfrm>
                  <a:off x="10267560" y="5582808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b="1" dirty="0">
                      <a:solidFill>
                        <a:srgbClr val="002060"/>
                      </a:solidFill>
                    </a:rPr>
                    <a:t>행사다리꼴</a:t>
                  </a: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54372416-37AE-4ABC-BE62-8B76F261B5D0}"/>
                    </a:ext>
                  </a:extLst>
                </p:cNvPr>
                <p:cNvSpPr/>
                <p:nvPr/>
              </p:nvSpPr>
              <p:spPr>
                <a:xfrm>
                  <a:off x="8752114" y="5805714"/>
                  <a:ext cx="1050135" cy="60793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화살표 연결선 99">
                  <a:extLst>
                    <a:ext uri="{FF2B5EF4-FFF2-40B4-BE49-F238E27FC236}">
                      <a16:creationId xmlns:a16="http://schemas.microsoft.com/office/drawing/2014/main" id="{9A7CEC3B-FBA9-4888-A857-A7022AB91241}"/>
                    </a:ext>
                  </a:extLst>
                </p:cNvPr>
                <p:cNvCxnSpPr>
                  <a:cxnSpLocks/>
                  <a:stCxn id="104" idx="1"/>
                </p:cNvCxnSpPr>
                <p:nvPr/>
              </p:nvCxnSpPr>
              <p:spPr>
                <a:xfrm flipH="1">
                  <a:off x="9861483" y="6398332"/>
                  <a:ext cx="690399" cy="3479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자유형: 도형 108">
                  <a:extLst>
                    <a:ext uri="{FF2B5EF4-FFF2-40B4-BE49-F238E27FC236}">
                      <a16:creationId xmlns:a16="http://schemas.microsoft.com/office/drawing/2014/main" id="{B064ADB6-B99C-40A4-AA00-A3519CD0501E}"/>
                    </a:ext>
                  </a:extLst>
                </p:cNvPr>
                <p:cNvSpPr/>
                <p:nvPr/>
              </p:nvSpPr>
              <p:spPr>
                <a:xfrm>
                  <a:off x="8808044" y="7368997"/>
                  <a:ext cx="945556" cy="642889"/>
                </a:xfrm>
                <a:custGeom>
                  <a:avLst/>
                  <a:gdLst>
                    <a:gd name="connsiteX0" fmla="*/ 74699 w 945556"/>
                    <a:gd name="connsiteY0" fmla="*/ 280032 h 642889"/>
                    <a:gd name="connsiteX1" fmla="*/ 74699 w 945556"/>
                    <a:gd name="connsiteY1" fmla="*/ 280032 h 642889"/>
                    <a:gd name="connsiteX2" fmla="*/ 190813 w 945556"/>
                    <a:gd name="connsiteY2" fmla="*/ 323574 h 642889"/>
                    <a:gd name="connsiteX3" fmla="*/ 263385 w 945556"/>
                    <a:gd name="connsiteY3" fmla="*/ 381632 h 642889"/>
                    <a:gd name="connsiteX4" fmla="*/ 321442 w 945556"/>
                    <a:gd name="connsiteY4" fmla="*/ 468717 h 642889"/>
                    <a:gd name="connsiteX5" fmla="*/ 350470 w 945556"/>
                    <a:gd name="connsiteY5" fmla="*/ 512260 h 642889"/>
                    <a:gd name="connsiteX6" fmla="*/ 379499 w 945556"/>
                    <a:gd name="connsiteY6" fmla="*/ 599346 h 642889"/>
                    <a:gd name="connsiteX7" fmla="*/ 495613 w 945556"/>
                    <a:gd name="connsiteY7" fmla="*/ 642889 h 642889"/>
                    <a:gd name="connsiteX8" fmla="*/ 887499 w 945556"/>
                    <a:gd name="connsiteY8" fmla="*/ 628374 h 642889"/>
                    <a:gd name="connsiteX9" fmla="*/ 916527 w 945556"/>
                    <a:gd name="connsiteY9" fmla="*/ 584832 h 642889"/>
                    <a:gd name="connsiteX10" fmla="*/ 931042 w 945556"/>
                    <a:gd name="connsiteY10" fmla="*/ 454203 h 642889"/>
                    <a:gd name="connsiteX11" fmla="*/ 945556 w 945556"/>
                    <a:gd name="connsiteY11" fmla="*/ 352603 h 642889"/>
                    <a:gd name="connsiteX12" fmla="*/ 931042 w 945556"/>
                    <a:gd name="connsiteY12" fmla="*/ 105860 h 642889"/>
                    <a:gd name="connsiteX13" fmla="*/ 916527 w 945556"/>
                    <a:gd name="connsiteY13" fmla="*/ 4260 h 642889"/>
                    <a:gd name="connsiteX14" fmla="*/ 829442 w 945556"/>
                    <a:gd name="connsiteY14" fmla="*/ 33289 h 642889"/>
                    <a:gd name="connsiteX15" fmla="*/ 698813 w 945556"/>
                    <a:gd name="connsiteY15" fmla="*/ 47803 h 642889"/>
                    <a:gd name="connsiteX16" fmla="*/ 205327 w 945556"/>
                    <a:gd name="connsiteY16" fmla="*/ 62317 h 642889"/>
                    <a:gd name="connsiteX17" fmla="*/ 45670 w 945556"/>
                    <a:gd name="connsiteY17" fmla="*/ 76832 h 642889"/>
                    <a:gd name="connsiteX18" fmla="*/ 2127 w 945556"/>
                    <a:gd name="connsiteY18" fmla="*/ 105860 h 642889"/>
                    <a:gd name="connsiteX19" fmla="*/ 16642 w 945556"/>
                    <a:gd name="connsiteY19" fmla="*/ 192946 h 642889"/>
                    <a:gd name="connsiteX20" fmla="*/ 45670 w 945556"/>
                    <a:gd name="connsiteY20" fmla="*/ 236489 h 642889"/>
                    <a:gd name="connsiteX21" fmla="*/ 74699 w 945556"/>
                    <a:gd name="connsiteY21" fmla="*/ 280032 h 642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45556" h="642889">
                      <a:moveTo>
                        <a:pt x="74699" y="280032"/>
                      </a:moveTo>
                      <a:lnTo>
                        <a:pt x="74699" y="280032"/>
                      </a:lnTo>
                      <a:cubicBezTo>
                        <a:pt x="113404" y="294546"/>
                        <a:pt x="155367" y="302307"/>
                        <a:pt x="190813" y="323574"/>
                      </a:cubicBezTo>
                      <a:cubicBezTo>
                        <a:pt x="354952" y="422057"/>
                        <a:pt x="92237" y="324580"/>
                        <a:pt x="263385" y="381632"/>
                      </a:cubicBezTo>
                      <a:lnTo>
                        <a:pt x="321442" y="468717"/>
                      </a:lnTo>
                      <a:cubicBezTo>
                        <a:pt x="331118" y="483231"/>
                        <a:pt x="344954" y="495711"/>
                        <a:pt x="350470" y="512260"/>
                      </a:cubicBezTo>
                      <a:cubicBezTo>
                        <a:pt x="360146" y="541289"/>
                        <a:pt x="354039" y="582373"/>
                        <a:pt x="379499" y="599346"/>
                      </a:cubicBezTo>
                      <a:cubicBezTo>
                        <a:pt x="443568" y="642058"/>
                        <a:pt x="405937" y="624953"/>
                        <a:pt x="495613" y="642889"/>
                      </a:cubicBezTo>
                      <a:cubicBezTo>
                        <a:pt x="626242" y="638051"/>
                        <a:pt x="758007" y="646235"/>
                        <a:pt x="887499" y="628374"/>
                      </a:cubicBezTo>
                      <a:cubicBezTo>
                        <a:pt x="904779" y="625991"/>
                        <a:pt x="912296" y="601755"/>
                        <a:pt x="916527" y="584832"/>
                      </a:cubicBezTo>
                      <a:cubicBezTo>
                        <a:pt x="927153" y="542329"/>
                        <a:pt x="925608" y="497676"/>
                        <a:pt x="931042" y="454203"/>
                      </a:cubicBezTo>
                      <a:cubicBezTo>
                        <a:pt x="935285" y="420257"/>
                        <a:pt x="940718" y="386470"/>
                        <a:pt x="945556" y="352603"/>
                      </a:cubicBezTo>
                      <a:cubicBezTo>
                        <a:pt x="940718" y="270355"/>
                        <a:pt x="937884" y="187965"/>
                        <a:pt x="931042" y="105860"/>
                      </a:cubicBezTo>
                      <a:cubicBezTo>
                        <a:pt x="928201" y="71768"/>
                        <a:pt x="944365" y="24144"/>
                        <a:pt x="916527" y="4260"/>
                      </a:cubicBezTo>
                      <a:cubicBezTo>
                        <a:pt x="891628" y="-13525"/>
                        <a:pt x="859853" y="29910"/>
                        <a:pt x="829442" y="33289"/>
                      </a:cubicBezTo>
                      <a:cubicBezTo>
                        <a:pt x="785899" y="38127"/>
                        <a:pt x="742577" y="45768"/>
                        <a:pt x="698813" y="47803"/>
                      </a:cubicBezTo>
                      <a:cubicBezTo>
                        <a:pt x="534424" y="55449"/>
                        <a:pt x="369822" y="57479"/>
                        <a:pt x="205327" y="62317"/>
                      </a:cubicBezTo>
                      <a:cubicBezTo>
                        <a:pt x="152108" y="67155"/>
                        <a:pt x="97922" y="65635"/>
                        <a:pt x="45670" y="76832"/>
                      </a:cubicBezTo>
                      <a:cubicBezTo>
                        <a:pt x="28613" y="80487"/>
                        <a:pt x="6358" y="88937"/>
                        <a:pt x="2127" y="105860"/>
                      </a:cubicBezTo>
                      <a:cubicBezTo>
                        <a:pt x="-5010" y="134410"/>
                        <a:pt x="7336" y="165027"/>
                        <a:pt x="16642" y="192946"/>
                      </a:cubicBezTo>
                      <a:cubicBezTo>
                        <a:pt x="22158" y="209495"/>
                        <a:pt x="32049" y="225592"/>
                        <a:pt x="45670" y="236489"/>
                      </a:cubicBezTo>
                      <a:cubicBezTo>
                        <a:pt x="212454" y="369916"/>
                        <a:pt x="69861" y="272775"/>
                        <a:pt x="74699" y="280032"/>
                      </a:cubicBezTo>
                      <a:close/>
                    </a:path>
                  </a:pathLst>
                </a:cu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화살표 연결선 109">
                  <a:extLst>
                    <a:ext uri="{FF2B5EF4-FFF2-40B4-BE49-F238E27FC236}">
                      <a16:creationId xmlns:a16="http://schemas.microsoft.com/office/drawing/2014/main" id="{FC685C0E-3495-4F93-95AA-3EAFCF91D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06856" y="7192879"/>
                  <a:ext cx="542988" cy="142643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F12E4A73-CC02-4A71-B2F0-AC3A5CEBE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82868" y="8030115"/>
                  <a:ext cx="609510" cy="7629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384793F4-DD52-4D6D-9AF4-E164484B13E5}"/>
                  </a:ext>
                </a:extLst>
              </p:cNvPr>
              <p:cNvGrpSpPr/>
              <p:nvPr/>
            </p:nvGrpSpPr>
            <p:grpSpPr>
              <a:xfrm>
                <a:off x="5864586" y="7045831"/>
                <a:ext cx="5942483" cy="1756784"/>
                <a:chOff x="5864586" y="7045831"/>
                <a:chExt cx="5942483" cy="175678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229BAE5-EB13-44D3-9C37-4353CC54A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04669" y="7417364"/>
                      <a:ext cx="1367041" cy="13852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altLang="ko-KR" b="0" dirty="0"/>
                    </a:p>
                    <a:p>
                      <a:endParaRPr lang="en-US" altLang="ko-KR" dirty="0"/>
                    </a:p>
                    <a:p>
                      <a:r>
                        <a:rPr lang="en-US" altLang="ko-KR" dirty="0"/>
                        <a:t>x</a:t>
                      </a:r>
                      <a:r>
                        <a:rPr lang="en-US" altLang="ko-KR" b="0" dirty="0"/>
                        <a:t>=1</a:t>
                      </a:r>
                    </a:p>
                    <a:p>
                      <a:r>
                        <a:rPr lang="en-US" altLang="ko-KR" dirty="0"/>
                        <a:t>y=2</a:t>
                      </a:r>
                      <a:endParaRPr lang="en-US" altLang="ko-KR" b="0" dirty="0"/>
                    </a:p>
                  </p:txBody>
                </p:sp>
              </mc:Choice>
              <mc:Fallback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229BAE5-EB13-44D3-9C37-4353CC54A2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4669" y="7417364"/>
                      <a:ext cx="1367041" cy="138525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571" b="-6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59DB611-1F83-4CC1-ACBD-391E98B0F49F}"/>
                    </a:ext>
                  </a:extLst>
                </p:cNvPr>
                <p:cNvSpPr txBox="1"/>
                <p:nvPr/>
              </p:nvSpPr>
              <p:spPr>
                <a:xfrm>
                  <a:off x="10349844" y="7045831"/>
                  <a:ext cx="133882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b="1" dirty="0" err="1">
                      <a:solidFill>
                        <a:srgbClr val="002060"/>
                      </a:solidFill>
                    </a:rPr>
                    <a:t>기약행</a:t>
                  </a:r>
                  <a:endParaRPr lang="en-US" altLang="ko-KR" b="1" dirty="0">
                    <a:solidFill>
                      <a:srgbClr val="002060"/>
                    </a:solidFill>
                  </a:endParaRPr>
                </a:p>
                <a:p>
                  <a:r>
                    <a:rPr lang="ko-KR" altLang="en-US" b="1" dirty="0">
                      <a:solidFill>
                        <a:srgbClr val="002060"/>
                      </a:solidFill>
                    </a:rPr>
                    <a:t>행사다리꼴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F008018-ECC5-4EC0-9B49-F9B7438DAC72}"/>
                    </a:ext>
                  </a:extLst>
                </p:cNvPr>
                <p:cNvSpPr txBox="1"/>
                <p:nvPr/>
              </p:nvSpPr>
              <p:spPr>
                <a:xfrm>
                  <a:off x="10415341" y="7981699"/>
                  <a:ext cx="139172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b="1" dirty="0">
                      <a:solidFill>
                        <a:srgbClr val="FF0000"/>
                      </a:solidFill>
                    </a:rPr>
                    <a:t>가우스 조던</a:t>
                  </a:r>
                  <a:endParaRPr lang="en-US" altLang="ko-KR" b="1" dirty="0">
                    <a:solidFill>
                      <a:srgbClr val="FF0000"/>
                    </a:solidFill>
                  </a:endParaRPr>
                </a:p>
                <a:p>
                  <a:r>
                    <a:rPr lang="ko-KR" altLang="en-US" b="1" dirty="0">
                      <a:solidFill>
                        <a:srgbClr val="FF0000"/>
                      </a:solidFill>
                    </a:rPr>
                    <a:t>소거법</a:t>
                  </a:r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4E894C71-A6A5-43EB-8374-4FF9BE7BEDC8}"/>
                    </a:ext>
                  </a:extLst>
                </p:cNvPr>
                <p:cNvSpPr/>
                <p:nvPr/>
              </p:nvSpPr>
              <p:spPr>
                <a:xfrm>
                  <a:off x="8752114" y="7417364"/>
                  <a:ext cx="1046759" cy="612751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F4DD181-5453-4CA9-9E7E-27394FB0364D}"/>
                    </a:ext>
                  </a:extLst>
                </p:cNvPr>
                <p:cNvSpPr txBox="1"/>
                <p:nvPr/>
              </p:nvSpPr>
              <p:spPr>
                <a:xfrm>
                  <a:off x="5864586" y="7391418"/>
                  <a:ext cx="236795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b="1" dirty="0">
                      <a:solidFill>
                        <a:srgbClr val="002060"/>
                      </a:solidFill>
                    </a:rPr>
                    <a:t>자신이 포함된 열에서</a:t>
                  </a:r>
                  <a:endParaRPr lang="en-US" altLang="ko-KR" b="1" dirty="0">
                    <a:solidFill>
                      <a:srgbClr val="002060"/>
                    </a:solidFill>
                  </a:endParaRPr>
                </a:p>
                <a:p>
                  <a:r>
                    <a:rPr lang="ko-KR" altLang="en-US" b="1" dirty="0">
                      <a:solidFill>
                        <a:srgbClr val="002060"/>
                      </a:solidFill>
                    </a:rPr>
                    <a:t>나머지가 </a:t>
                  </a:r>
                  <a:r>
                    <a:rPr lang="en-US" altLang="ko-KR" b="1" dirty="0">
                      <a:solidFill>
                        <a:srgbClr val="002060"/>
                      </a:solidFill>
                    </a:rPr>
                    <a:t>0</a:t>
                  </a:r>
                  <a:r>
                    <a:rPr lang="ko-KR" altLang="en-US" b="1" dirty="0">
                      <a:solidFill>
                        <a:srgbClr val="002060"/>
                      </a:solidFill>
                    </a:rPr>
                    <a:t>이 되는 </a:t>
                  </a:r>
                  <a:endParaRPr lang="en-US" altLang="ko-KR" b="1" dirty="0">
                    <a:solidFill>
                      <a:srgbClr val="002060"/>
                    </a:solidFill>
                  </a:endParaRPr>
                </a:p>
                <a:p>
                  <a:r>
                    <a:rPr lang="ko-KR" altLang="en-US" b="1" dirty="0">
                      <a:solidFill>
                        <a:srgbClr val="002060"/>
                      </a:solidFill>
                    </a:rPr>
                    <a:t>사다리꼴 모양</a:t>
                  </a:r>
                </a:p>
              </p:txBody>
            </p:sp>
            <p:cxnSp>
              <p:nvCxnSpPr>
                <p:cNvPr id="121" name="연결선: 구부러짐 120">
                  <a:extLst>
                    <a:ext uri="{FF2B5EF4-FFF2-40B4-BE49-F238E27FC236}">
                      <a16:creationId xmlns:a16="http://schemas.microsoft.com/office/drawing/2014/main" id="{4EC4662C-2568-410C-958A-4FAEDB75E55E}"/>
                    </a:ext>
                  </a:extLst>
                </p:cNvPr>
                <p:cNvCxnSpPr>
                  <a:cxnSpLocks/>
                  <a:stCxn id="109" idx="14"/>
                  <a:endCxn id="120" idx="0"/>
                </p:cNvCxnSpPr>
                <p:nvPr/>
              </p:nvCxnSpPr>
              <p:spPr>
                <a:xfrm flipH="1" flipV="1">
                  <a:off x="7048564" y="7391418"/>
                  <a:ext cx="2588922" cy="10868"/>
                </a:xfrm>
                <a:prstGeom prst="curvedConnector4">
                  <a:avLst>
                    <a:gd name="adj1" fmla="val 702"/>
                    <a:gd name="adj2" fmla="val 1207766"/>
                  </a:avLst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3E8F627-FE2A-4DB1-8313-3EC1F71F60E7}"/>
              </a:ext>
            </a:extLst>
          </p:cNvPr>
          <p:cNvGrpSpPr/>
          <p:nvPr/>
        </p:nvGrpSpPr>
        <p:grpSpPr>
          <a:xfrm>
            <a:off x="8946133" y="6785748"/>
            <a:ext cx="2161957" cy="5238998"/>
            <a:chOff x="1045029" y="7417364"/>
            <a:chExt cx="2161957" cy="52389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63BB530-EA09-450D-86BF-8D9B961D53B0}"/>
                    </a:ext>
                  </a:extLst>
                </p:cNvPr>
                <p:cNvSpPr txBox="1"/>
                <p:nvPr/>
              </p:nvSpPr>
              <p:spPr>
                <a:xfrm>
                  <a:off x="1045029" y="7417364"/>
                  <a:ext cx="1961050" cy="5238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Ex)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ko-KR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altLang="ko-KR" b="0" dirty="0"/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63BB530-EA09-450D-86BF-8D9B961D5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29" y="7417364"/>
                  <a:ext cx="1961050" cy="5238998"/>
                </a:xfrm>
                <a:prstGeom prst="rect">
                  <a:avLst/>
                </a:prstGeom>
                <a:blipFill>
                  <a:blip r:embed="rId9"/>
                  <a:stretch>
                    <a:fillRect l="-2804" t="-5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FC0852CF-C12F-4A23-ADFB-5C834D839C1F}"/>
                    </a:ext>
                  </a:extLst>
                </p:cNvPr>
                <p:cNvSpPr txBox="1"/>
                <p:nvPr/>
              </p:nvSpPr>
              <p:spPr>
                <a:xfrm>
                  <a:off x="2691519" y="8628030"/>
                  <a:ext cx="481185" cy="483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x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FC0852CF-C12F-4A23-ADFB-5C834D839C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519" y="8628030"/>
                  <a:ext cx="481185" cy="483466"/>
                </a:xfrm>
                <a:prstGeom prst="rect">
                  <a:avLst/>
                </a:prstGeom>
                <a:blipFill>
                  <a:blip r:embed="rId10"/>
                  <a:stretch>
                    <a:fillRect l="-11392" b="-88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A791E5D-A7DC-478E-AC6A-00338DE456B5}"/>
                    </a:ext>
                  </a:extLst>
                </p:cNvPr>
                <p:cNvSpPr txBox="1"/>
                <p:nvPr/>
              </p:nvSpPr>
              <p:spPr>
                <a:xfrm>
                  <a:off x="2725801" y="9147482"/>
                  <a:ext cx="481185" cy="483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x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A791E5D-A7DC-478E-AC6A-00338DE4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801" y="9147482"/>
                  <a:ext cx="481185" cy="483466"/>
                </a:xfrm>
                <a:prstGeom prst="rect">
                  <a:avLst/>
                </a:prstGeom>
                <a:blipFill>
                  <a:blip r:embed="rId11"/>
                  <a:stretch>
                    <a:fillRect l="-10127" b="-88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7964950-F71E-4103-9414-A8FF39EB3E27}"/>
              </a:ext>
            </a:extLst>
          </p:cNvPr>
          <p:cNvSpPr txBox="1"/>
          <p:nvPr/>
        </p:nvSpPr>
        <p:spPr>
          <a:xfrm>
            <a:off x="4484914" y="3968409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(1)</a:t>
            </a:r>
            <a:r>
              <a:rPr lang="ko-KR" altLang="en-US" sz="2400" b="1" dirty="0"/>
              <a:t> 가우스 조던 소거법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35E9409-0A58-4E6A-A535-89FD9ED71E30}"/>
              </a:ext>
            </a:extLst>
          </p:cNvPr>
          <p:cNvSpPr txBox="1"/>
          <p:nvPr/>
        </p:nvSpPr>
        <p:spPr>
          <a:xfrm>
            <a:off x="4484913" y="126695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(2)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역행렬</a:t>
            </a:r>
            <a:endParaRPr lang="ko-KR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12D5BFB-A2DD-428F-ACFE-A4A0EB5D4D85}"/>
                  </a:ext>
                </a:extLst>
              </p:cNvPr>
              <p:cNvSpPr txBox="1"/>
              <p:nvPr/>
            </p:nvSpPr>
            <p:spPr>
              <a:xfrm>
                <a:off x="0" y="13281639"/>
                <a:ext cx="3090205" cy="1301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연립 일차 방정식 </a:t>
                </a:r>
                <a:r>
                  <a:rPr lang="en-US" altLang="ko-KR" dirty="0"/>
                  <a:t>AX=B</a:t>
                </a:r>
                <a:r>
                  <a:rPr lang="ko-KR" altLang="en-US" dirty="0"/>
                  <a:t>에서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역행렬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존재하면</a:t>
                </a:r>
                <a:r>
                  <a:rPr lang="en-US" altLang="ko-KR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B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12D5BFB-A2DD-428F-ACFE-A4A0EB5D4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281639"/>
                <a:ext cx="3090205" cy="1301447"/>
              </a:xfrm>
              <a:prstGeom prst="rect">
                <a:avLst/>
              </a:prstGeom>
              <a:blipFill>
                <a:blip r:embed="rId12"/>
                <a:stretch>
                  <a:fillRect l="-1578" r="-592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9279194-1A29-4BBF-8E68-3DC582BDCCBF}"/>
                  </a:ext>
                </a:extLst>
              </p:cNvPr>
              <p:cNvSpPr txBox="1"/>
              <p:nvPr/>
            </p:nvSpPr>
            <p:spPr>
              <a:xfrm>
                <a:off x="3509" y="14684219"/>
                <a:ext cx="4530599" cy="805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9279194-1A29-4BBF-8E68-3DC582BDC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" y="14684219"/>
                <a:ext cx="4530599" cy="805733"/>
              </a:xfrm>
              <a:prstGeom prst="rect">
                <a:avLst/>
              </a:prstGeom>
              <a:blipFill>
                <a:blip r:embed="rId1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59306D0-B915-4276-ACB4-CCE6B3901DD5}"/>
              </a:ext>
            </a:extLst>
          </p:cNvPr>
          <p:cNvSpPr/>
          <p:nvPr/>
        </p:nvSpPr>
        <p:spPr>
          <a:xfrm>
            <a:off x="0" y="15619940"/>
            <a:ext cx="7026845" cy="46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역행렬이 없을 경우 연립 방정식은 해가 무수히 많거나 해가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9AAAF5A-7231-4B1C-BCE7-6E282C8572AB}"/>
              </a:ext>
            </a:extLst>
          </p:cNvPr>
          <p:cNvSpPr/>
          <p:nvPr/>
        </p:nvSpPr>
        <p:spPr>
          <a:xfrm>
            <a:off x="0" y="0"/>
            <a:ext cx="796456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행렬식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유클리드 공간</a:t>
            </a:r>
            <a:r>
              <a:rPr lang="en-US" altLang="ko-KR" b="1" dirty="0">
                <a:solidFill>
                  <a:srgbClr val="002060"/>
                </a:solidFill>
              </a:rPr>
              <a:t>[</a:t>
            </a:r>
            <a:r>
              <a:rPr lang="ko-KR" altLang="en-US" b="1" dirty="0">
                <a:solidFill>
                  <a:srgbClr val="002060"/>
                </a:solidFill>
              </a:rPr>
              <a:t>방향 설정</a:t>
            </a:r>
            <a:r>
              <a:rPr lang="en-US" altLang="ko-KR" b="1" dirty="0">
                <a:solidFill>
                  <a:srgbClr val="002060"/>
                </a:solidFill>
              </a:rPr>
              <a:t>], </a:t>
            </a:r>
            <a:r>
              <a:rPr lang="ko-KR" altLang="en-US" b="1" dirty="0">
                <a:solidFill>
                  <a:srgbClr val="002060"/>
                </a:solidFill>
              </a:rPr>
              <a:t>벡터 미적분 </a:t>
            </a:r>
            <a:r>
              <a:rPr lang="en-US" altLang="ko-KR" b="1" dirty="0">
                <a:solidFill>
                  <a:srgbClr val="002060"/>
                </a:solidFill>
              </a:rPr>
              <a:t>[</a:t>
            </a:r>
            <a:r>
              <a:rPr lang="ko-KR" altLang="en-US" b="1" dirty="0">
                <a:solidFill>
                  <a:srgbClr val="002060"/>
                </a:solidFill>
              </a:rPr>
              <a:t>대상의 부피를 구함</a:t>
            </a:r>
            <a:r>
              <a:rPr lang="en-US" altLang="ko-KR" b="1" dirty="0">
                <a:solidFill>
                  <a:srgbClr val="002060"/>
                </a:solidFill>
              </a:rPr>
              <a:t>])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EACC8BE-86BF-476E-8A6D-A7859B3EC818}"/>
                  </a:ext>
                </a:extLst>
              </p:cNvPr>
              <p:cNvSpPr txBox="1"/>
              <p:nvPr/>
            </p:nvSpPr>
            <p:spPr>
              <a:xfrm>
                <a:off x="99201" y="505590"/>
                <a:ext cx="8274716" cy="11884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정사각행렬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하나의 수로써 대응 시키는 특별한 함수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/>
                  <a:t>detA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떄</a:t>
                </a:r>
                <a:r>
                  <a:rPr lang="en-US" altLang="ko-KR" dirty="0"/>
                  <a:t>, A</a:t>
                </a:r>
                <a:r>
                  <a:rPr lang="ko-KR" altLang="en-US" dirty="0"/>
                  <a:t>가</a:t>
                </a:r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dirty="0"/>
                  <a:t>0 x 0 =&gt; det() =0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dirty="0"/>
                  <a:t>1 x 1 =&gt; det(a) = a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dirty="0"/>
                  <a:t>2 x 2 =&gt;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dirty="0"/>
                  <a:t>3 x 3 =&gt;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𝑑𝑒𝑡𝐴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1 x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- 2 x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+ 3 x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                                              = 1 x (1 x 0 – 0 x 2) – 2 x (0 x 0 – 0 x 2) + 3 x (0 x 2 – 1 x 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                                              = -3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5)   4x 4 =&gt; </a:t>
                </a:r>
                <a:r>
                  <a:rPr lang="en-US" altLang="ko-KR" dirty="0" err="1"/>
                  <a:t>detA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행렬식이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역행렬이 존재하지 않는다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즉 행렬식이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이 아닌 정사각행렬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역행렬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은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𝑑𝑒𝑡𝐴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EACC8BE-86BF-476E-8A6D-A7859B3EC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1" y="505590"/>
                <a:ext cx="8274716" cy="11884472"/>
              </a:xfrm>
              <a:prstGeom prst="rect">
                <a:avLst/>
              </a:prstGeom>
              <a:blipFill>
                <a:blip r:embed="rId2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4D8CF8-7A8E-42DC-9F3E-734ABEC35236}"/>
                  </a:ext>
                </a:extLst>
              </p:cNvPr>
              <p:cNvSpPr txBox="1"/>
              <p:nvPr/>
            </p:nvSpPr>
            <p:spPr>
              <a:xfrm>
                <a:off x="6807200" y="1770743"/>
                <a:ext cx="3093347" cy="831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𝑑𝑒𝑡𝐴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      </a:t>
                </a:r>
                <a:r>
                  <a:rPr lang="en-US" altLang="ko-KR" dirty="0"/>
                  <a:t>= 1 x 4 – 2 x 3 = - 2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4D8CF8-7A8E-42DC-9F3E-734ABEC35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0" y="1770743"/>
                <a:ext cx="3093347" cy="831253"/>
              </a:xfrm>
              <a:prstGeom prst="rect">
                <a:avLst/>
              </a:prstGeom>
              <a:blipFill>
                <a:blip r:embed="rId3"/>
                <a:stretch>
                  <a:fillRect l="-1775" b="-10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C5CA1431-EA46-4D91-B965-E94BF8A8409E}"/>
              </a:ext>
            </a:extLst>
          </p:cNvPr>
          <p:cNvSpPr/>
          <p:nvPr/>
        </p:nvSpPr>
        <p:spPr>
          <a:xfrm>
            <a:off x="2931885" y="4049485"/>
            <a:ext cx="566057" cy="368049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A93F5D27-946C-45F8-B0AF-95FAA450B51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352800" y="3798678"/>
            <a:ext cx="883759" cy="250808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C71AD1-09A7-47CD-AF8F-6AE15591C413}"/>
                  </a:ext>
                </a:extLst>
              </p:cNvPr>
              <p:cNvSpPr txBox="1"/>
              <p:nvPr/>
            </p:nvSpPr>
            <p:spPr>
              <a:xfrm>
                <a:off x="4236559" y="3600867"/>
                <a:ext cx="348358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ko-KR" b="1" dirty="0" err="1">
                    <a:solidFill>
                      <a:srgbClr val="002060"/>
                    </a:solidFill>
                  </a:rPr>
                  <a:t>i</a:t>
                </a:r>
                <a:r>
                  <a:rPr lang="ko-KR" altLang="en-US" b="1" dirty="0">
                    <a:solidFill>
                      <a:srgbClr val="002060"/>
                    </a:solidFill>
                  </a:rPr>
                  <a:t>행과 </a:t>
                </a:r>
                <a:r>
                  <a:rPr lang="en-US" altLang="ko-KR" b="1" dirty="0">
                    <a:solidFill>
                      <a:srgbClr val="002060"/>
                    </a:solidFill>
                  </a:rPr>
                  <a:t>j </a:t>
                </a:r>
                <a:r>
                  <a:rPr lang="ko-KR" altLang="en-US" b="1" dirty="0">
                    <a:solidFill>
                      <a:srgbClr val="002060"/>
                    </a:solidFill>
                  </a:rPr>
                  <a:t>열을 제외한 행렬식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C71AD1-09A7-47CD-AF8F-6AE15591C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559" y="3600867"/>
                <a:ext cx="3483582" cy="395621"/>
              </a:xfrm>
              <a:prstGeom prst="rect">
                <a:avLst/>
              </a:prstGeom>
              <a:blipFill>
                <a:blip r:embed="rId4"/>
                <a:stretch>
                  <a:fillRect t="-10769" r="-876"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6718A95A-F738-4B16-BB19-9ED8A7FD58A0}"/>
              </a:ext>
            </a:extLst>
          </p:cNvPr>
          <p:cNvSpPr txBox="1"/>
          <p:nvPr/>
        </p:nvSpPr>
        <p:spPr>
          <a:xfrm>
            <a:off x="4236559" y="323281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 err="1">
                <a:solidFill>
                  <a:srgbClr val="002060"/>
                </a:solidFill>
              </a:rPr>
              <a:t>소행렬</a:t>
            </a:r>
            <a:r>
              <a:rPr lang="en-US" altLang="ko-KR" b="1" dirty="0">
                <a:solidFill>
                  <a:srgbClr val="002060"/>
                </a:solidFill>
              </a:rPr>
              <a:t>[</a:t>
            </a:r>
            <a:r>
              <a:rPr lang="ko-KR" altLang="en-US" b="1" dirty="0">
                <a:solidFill>
                  <a:srgbClr val="002060"/>
                </a:solidFill>
              </a:rPr>
              <a:t>마이너 매트릭스</a:t>
            </a:r>
            <a:r>
              <a:rPr lang="en-US" altLang="ko-KR" b="1" dirty="0">
                <a:solidFill>
                  <a:srgbClr val="002060"/>
                </a:solidFill>
              </a:rPr>
              <a:t>])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2A1E522D-7A16-40C5-ABD5-7CF34B65EF64}"/>
              </a:ext>
            </a:extLst>
          </p:cNvPr>
          <p:cNvCxnSpPr>
            <a:cxnSpLocks/>
            <a:stCxn id="11" idx="1"/>
            <a:endCxn id="59" idx="1"/>
          </p:cNvCxnSpPr>
          <p:nvPr/>
        </p:nvCxnSpPr>
        <p:spPr>
          <a:xfrm rot="10800000">
            <a:off x="4236559" y="3417486"/>
            <a:ext cx="12700" cy="381193"/>
          </a:xfrm>
          <a:prstGeom prst="curvedConnector3">
            <a:avLst>
              <a:gd name="adj1" fmla="val 180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2D0D6BA3-57A8-49D8-AFA6-F4092306A75B}"/>
              </a:ext>
            </a:extLst>
          </p:cNvPr>
          <p:cNvSpPr/>
          <p:nvPr/>
        </p:nvSpPr>
        <p:spPr>
          <a:xfrm>
            <a:off x="1799771" y="3222171"/>
            <a:ext cx="1465943" cy="812800"/>
          </a:xfrm>
          <a:custGeom>
            <a:avLst/>
            <a:gdLst>
              <a:gd name="connsiteX0" fmla="*/ 0 w 1465943"/>
              <a:gd name="connsiteY0" fmla="*/ 0 h 812800"/>
              <a:gd name="connsiteX1" fmla="*/ 1465943 w 1465943"/>
              <a:gd name="connsiteY1" fmla="*/ 0 h 812800"/>
              <a:gd name="connsiteX2" fmla="*/ 1451429 w 1465943"/>
              <a:gd name="connsiteY2" fmla="*/ 812800 h 812800"/>
              <a:gd name="connsiteX3" fmla="*/ 1045029 w 1465943"/>
              <a:gd name="connsiteY3" fmla="*/ 812800 h 812800"/>
              <a:gd name="connsiteX4" fmla="*/ 1045029 w 1465943"/>
              <a:gd name="connsiteY4" fmla="*/ 261258 h 812800"/>
              <a:gd name="connsiteX5" fmla="*/ 14515 w 1465943"/>
              <a:gd name="connsiteY5" fmla="*/ 261258 h 812800"/>
              <a:gd name="connsiteX6" fmla="*/ 0 w 1465943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5943" h="812800">
                <a:moveTo>
                  <a:pt x="0" y="0"/>
                </a:moveTo>
                <a:lnTo>
                  <a:pt x="1465943" y="0"/>
                </a:lnTo>
                <a:lnTo>
                  <a:pt x="1451429" y="812800"/>
                </a:lnTo>
                <a:lnTo>
                  <a:pt x="1045029" y="812800"/>
                </a:lnTo>
                <a:lnTo>
                  <a:pt x="1045029" y="261258"/>
                </a:lnTo>
                <a:lnTo>
                  <a:pt x="14515" y="261258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A8F93F-D26F-4091-A6C2-14B4B493AB02}"/>
              </a:ext>
            </a:extLst>
          </p:cNvPr>
          <p:cNvSpPr txBox="1"/>
          <p:nvPr/>
        </p:nvSpPr>
        <p:spPr>
          <a:xfrm>
            <a:off x="3497942" y="2991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삭제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64D257-D98E-4C72-8110-80F2C8524502}"/>
              </a:ext>
            </a:extLst>
          </p:cNvPr>
          <p:cNvCxnSpPr>
            <a:cxnSpLocks/>
            <a:stCxn id="67" idx="1"/>
            <a:endCxn id="20" idx="1"/>
          </p:cNvCxnSpPr>
          <p:nvPr/>
        </p:nvCxnSpPr>
        <p:spPr>
          <a:xfrm flipH="1">
            <a:off x="3265714" y="3176551"/>
            <a:ext cx="232228" cy="456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34F5C2E9-2418-4E10-9FC8-F89494F7642D}"/>
              </a:ext>
            </a:extLst>
          </p:cNvPr>
          <p:cNvCxnSpPr>
            <a:cxnSpLocks/>
            <a:stCxn id="4" idx="7"/>
          </p:cNvCxnSpPr>
          <p:nvPr/>
        </p:nvCxnSpPr>
        <p:spPr>
          <a:xfrm rot="16200000" flipV="1">
            <a:off x="3102975" y="3791315"/>
            <a:ext cx="474812" cy="149328"/>
          </a:xfrm>
          <a:prstGeom prst="curvedConnector3">
            <a:avLst>
              <a:gd name="adj1" fmla="val 80569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161541-7F60-491B-B19E-A41411A8BDF3}"/>
                  </a:ext>
                </a:extLst>
              </p:cNvPr>
              <p:cNvSpPr txBox="1"/>
              <p:nvPr/>
            </p:nvSpPr>
            <p:spPr>
              <a:xfrm>
                <a:off x="4562103" y="7997371"/>
                <a:ext cx="1740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역행렬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161541-7F60-491B-B19E-A41411A8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03" y="7997371"/>
                <a:ext cx="1740348" cy="369332"/>
              </a:xfrm>
              <a:prstGeom prst="rect">
                <a:avLst/>
              </a:prstGeom>
              <a:blipFill>
                <a:blip r:embed="rId5"/>
                <a:stretch>
                  <a:fillRect l="-2797" t="-1333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120512-00DF-4A6A-874D-39DD19E19D59}"/>
              </a:ext>
            </a:extLst>
          </p:cNvPr>
          <p:cNvCxnSpPr>
            <a:cxnSpLocks/>
          </p:cNvCxnSpPr>
          <p:nvPr/>
        </p:nvCxnSpPr>
        <p:spPr>
          <a:xfrm flipH="1">
            <a:off x="5653730" y="7922549"/>
            <a:ext cx="230473" cy="149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3E14B03-5C00-4F8A-8A7B-83EABDBBB26C}"/>
              </a:ext>
            </a:extLst>
          </p:cNvPr>
          <p:cNvSpPr txBox="1"/>
          <p:nvPr/>
        </p:nvSpPr>
        <p:spPr>
          <a:xfrm>
            <a:off x="5694567" y="75885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역행렬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F0895F-744D-4C22-9973-520D6410BF3E}"/>
              </a:ext>
            </a:extLst>
          </p:cNvPr>
          <p:cNvSpPr txBox="1"/>
          <p:nvPr/>
        </p:nvSpPr>
        <p:spPr>
          <a:xfrm>
            <a:off x="6670931" y="76083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단위행렬</a:t>
            </a: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97834960-4309-43E6-BC44-65E601BF0741}"/>
              </a:ext>
            </a:extLst>
          </p:cNvPr>
          <p:cNvCxnSpPr>
            <a:cxnSpLocks/>
            <a:stCxn id="91" idx="1"/>
            <a:endCxn id="31" idx="3"/>
          </p:cNvCxnSpPr>
          <p:nvPr/>
        </p:nvCxnSpPr>
        <p:spPr>
          <a:xfrm rot="10800000" flipV="1">
            <a:off x="6302451" y="7792983"/>
            <a:ext cx="368480" cy="389054"/>
          </a:xfrm>
          <a:prstGeom prst="curvedConnector3">
            <a:avLst>
              <a:gd name="adj1" fmla="val 184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6C2E7B7-AD24-4505-8949-089AE81F51A4}"/>
                  </a:ext>
                </a:extLst>
              </p:cNvPr>
              <p:cNvSpPr/>
              <p:nvPr/>
            </p:nvSpPr>
            <p:spPr>
              <a:xfrm>
                <a:off x="7656791" y="7541797"/>
                <a:ext cx="1365310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6C2E7B7-AD24-4505-8949-089AE81F5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91" y="7541797"/>
                <a:ext cx="1365310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FE7BB07B-7D91-4391-B51F-033881585DF4}"/>
              </a:ext>
            </a:extLst>
          </p:cNvPr>
          <p:cNvSpPr txBox="1"/>
          <p:nvPr/>
        </p:nvSpPr>
        <p:spPr>
          <a:xfrm>
            <a:off x="6850042" y="8446794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AX=B</a:t>
            </a:r>
          </a:p>
          <a:p>
            <a:r>
              <a:rPr lang="en-US" altLang="ko-KR" dirty="0"/>
              <a:t>X= A+B</a:t>
            </a:r>
            <a:endParaRPr lang="ko-KR" altLang="en-US" dirty="0"/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76F10003-AB43-4561-8631-E665403BCA63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6274407" y="8194325"/>
            <a:ext cx="643636" cy="50763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9E5F538-00FF-4746-A706-7F988124743C}"/>
              </a:ext>
            </a:extLst>
          </p:cNvPr>
          <p:cNvGrpSpPr/>
          <p:nvPr/>
        </p:nvGrpSpPr>
        <p:grpSpPr>
          <a:xfrm>
            <a:off x="4249259" y="9906977"/>
            <a:ext cx="7949829" cy="2083761"/>
            <a:chOff x="4255411" y="9789955"/>
            <a:chExt cx="7949829" cy="97981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C88E9BB-40BC-45FA-9923-5E2F846AA210}"/>
                </a:ext>
              </a:extLst>
            </p:cNvPr>
            <p:cNvGrpSpPr/>
            <p:nvPr/>
          </p:nvGrpSpPr>
          <p:grpSpPr>
            <a:xfrm>
              <a:off x="4255411" y="9789955"/>
              <a:ext cx="5189261" cy="979812"/>
              <a:chOff x="5033367" y="9710094"/>
              <a:chExt cx="5189261" cy="97981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381EE7FC-8A65-4F39-BB66-553AB45C25AE}"/>
                      </a:ext>
                    </a:extLst>
                  </p:cNvPr>
                  <p:cNvSpPr/>
                  <p:nvPr/>
                </p:nvSpPr>
                <p:spPr>
                  <a:xfrm>
                    <a:off x="7462750" y="9710094"/>
                    <a:ext cx="2498826" cy="6601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altLang="ko-KR" dirty="0"/>
                  </a:p>
                  <a:p>
                    <a:pPr algn="ctr"/>
                    <a:r>
                      <a:rPr lang="en-US" altLang="ko-KR" dirty="0"/>
                      <a:t>adj A</a:t>
                    </a:r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381EE7FC-8A65-4F39-BB66-553AB45C25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2750" y="9710094"/>
                    <a:ext cx="2498826" cy="66016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08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288BC7A0-F2B4-448D-A5F1-28132DCBF900}"/>
                      </a:ext>
                    </a:extLst>
                  </p:cNvPr>
                  <p:cNvSpPr/>
                  <p:nvPr/>
                </p:nvSpPr>
                <p:spPr>
                  <a:xfrm>
                    <a:off x="5033367" y="9723424"/>
                    <a:ext cx="2592248" cy="6601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altLang="ko-KR" dirty="0"/>
                  </a:p>
                  <a:p>
                    <a:pPr algn="ctr"/>
                    <a:r>
                      <a:rPr lang="en-US" altLang="ko-KR" dirty="0"/>
                      <a:t>A</a:t>
                    </a:r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288BC7A0-F2B4-448D-A5F1-28132DCBF9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3367" y="9723424"/>
                    <a:ext cx="2592248" cy="66016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08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855DE02-4E3A-4968-9ACD-9D626D8D5771}"/>
                  </a:ext>
                </a:extLst>
              </p:cNvPr>
              <p:cNvSpPr txBox="1"/>
              <p:nvPr/>
            </p:nvSpPr>
            <p:spPr>
              <a:xfrm>
                <a:off x="9757436" y="9920465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/>
                  <a:t>=</a:t>
                </a:r>
                <a:endParaRPr lang="ko-KR" altLang="en-US" sz="4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237D27-E5D5-4294-A155-424A95FADECB}"/>
                    </a:ext>
                  </a:extLst>
                </p:cNvPr>
                <p:cNvSpPr/>
                <p:nvPr/>
              </p:nvSpPr>
              <p:spPr>
                <a:xfrm>
                  <a:off x="9280400" y="9821558"/>
                  <a:ext cx="2924840" cy="660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𝑑𝑒𝑡𝐴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𝑑𝑒𝑡𝐴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     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𝑑𝑒𝑡𝐴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𝑑𝑒𝑡𝐴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237D27-E5D5-4294-A155-424A95FAD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00" y="9821558"/>
                  <a:ext cx="2924840" cy="6601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2D0E212-DAA7-430D-AF37-CF81131F7316}"/>
                  </a:ext>
                </a:extLst>
              </p:cNvPr>
              <p:cNvSpPr txBox="1"/>
              <p:nvPr/>
            </p:nvSpPr>
            <p:spPr>
              <a:xfrm>
                <a:off x="289070" y="12594770"/>
                <a:ext cx="4542526" cy="2056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* AB=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dirty="0"/>
                  <a:t> (B</a:t>
                </a:r>
                <a:r>
                  <a:rPr lang="ko-KR" altLang="en-US" dirty="0"/>
                  <a:t>가 </a:t>
                </a:r>
                <a:r>
                  <a:rPr lang="ko-KR" altLang="en-US" dirty="0" err="1"/>
                  <a:t>역행렬</a:t>
                </a:r>
                <a:r>
                  <a:rPr lang="ko-KR" altLang="en-US" dirty="0"/>
                  <a:t> 존재</a:t>
                </a:r>
                <a:r>
                  <a:rPr lang="en-US" altLang="ko-KR" dirty="0"/>
                  <a:t>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/>
                  <a:t>BAB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=B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/>
                  <a:t>BA 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4−6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2D0E212-DAA7-430D-AF37-CF81131F7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0" y="12594770"/>
                <a:ext cx="4542526" cy="2056076"/>
              </a:xfrm>
              <a:prstGeom prst="rect">
                <a:avLst/>
              </a:prstGeom>
              <a:blipFill>
                <a:blip r:embed="rId10"/>
                <a:stretch>
                  <a:fillRect l="-1072" t="-2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3972572F-AF8A-4021-937F-F81077B7F252}"/>
              </a:ext>
            </a:extLst>
          </p:cNvPr>
          <p:cNvSpPr txBox="1"/>
          <p:nvPr/>
        </p:nvSpPr>
        <p:spPr>
          <a:xfrm>
            <a:off x="3012208" y="12540421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</a:t>
            </a:r>
            <a:endParaRPr lang="ko-KR" altLang="en-US" sz="2400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E58AE49-2412-44E0-9EC2-8D510BE6F0DC}"/>
              </a:ext>
            </a:extLst>
          </p:cNvPr>
          <p:cNvGrpSpPr/>
          <p:nvPr/>
        </p:nvGrpSpPr>
        <p:grpSpPr>
          <a:xfrm>
            <a:off x="3522120" y="12594770"/>
            <a:ext cx="2750991" cy="1447263"/>
            <a:chOff x="3670884" y="12754654"/>
            <a:chExt cx="2750991" cy="14472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AA113A5-62D5-4ACD-B760-F725CA85634B}"/>
                    </a:ext>
                  </a:extLst>
                </p:cNvPr>
                <p:cNvSpPr txBox="1"/>
                <p:nvPr/>
              </p:nvSpPr>
              <p:spPr>
                <a:xfrm>
                  <a:off x="3670884" y="12754654"/>
                  <a:ext cx="2031121" cy="1435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A</a:t>
                  </a:r>
                  <a:r>
                    <a:rPr lang="ko-KR" altLang="en-US" dirty="0"/>
                    <a:t> </a:t>
                  </a:r>
                  <a:r>
                    <a:rPr lang="en-US" altLang="ko-KR" dirty="0" err="1"/>
                    <a:t>adjA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=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en-US" altLang="ko-KR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𝑎𝑑𝑗𝐴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𝑑𝑒𝑡𝐴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dirty="0"/>
                </a:p>
                <a:p>
                  <a:r>
                    <a:rPr lang="ko-KR" altLang="en-US" dirty="0"/>
                    <a:t> </a:t>
                  </a: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AA113A5-62D5-4ACD-B760-F725CA856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84" y="12754654"/>
                  <a:ext cx="2031121" cy="1435201"/>
                </a:xfrm>
                <a:prstGeom prst="rect">
                  <a:avLst/>
                </a:prstGeom>
                <a:blipFill>
                  <a:blip r:embed="rId11"/>
                  <a:stretch>
                    <a:fillRect l="-2703" t="-21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E1473EF-5CDD-4AA3-9429-6347014744C5}"/>
                </a:ext>
              </a:extLst>
            </p:cNvPr>
            <p:cNvSpPr/>
            <p:nvPr/>
          </p:nvSpPr>
          <p:spPr>
            <a:xfrm>
              <a:off x="3982280" y="13221332"/>
              <a:ext cx="705834" cy="73735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연결선: 구부러짐 121">
              <a:extLst>
                <a:ext uri="{FF2B5EF4-FFF2-40B4-BE49-F238E27FC236}">
                  <a16:creationId xmlns:a16="http://schemas.microsoft.com/office/drawing/2014/main" id="{A83E6F57-67D8-42D3-BC31-6BA8C8553560}"/>
                </a:ext>
              </a:extLst>
            </p:cNvPr>
            <p:cNvCxnSpPr>
              <a:cxnSpLocks/>
              <a:stCxn id="73" idx="5"/>
              <a:endCxn id="123" idx="1"/>
            </p:cNvCxnSpPr>
            <p:nvPr/>
          </p:nvCxnSpPr>
          <p:spPr>
            <a:xfrm rot="16200000" flipH="1">
              <a:off x="4774203" y="13661246"/>
              <a:ext cx="163439" cy="542350"/>
            </a:xfrm>
            <a:prstGeom prst="curvedConnector2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4298271-EC1F-4645-9FBB-1406D423A5F3}"/>
                    </a:ext>
                  </a:extLst>
                </p:cNvPr>
                <p:cNvSpPr txBox="1"/>
                <p:nvPr/>
              </p:nvSpPr>
              <p:spPr>
                <a:xfrm>
                  <a:off x="5127097" y="13826365"/>
                  <a:ext cx="622222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ko-KR" b="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4298271-EC1F-4645-9FBB-1406D423A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097" y="13826365"/>
                  <a:ext cx="622222" cy="37555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7F459936-75A7-497B-928F-E4D824543B86}"/>
                    </a:ext>
                  </a:extLst>
                </p:cNvPr>
                <p:cNvSpPr txBox="1"/>
                <p:nvPr/>
              </p:nvSpPr>
              <p:spPr>
                <a:xfrm>
                  <a:off x="5076763" y="13351351"/>
                  <a:ext cx="1345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𝑑𝑒𝑡𝐴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d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7F459936-75A7-497B-928F-E4D824543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763" y="13351351"/>
                  <a:ext cx="13451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76E79A-804B-4719-B2AC-9D0EC579C3E5}"/>
              </a:ext>
            </a:extLst>
          </p:cNvPr>
          <p:cNvSpPr/>
          <p:nvPr/>
        </p:nvSpPr>
        <p:spPr>
          <a:xfrm>
            <a:off x="4439863" y="14865052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(3)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크래머</a:t>
            </a:r>
            <a:r>
              <a:rPr lang="ko-KR" altLang="en-US" sz="3600" b="1" dirty="0"/>
              <a:t> 공식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4AEADD-55ED-4CFF-A845-7DDFC11E76E9}"/>
              </a:ext>
            </a:extLst>
          </p:cNvPr>
          <p:cNvSpPr txBox="1"/>
          <p:nvPr/>
        </p:nvSpPr>
        <p:spPr>
          <a:xfrm>
            <a:off x="31972" y="15882035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연립 일차방정식 </a:t>
            </a:r>
            <a:r>
              <a:rPr lang="en-US" altLang="ko-KR" dirty="0"/>
              <a:t>AX=B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가 행렬식이 </a:t>
            </a:r>
            <a:r>
              <a:rPr lang="en-US" altLang="ko-KR" dirty="0"/>
              <a:t>0</a:t>
            </a:r>
            <a:r>
              <a:rPr lang="ko-KR" altLang="en-US" dirty="0"/>
              <a:t>이 아닌 정사각행렬일 때</a:t>
            </a:r>
            <a:endParaRPr lang="en-US" altLang="ko-KR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6A5304-08EF-4F5D-809E-457C7B483C8B}"/>
              </a:ext>
            </a:extLst>
          </p:cNvPr>
          <p:cNvSpPr txBox="1"/>
          <p:nvPr/>
        </p:nvSpPr>
        <p:spPr>
          <a:xfrm>
            <a:off x="4825866" y="15955775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AX = B</a:t>
            </a:r>
            <a:endParaRPr lang="ko-KR" altLang="en-US" sz="2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D8691A5-230D-47D7-BAA1-69A87A77185A}"/>
              </a:ext>
            </a:extLst>
          </p:cNvPr>
          <p:cNvSpPr txBox="1"/>
          <p:nvPr/>
        </p:nvSpPr>
        <p:spPr>
          <a:xfrm>
            <a:off x="5711494" y="1583529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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F1D4EF4-1C5E-485F-B0E8-DA0F4EE050C3}"/>
                  </a:ext>
                </a:extLst>
              </p:cNvPr>
              <p:cNvSpPr/>
              <p:nvPr/>
            </p:nvSpPr>
            <p:spPr>
              <a:xfrm>
                <a:off x="6133148" y="15653319"/>
                <a:ext cx="3237105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F1D4EF4-1C5E-485F-B0E8-DA0F4EE05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48" y="15653319"/>
                <a:ext cx="3237105" cy="9840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0251AB-004A-4F5E-9C8B-C367D35EE7EA}"/>
                  </a:ext>
                </a:extLst>
              </p:cNvPr>
              <p:cNvSpPr txBox="1"/>
              <p:nvPr/>
            </p:nvSpPr>
            <p:spPr>
              <a:xfrm>
                <a:off x="711200" y="17213943"/>
                <a:ext cx="4131259" cy="22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𝑑𝑒𝑡𝐴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0251AB-004A-4F5E-9C8B-C367D35EE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7213943"/>
                <a:ext cx="4131259" cy="2295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CA03A47-0B99-4CA3-BF77-F3D699CB77A5}"/>
                  </a:ext>
                </a:extLst>
              </p:cNvPr>
              <p:cNvSpPr txBox="1"/>
              <p:nvPr/>
            </p:nvSpPr>
            <p:spPr>
              <a:xfrm>
                <a:off x="39228" y="19983101"/>
                <a:ext cx="3743332" cy="672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단 </a:t>
                </a:r>
                <a:r>
                  <a:rPr lang="en-US" altLang="ko-KR" dirty="0"/>
                  <a:t>j=1,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, n </a:t>
                </a:r>
                <a:r>
                  <a:rPr lang="ko-KR" altLang="en-US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A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번째</a:t>
                </a:r>
                <a:endParaRPr lang="en-US" altLang="ko-KR" dirty="0"/>
              </a:p>
              <a:p>
                <a:r>
                  <a:rPr lang="ko-KR" altLang="en-US" dirty="0"/>
                  <a:t>열을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I </a:t>
                </a:r>
                <a:r>
                  <a:rPr lang="ko-KR" altLang="en-US" dirty="0"/>
                  <a:t>번째 열로 바꾼 행렬이다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CA03A47-0B99-4CA3-BF77-F3D699CB7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" y="19983101"/>
                <a:ext cx="3743332" cy="672300"/>
              </a:xfrm>
              <a:prstGeom prst="rect">
                <a:avLst/>
              </a:prstGeom>
              <a:blipFill>
                <a:blip r:embed="rId16"/>
                <a:stretch>
                  <a:fillRect l="-1303" t="-5455" r="-977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F175DCD-FFDA-460A-B14D-A981BFBC8FF6}"/>
                  </a:ext>
                </a:extLst>
              </p:cNvPr>
              <p:cNvSpPr txBox="1"/>
              <p:nvPr/>
            </p:nvSpPr>
            <p:spPr>
              <a:xfrm>
                <a:off x="5124531" y="17384243"/>
                <a:ext cx="6429829" cy="198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𝑑𝑒𝑡𝐴</m:t>
                          </m:r>
                        </m:den>
                      </m:f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𝑑𝑒𝑡𝐴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𝑑𝑒𝑡𝐴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     </a:t>
                </a: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F175DCD-FFDA-460A-B14D-A981BFBC8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531" y="17384243"/>
                <a:ext cx="6429829" cy="1986121"/>
              </a:xfrm>
              <a:prstGeom prst="rect">
                <a:avLst/>
              </a:prstGeom>
              <a:blipFill>
                <a:blip r:embed="rId17"/>
                <a:stretch>
                  <a:fillRect b="-2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타원 147">
            <a:extLst>
              <a:ext uri="{FF2B5EF4-FFF2-40B4-BE49-F238E27FC236}">
                <a16:creationId xmlns:a16="http://schemas.microsoft.com/office/drawing/2014/main" id="{935A80D3-90E8-4F94-8972-39B0E21DC979}"/>
              </a:ext>
            </a:extLst>
          </p:cNvPr>
          <p:cNvSpPr/>
          <p:nvPr/>
        </p:nvSpPr>
        <p:spPr>
          <a:xfrm>
            <a:off x="6678642" y="18774640"/>
            <a:ext cx="288215" cy="55985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68396A7-583B-467B-A2FB-50CFA856B43E}"/>
                  </a:ext>
                </a:extLst>
              </p:cNvPr>
              <p:cNvSpPr txBox="1"/>
              <p:nvPr/>
            </p:nvSpPr>
            <p:spPr>
              <a:xfrm>
                <a:off x="5288076" y="20059687"/>
                <a:ext cx="1561966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⌈"/>
                          <m:endChr m:val="⌉"/>
                          <m:ctrlP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68396A7-583B-467B-A2FB-50CFA856B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76" y="20059687"/>
                <a:ext cx="1561966" cy="5549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05DB488F-77D3-46C0-BF90-0EE133BFC619}"/>
              </a:ext>
            </a:extLst>
          </p:cNvPr>
          <p:cNvCxnSpPr>
            <a:cxnSpLocks/>
            <a:stCxn id="148" idx="4"/>
            <a:endCxn id="150" idx="0"/>
          </p:cNvCxnSpPr>
          <p:nvPr/>
        </p:nvCxnSpPr>
        <p:spPr>
          <a:xfrm rot="5400000">
            <a:off x="6083307" y="19320243"/>
            <a:ext cx="725197" cy="75369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5836BFA1-1F6C-4317-8996-5D3BB16C5D30}"/>
              </a:ext>
            </a:extLst>
          </p:cNvPr>
          <p:cNvSpPr/>
          <p:nvPr/>
        </p:nvSpPr>
        <p:spPr>
          <a:xfrm>
            <a:off x="7618562" y="18832189"/>
            <a:ext cx="288215" cy="55985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2015DBC-E427-4BB5-B10E-675B8AC0F1B5}"/>
                  </a:ext>
                </a:extLst>
              </p:cNvPr>
              <p:cNvSpPr txBox="1"/>
              <p:nvPr/>
            </p:nvSpPr>
            <p:spPr>
              <a:xfrm>
                <a:off x="7147072" y="20059687"/>
                <a:ext cx="1561966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⌈"/>
                          <m:endChr m:val="⌉"/>
                          <m:ctrlP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2015DBC-E427-4BB5-B10E-675B8AC0F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72" y="20059687"/>
                <a:ext cx="1561966" cy="5549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33E689A5-FF4C-45CC-84CC-F59397753015}"/>
              </a:ext>
            </a:extLst>
          </p:cNvPr>
          <p:cNvCxnSpPr>
            <a:cxnSpLocks/>
            <a:stCxn id="151" idx="4"/>
            <a:endCxn id="152" idx="0"/>
          </p:cNvCxnSpPr>
          <p:nvPr/>
        </p:nvCxnSpPr>
        <p:spPr>
          <a:xfrm rot="16200000" flipH="1">
            <a:off x="7511538" y="19643170"/>
            <a:ext cx="667648" cy="165385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C4CF42A7-FA50-44EE-8DED-8D4BCEE6EEBF}"/>
              </a:ext>
            </a:extLst>
          </p:cNvPr>
          <p:cNvSpPr/>
          <p:nvPr/>
        </p:nvSpPr>
        <p:spPr>
          <a:xfrm>
            <a:off x="8613030" y="18821224"/>
            <a:ext cx="288215" cy="55985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0631D94-94F1-4B79-AB66-4D58166B0874}"/>
                  </a:ext>
                </a:extLst>
              </p:cNvPr>
              <p:cNvSpPr txBox="1"/>
              <p:nvPr/>
            </p:nvSpPr>
            <p:spPr>
              <a:xfrm>
                <a:off x="8901245" y="20059687"/>
                <a:ext cx="1561966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⌈"/>
                          <m:endChr m:val="⌉"/>
                          <m:ctrlP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0631D94-94F1-4B79-AB66-4D58166B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245" y="20059687"/>
                <a:ext cx="1561966" cy="55496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8091E6E7-BCBA-42B8-B2C2-4EABD503D1E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 rot="16200000" flipH="1">
            <a:off x="8880377" y="19257835"/>
            <a:ext cx="678613" cy="92509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8BAA20B4-0304-44DB-A52A-5910D379A750}"/>
              </a:ext>
            </a:extLst>
          </p:cNvPr>
          <p:cNvSpPr/>
          <p:nvPr/>
        </p:nvSpPr>
        <p:spPr>
          <a:xfrm>
            <a:off x="9274248" y="17384242"/>
            <a:ext cx="1292152" cy="48284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EC958424-63C7-4CD1-8B04-EC4C3476FE28}"/>
              </a:ext>
            </a:extLst>
          </p:cNvPr>
          <p:cNvSpPr/>
          <p:nvPr/>
        </p:nvSpPr>
        <p:spPr>
          <a:xfrm>
            <a:off x="9254471" y="18135880"/>
            <a:ext cx="1292152" cy="61447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2FCC1D88-A836-4467-BD17-854A8B7B1A14}"/>
              </a:ext>
            </a:extLst>
          </p:cNvPr>
          <p:cNvSpPr/>
          <p:nvPr/>
        </p:nvSpPr>
        <p:spPr>
          <a:xfrm>
            <a:off x="8588686" y="17783420"/>
            <a:ext cx="617238" cy="48284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1266BE87-0788-4AF2-BFA1-2845D54A5F2E}"/>
              </a:ext>
            </a:extLst>
          </p:cNvPr>
          <p:cNvCxnSpPr>
            <a:cxnSpLocks/>
            <a:stCxn id="151" idx="7"/>
          </p:cNvCxnSpPr>
          <p:nvPr/>
        </p:nvCxnSpPr>
        <p:spPr>
          <a:xfrm rot="5400000" flipH="1" flipV="1">
            <a:off x="7914198" y="18216638"/>
            <a:ext cx="647911" cy="747168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969</Words>
  <Application>Microsoft Office PowerPoint</Application>
  <PresentationFormat>사용자 지정</PresentationFormat>
  <Paragraphs>213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23</cp:revision>
  <dcterms:created xsi:type="dcterms:W3CDTF">2020-05-20T02:40:13Z</dcterms:created>
  <dcterms:modified xsi:type="dcterms:W3CDTF">2020-05-20T06:00:16Z</dcterms:modified>
</cp:coreProperties>
</file>