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>
        <p:scale>
          <a:sx n="75" d="100"/>
          <a:sy n="75" d="100"/>
        </p:scale>
        <p:origin x="54" y="-5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23449"/>
                  </p:ext>
                </p:extLst>
              </p:nvPr>
            </p:nvGraphicFramePr>
            <p:xfrm>
              <a:off x="0" y="108842"/>
              <a:ext cx="10566400" cy="113550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8260423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실행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실행하기 전에는 그 결과를 알 수 없는 행위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공간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실험을 하였을 때 나타낼 수 있는 모든 결과를 모은 집합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단순 사건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표본 공간의 원소 하나하나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891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사건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공간의 부분 집합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098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EX)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13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실행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두개의 주사위를 던짐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300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공간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,…,(6,6)}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093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단순 사건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={(6,6)}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90973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사건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1,6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2,5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4,3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5,2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,(6,1)}</m:t>
                              </m:r>
                            </m:oMath>
                          </a14:m>
                          <a:r>
                            <a:rPr lang="en-US" altLang="ko-KR" sz="1800" dirty="0"/>
                            <a:t> &lt;- </a:t>
                          </a:r>
                          <a:r>
                            <a:rPr lang="ko-KR" altLang="en-US" sz="1800" dirty="0"/>
                            <a:t>두</a:t>
                          </a:r>
                          <a:r>
                            <a:rPr lang="ko-KR" altLang="en-US" sz="1800" baseline="0" dirty="0"/>
                            <a:t> 눈의 합이 </a:t>
                          </a:r>
                          <a:r>
                            <a:rPr lang="en-US" altLang="ko-KR" sz="1800" baseline="0" dirty="0"/>
                            <a:t>7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5567676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표본공간에서 정의 된 함수이며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과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사이의 값을 가짐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472547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성질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192082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여사건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6283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단위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모든 대각성분이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이고</a:t>
                          </a:r>
                          <a:r>
                            <a:rPr lang="en-US" altLang="ko-KR" sz="1800" dirty="0"/>
                            <a:t>,</a:t>
                          </a:r>
                        </a:p>
                        <a:p>
                          <a:r>
                            <a:rPr lang="ko-KR" altLang="en-US" sz="1800" dirty="0"/>
                            <a:t>그 외의 성분이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인 정사각행렬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47420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 성질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표본 공간에서 정의된 함수이며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과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의 값을 가짐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708113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819409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9942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여사건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301615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합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⋃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⋂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14497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77528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조건부 확률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80723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조건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P(B)&gt;0 </a:t>
                          </a:r>
                          <a:r>
                            <a:rPr lang="ko-KR" altLang="en-US" sz="1800" dirty="0"/>
                            <a:t>인 경우 사건 </a:t>
                          </a:r>
                          <a:r>
                            <a:rPr lang="en-US" altLang="ko-KR" sz="1800" dirty="0"/>
                            <a:t>B</a:t>
                          </a:r>
                          <a:r>
                            <a:rPr lang="ko-KR" altLang="en-US" sz="1800" dirty="0"/>
                            <a:t>가 주어졌을 때 </a:t>
                          </a:r>
                          <a:r>
                            <a:rPr lang="en-US" altLang="ko-KR" sz="1800" dirty="0"/>
                            <a:t>A</a:t>
                          </a:r>
                          <a:r>
                            <a:rPr lang="ko-KR" altLang="en-US" sz="1800" dirty="0"/>
                            <a:t>의 조건부 확률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⋂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492872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독립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)=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800" dirty="0" smtClean="0"/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855125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385814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임의표본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표본이 서로 독립이고 같은 분포를 가지는 것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50301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(I.I.D)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976901"/>
                      </a:ext>
                    </a:extLst>
                  </a:tr>
                  <a:tr h="287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(R.S)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3435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823449"/>
                  </p:ext>
                </p:extLst>
              </p:nvPr>
            </p:nvGraphicFramePr>
            <p:xfrm>
              <a:off x="0" y="108842"/>
              <a:ext cx="10566400" cy="113550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8260423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실행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실행하기 전에는 그 결과를 알 수 없는 행위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공간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실험을 하였을 때 나타낼 수 있는 모든 결과를 모은 집합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단순 사건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표본 공간의 원소 하나하나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891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사건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공간의 부분 집합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09829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EX)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613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실행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두개의 주사위를 던짐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300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공간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681967" b="-2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093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단순 사건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781967" b="-2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9097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사건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896667" b="-21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5676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표본공간에서 정의 된 함수이며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과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사이의 값을 가짐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47254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성질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626667" b="-107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920821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여사건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271667" b="-1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62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단위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모든 대각성분이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이고</a:t>
                          </a:r>
                          <a:r>
                            <a:rPr lang="en-US" altLang="ko-KR" sz="1800" dirty="0"/>
                            <a:t>,</a:t>
                          </a:r>
                        </a:p>
                        <a:p>
                          <a:r>
                            <a:rPr lang="ko-KR" altLang="en-US" sz="1800" dirty="0"/>
                            <a:t>그 외의 성분이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인 정사각행렬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47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 성질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1800" dirty="0"/>
                            <a:t>표본 공간에서 정의된 함수이며 </a:t>
                          </a:r>
                          <a:r>
                            <a:rPr lang="en-US" altLang="ko-KR" sz="1800" dirty="0"/>
                            <a:t>0</a:t>
                          </a:r>
                          <a:r>
                            <a:rPr lang="ko-KR" altLang="en-US" sz="1800" dirty="0"/>
                            <a:t>과 </a:t>
                          </a:r>
                          <a:r>
                            <a:rPr lang="en-US" altLang="ko-KR" sz="1800" dirty="0"/>
                            <a:t>1</a:t>
                          </a:r>
                          <a:r>
                            <a:rPr lang="ko-KR" altLang="en-US" sz="1800" dirty="0"/>
                            <a:t>의 값을 가짐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7081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941905" b="-75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8194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19942"/>
                      </a:ext>
                    </a:extLst>
                  </a:tr>
                  <a:tr h="64065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여사건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099048" b="-5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83016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합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2098333" b="-9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31449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37752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조건부 확률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80723"/>
                      </a:ext>
                    </a:extLst>
                  </a:tr>
                  <a:tr h="52838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조건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654023" b="-414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4928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독립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76" t="-1453333" b="-24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8551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83858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임의표본</a:t>
                          </a:r>
                          <a:endParaRPr lang="en-US" altLang="ko-KR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표본이 서로 독립이고 같은 분포를 가지는 것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503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(I.I.D)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9769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(R.S)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3435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7201C000-D053-4B63-B42A-519B0B19C4AC}"/>
              </a:ext>
            </a:extLst>
          </p:cNvPr>
          <p:cNvSpPr/>
          <p:nvPr/>
        </p:nvSpPr>
        <p:spPr>
          <a:xfrm>
            <a:off x="4622800" y="10388600"/>
            <a:ext cx="1016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02797-8CA6-4E55-A00E-F9F79BE124EC}"/>
              </a:ext>
            </a:extLst>
          </p:cNvPr>
          <p:cNvSpPr txBox="1"/>
          <p:nvPr/>
        </p:nvSpPr>
        <p:spPr>
          <a:xfrm>
            <a:off x="5130800" y="1091247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확률이 같다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5734EC1F-DD48-4F0A-AAB3-03D270443616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4827328" y="10793672"/>
            <a:ext cx="403744" cy="203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90F941-2B59-4571-8188-DD46473CA482}"/>
              </a:ext>
            </a:extLst>
          </p:cNvPr>
          <p:cNvCxnSpPr/>
          <p:nvPr/>
        </p:nvCxnSpPr>
        <p:spPr>
          <a:xfrm>
            <a:off x="2425700" y="10693400"/>
            <a:ext cx="43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AA05DA-4731-47F9-BF20-82EFC0E171F6}"/>
                  </a:ext>
                </a:extLst>
              </p:cNvPr>
              <p:cNvSpPr txBox="1"/>
              <p:nvPr/>
            </p:nvSpPr>
            <p:spPr>
              <a:xfrm>
                <a:off x="2641600" y="10837069"/>
                <a:ext cx="1304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AA05DA-4731-47F9-BF20-82EFC0E17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0837069"/>
                <a:ext cx="130452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CADF4D7-1F4A-488F-87F1-43D3084D43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77432" y="10768946"/>
            <a:ext cx="328336" cy="215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1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9769FF6D-0B4F-4928-880A-D57A14A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12982"/>
              </p:ext>
            </p:extLst>
          </p:nvPr>
        </p:nvGraphicFramePr>
        <p:xfrm>
          <a:off x="0" y="108842"/>
          <a:ext cx="105664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977">
                  <a:extLst>
                    <a:ext uri="{9D8B030D-6E8A-4147-A177-3AD203B41FA5}">
                      <a16:colId xmlns:a16="http://schemas.microsoft.com/office/drawing/2014/main" val="3347852268"/>
                    </a:ext>
                  </a:extLst>
                </a:gridCol>
                <a:gridCol w="8260423">
                  <a:extLst>
                    <a:ext uri="{9D8B030D-6E8A-4147-A177-3AD203B41FA5}">
                      <a16:colId xmlns:a16="http://schemas.microsoft.com/office/drawing/2014/main" val="2522052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확률변수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표본공간에 정의된 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0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이산확률변수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유한 또는 자연수와 </a:t>
                      </a:r>
                      <a:r>
                        <a:rPr lang="en-US" altLang="ko-KR" sz="1800" dirty="0"/>
                        <a:t>1:1 </a:t>
                      </a:r>
                      <a:r>
                        <a:rPr lang="ko-KR" altLang="en-US" sz="1800" dirty="0"/>
                        <a:t>대응이 되는 무한의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확률분포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모든 값이 양수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89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합이 </a:t>
                      </a: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이다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9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연속확률 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X</a:t>
                      </a:r>
                      <a:r>
                        <a:rPr lang="ko-KR" altLang="en-US" sz="1800" dirty="0"/>
                        <a:t>가 일정구간의 모든 실수 값을 가질 수 있으면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13641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7A744F-AB2E-455C-A2AC-A90DE531AF4A}"/>
              </a:ext>
            </a:extLst>
          </p:cNvPr>
          <p:cNvGrpSpPr/>
          <p:nvPr/>
        </p:nvGrpSpPr>
        <p:grpSpPr>
          <a:xfrm>
            <a:off x="5715003" y="3393895"/>
            <a:ext cx="4668836" cy="3114527"/>
            <a:chOff x="5715003" y="3393895"/>
            <a:chExt cx="4668836" cy="3114527"/>
          </a:xfrm>
        </p:grpSpPr>
        <p:pic>
          <p:nvPicPr>
            <p:cNvPr id="1028" name="Picture 4" descr="Probability mass function - Wikipedia">
              <a:extLst>
                <a:ext uri="{FF2B5EF4-FFF2-40B4-BE49-F238E27FC236}">
                  <a16:creationId xmlns:a16="http://schemas.microsoft.com/office/drawing/2014/main" id="{C8E237F0-CB23-4C8D-938F-86D608130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3" y="3393895"/>
              <a:ext cx="4668836" cy="2379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CB284-CB9B-4483-B963-C3B62BC1E161}"/>
                </a:ext>
              </a:extLst>
            </p:cNvPr>
            <p:cNvSpPr txBox="1"/>
            <p:nvPr/>
          </p:nvSpPr>
          <p:spPr>
            <a:xfrm>
              <a:off x="6565900" y="6046757"/>
              <a:ext cx="341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probability mass function</a:t>
              </a:r>
              <a:endParaRPr lang="ko-KR" altLang="en-US" sz="24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5026AA-A720-49F5-9338-A99267EF0C75}"/>
              </a:ext>
            </a:extLst>
          </p:cNvPr>
          <p:cNvGrpSpPr/>
          <p:nvPr/>
        </p:nvGrpSpPr>
        <p:grpSpPr>
          <a:xfrm>
            <a:off x="238125" y="2153542"/>
            <a:ext cx="4791075" cy="4345519"/>
            <a:chOff x="238125" y="2153542"/>
            <a:chExt cx="4791075" cy="4345519"/>
          </a:xfrm>
        </p:grpSpPr>
        <p:pic>
          <p:nvPicPr>
            <p:cNvPr id="1026" name="Picture 2" descr="Continuous Probability Distributions for Machine Learning">
              <a:extLst>
                <a:ext uri="{FF2B5EF4-FFF2-40B4-BE49-F238E27FC236}">
                  <a16:creationId xmlns:a16="http://schemas.microsoft.com/office/drawing/2014/main" id="{C38BAE6F-C6A6-4040-89EC-5BC651D9F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" y="2153542"/>
              <a:ext cx="4791075" cy="3883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00A663-A2FD-4AB4-BEF5-895EB5DF680E}"/>
                </a:ext>
              </a:extLst>
            </p:cNvPr>
            <p:cNvSpPr txBox="1"/>
            <p:nvPr/>
          </p:nvSpPr>
          <p:spPr>
            <a:xfrm>
              <a:off x="1054100" y="6037396"/>
              <a:ext cx="3651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probability density function</a:t>
              </a:r>
              <a:endParaRPr lang="ko-KR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표 52">
                <a:extLst>
                  <a:ext uri="{FF2B5EF4-FFF2-40B4-BE49-F238E27FC236}">
                    <a16:creationId xmlns:a16="http://schemas.microsoft.com/office/drawing/2014/main" id="{592F0EBC-B6BB-4F46-BCB6-57D5641F5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1379"/>
                  </p:ext>
                </p:extLst>
              </p:nvPr>
            </p:nvGraphicFramePr>
            <p:xfrm>
              <a:off x="0" y="6966842"/>
              <a:ext cx="10566400" cy="15421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8260423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</a:t>
                          </a:r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밀도 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≥0 </m:t>
                                </m:r>
                              </m:oMath>
                            </m:oMathPara>
                          </a14:m>
                          <a:endParaRPr lang="en-US" altLang="ko-KR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4"/>
                                      </m:r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 밀도 형태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표 52">
                <a:extLst>
                  <a:ext uri="{FF2B5EF4-FFF2-40B4-BE49-F238E27FC236}">
                    <a16:creationId xmlns:a16="http://schemas.microsoft.com/office/drawing/2014/main" id="{592F0EBC-B6BB-4F46-BCB6-57D5641F57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1379"/>
                  </p:ext>
                </p:extLst>
              </p:nvPr>
            </p:nvGraphicFramePr>
            <p:xfrm>
              <a:off x="0" y="6966842"/>
              <a:ext cx="10566400" cy="15421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8260423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116751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</a:t>
                          </a:r>
                          <a:r>
                            <a:rPr lang="en-US" altLang="ko-KR" sz="1800" dirty="0"/>
                            <a:t> </a:t>
                          </a:r>
                          <a:r>
                            <a:rPr lang="ko-KR" altLang="en-US" sz="1800" dirty="0"/>
                            <a:t>밀도 함수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7876" t="-3646" b="-38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 밀도 형태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0E39A6-F506-4CEE-A3B9-1BDF73D99EC3}"/>
              </a:ext>
            </a:extLst>
          </p:cNvPr>
          <p:cNvSpPr/>
          <p:nvPr/>
        </p:nvSpPr>
        <p:spPr>
          <a:xfrm>
            <a:off x="2717800" y="5130800"/>
            <a:ext cx="5301877" cy="2540000"/>
          </a:xfrm>
          <a:custGeom>
            <a:avLst/>
            <a:gdLst>
              <a:gd name="connsiteX0" fmla="*/ 0 w 5301877"/>
              <a:gd name="connsiteY0" fmla="*/ 0 h 2540000"/>
              <a:gd name="connsiteX1" fmla="*/ 2705100 w 5301877"/>
              <a:gd name="connsiteY1" fmla="*/ 1016000 h 2540000"/>
              <a:gd name="connsiteX2" fmla="*/ 5232400 w 5301877"/>
              <a:gd name="connsiteY2" fmla="*/ 2171700 h 2540000"/>
              <a:gd name="connsiteX3" fmla="*/ 4597400 w 5301877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877" h="2540000">
                <a:moveTo>
                  <a:pt x="0" y="0"/>
                </a:moveTo>
                <a:cubicBezTo>
                  <a:pt x="916516" y="327025"/>
                  <a:pt x="1833033" y="654050"/>
                  <a:pt x="2705100" y="1016000"/>
                </a:cubicBezTo>
                <a:cubicBezTo>
                  <a:pt x="3577167" y="1377950"/>
                  <a:pt x="4917017" y="1917700"/>
                  <a:pt x="5232400" y="2171700"/>
                </a:cubicBezTo>
                <a:cubicBezTo>
                  <a:pt x="5547783" y="2425700"/>
                  <a:pt x="4692650" y="2510367"/>
                  <a:pt x="4597400" y="254000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4EAA8F-67B4-4607-ABEE-F6C23A1BCC4B}"/>
              </a:ext>
            </a:extLst>
          </p:cNvPr>
          <p:cNvCxnSpPr/>
          <p:nvPr/>
        </p:nvCxnSpPr>
        <p:spPr>
          <a:xfrm>
            <a:off x="2717800" y="2819400"/>
            <a:ext cx="0" cy="27092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1D3E00-CAEB-4BAF-9707-CB1C220E0A2D}"/>
              </a:ext>
            </a:extLst>
          </p:cNvPr>
          <p:cNvCxnSpPr>
            <a:cxnSpLocks/>
          </p:cNvCxnSpPr>
          <p:nvPr/>
        </p:nvCxnSpPr>
        <p:spPr>
          <a:xfrm>
            <a:off x="2870200" y="3213100"/>
            <a:ext cx="0" cy="2315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B4644-5705-472F-8304-56746648355A}"/>
              </a:ext>
            </a:extLst>
          </p:cNvPr>
          <p:cNvCxnSpPr>
            <a:cxnSpLocks/>
          </p:cNvCxnSpPr>
          <p:nvPr/>
        </p:nvCxnSpPr>
        <p:spPr>
          <a:xfrm>
            <a:off x="2870200" y="2971800"/>
            <a:ext cx="0" cy="25568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F7189EA-9015-4407-B282-9A9E1AB179D4}"/>
              </a:ext>
            </a:extLst>
          </p:cNvPr>
          <p:cNvCxnSpPr>
            <a:cxnSpLocks/>
          </p:cNvCxnSpPr>
          <p:nvPr/>
        </p:nvCxnSpPr>
        <p:spPr>
          <a:xfrm>
            <a:off x="3022600" y="3393895"/>
            <a:ext cx="0" cy="21347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68FF12E-F5C0-4FAF-9F45-B161B2E7198D}"/>
              </a:ext>
            </a:extLst>
          </p:cNvPr>
          <p:cNvCxnSpPr>
            <a:cxnSpLocks/>
          </p:cNvCxnSpPr>
          <p:nvPr/>
        </p:nvCxnSpPr>
        <p:spPr>
          <a:xfrm>
            <a:off x="3175000" y="3975100"/>
            <a:ext cx="0" cy="15535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D37915C-0162-4286-B0D4-981505544A6D}"/>
              </a:ext>
            </a:extLst>
          </p:cNvPr>
          <p:cNvCxnSpPr>
            <a:cxnSpLocks/>
          </p:cNvCxnSpPr>
          <p:nvPr/>
        </p:nvCxnSpPr>
        <p:spPr>
          <a:xfrm>
            <a:off x="3327400" y="4583710"/>
            <a:ext cx="0" cy="9449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CBE4C9-B783-4998-AC79-37E9CC75E898}"/>
              </a:ext>
            </a:extLst>
          </p:cNvPr>
          <p:cNvCxnSpPr>
            <a:cxnSpLocks/>
          </p:cNvCxnSpPr>
          <p:nvPr/>
        </p:nvCxnSpPr>
        <p:spPr>
          <a:xfrm>
            <a:off x="3479800" y="5056186"/>
            <a:ext cx="0" cy="4724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AFF246A-806A-44A9-B91C-FC6E568821D0}"/>
              </a:ext>
            </a:extLst>
          </p:cNvPr>
          <p:cNvCxnSpPr>
            <a:cxnSpLocks/>
          </p:cNvCxnSpPr>
          <p:nvPr/>
        </p:nvCxnSpPr>
        <p:spPr>
          <a:xfrm>
            <a:off x="3632200" y="5208586"/>
            <a:ext cx="0" cy="320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82DB20F-E926-4C39-884C-6F61CA83D1CB}"/>
              </a:ext>
            </a:extLst>
          </p:cNvPr>
          <p:cNvCxnSpPr>
            <a:cxnSpLocks/>
          </p:cNvCxnSpPr>
          <p:nvPr/>
        </p:nvCxnSpPr>
        <p:spPr>
          <a:xfrm>
            <a:off x="1727200" y="5292424"/>
            <a:ext cx="0" cy="320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218921-3ACD-4C30-B605-BB39BD981C1E}"/>
              </a:ext>
            </a:extLst>
          </p:cNvPr>
          <p:cNvCxnSpPr>
            <a:cxnSpLocks/>
          </p:cNvCxnSpPr>
          <p:nvPr/>
        </p:nvCxnSpPr>
        <p:spPr>
          <a:xfrm>
            <a:off x="1917700" y="5116210"/>
            <a:ext cx="0" cy="4724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431530D-4090-4D8E-B6FE-A81365434F80}"/>
              </a:ext>
            </a:extLst>
          </p:cNvPr>
          <p:cNvCxnSpPr>
            <a:cxnSpLocks/>
          </p:cNvCxnSpPr>
          <p:nvPr/>
        </p:nvCxnSpPr>
        <p:spPr>
          <a:xfrm>
            <a:off x="2527300" y="3092449"/>
            <a:ext cx="0" cy="25568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01C0D4-A1B9-42A5-A1C3-7303C2234BBF}"/>
              </a:ext>
            </a:extLst>
          </p:cNvPr>
          <p:cNvCxnSpPr>
            <a:cxnSpLocks/>
          </p:cNvCxnSpPr>
          <p:nvPr/>
        </p:nvCxnSpPr>
        <p:spPr>
          <a:xfrm>
            <a:off x="2311400" y="3810000"/>
            <a:ext cx="0" cy="18025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EDE06E-82A6-4B4E-A711-72CCA2538708}"/>
              </a:ext>
            </a:extLst>
          </p:cNvPr>
          <p:cNvCxnSpPr>
            <a:cxnSpLocks/>
          </p:cNvCxnSpPr>
          <p:nvPr/>
        </p:nvCxnSpPr>
        <p:spPr>
          <a:xfrm>
            <a:off x="2108200" y="4583710"/>
            <a:ext cx="0" cy="10049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95E46F-7E26-42C4-8017-6BE5B839CDCD}"/>
              </a:ext>
            </a:extLst>
          </p:cNvPr>
          <p:cNvSpPr txBox="1"/>
          <p:nvPr/>
        </p:nvSpPr>
        <p:spPr>
          <a:xfrm>
            <a:off x="8049421" y="7240236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적분은 면적의 크기를 이야기함</a:t>
            </a:r>
          </a:p>
        </p:txBody>
      </p:sp>
      <p:pic>
        <p:nvPicPr>
          <p:cNvPr id="1030" name="Picture 6" descr="Uniform Distribution / Rectangular Distribution: What is it ...">
            <a:extLst>
              <a:ext uri="{FF2B5EF4-FFF2-40B4-BE49-F238E27FC236}">
                <a16:creationId xmlns:a16="http://schemas.microsoft.com/office/drawing/2014/main" id="{0AC123B1-4996-4EE0-BB57-635E356CD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565945"/>
            <a:ext cx="29083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's Your Bell Curve Look Like? - Business 2 Community">
            <a:extLst>
              <a:ext uri="{FF2B5EF4-FFF2-40B4-BE49-F238E27FC236}">
                <a16:creationId xmlns:a16="http://schemas.microsoft.com/office/drawing/2014/main" id="{EA11B8CA-B5F6-4140-9FC7-9E4AFD91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1" y="9413081"/>
            <a:ext cx="31940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onential distribution | A Blog on Probability and Statistics">
            <a:extLst>
              <a:ext uri="{FF2B5EF4-FFF2-40B4-BE49-F238E27FC236}">
                <a16:creationId xmlns:a16="http://schemas.microsoft.com/office/drawing/2014/main" id="{4578DF0E-97FD-47F8-B4DC-F5308CCC3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14" y="8344464"/>
            <a:ext cx="3074986" cy="392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pulation Parameters versus Sample Statistics">
            <a:extLst>
              <a:ext uri="{FF2B5EF4-FFF2-40B4-BE49-F238E27FC236}">
                <a16:creationId xmlns:a16="http://schemas.microsoft.com/office/drawing/2014/main" id="{69808531-2F09-49BB-9F4D-3458CDA10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2" y="8976781"/>
            <a:ext cx="2762250" cy="32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111A1B-478E-4633-B7B8-2DA9C13A69E3}"/>
              </a:ext>
            </a:extLst>
          </p:cNvPr>
          <p:cNvSpPr txBox="1"/>
          <p:nvPr/>
        </p:nvSpPr>
        <p:spPr>
          <a:xfrm>
            <a:off x="904875" y="12482104"/>
            <a:ext cx="132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Uniform</a:t>
            </a:r>
            <a:endParaRPr lang="ko-KR" alt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26435-8429-4A67-AE69-07DCA1C7BD58}"/>
              </a:ext>
            </a:extLst>
          </p:cNvPr>
          <p:cNvSpPr txBox="1"/>
          <p:nvPr/>
        </p:nvSpPr>
        <p:spPr>
          <a:xfrm>
            <a:off x="3517900" y="12482104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Skewed left</a:t>
            </a:r>
            <a:endParaRPr lang="ko-KR" altLang="en-US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FDFFA2-0171-4A23-B854-02F09669A578}"/>
              </a:ext>
            </a:extLst>
          </p:cNvPr>
          <p:cNvSpPr txBox="1"/>
          <p:nvPr/>
        </p:nvSpPr>
        <p:spPr>
          <a:xfrm>
            <a:off x="9561512" y="12482103"/>
            <a:ext cx="200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Skewed Right</a:t>
            </a:r>
            <a:endParaRPr lang="ko-KR" alt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5AC102-FC8A-4AED-93C0-3401A9EC8872}"/>
              </a:ext>
            </a:extLst>
          </p:cNvPr>
          <p:cNvSpPr txBox="1"/>
          <p:nvPr/>
        </p:nvSpPr>
        <p:spPr>
          <a:xfrm>
            <a:off x="7168777" y="12482103"/>
            <a:ext cx="17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Bell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1" name="표 52">
                <a:extLst>
                  <a:ext uri="{FF2B5EF4-FFF2-40B4-BE49-F238E27FC236}">
                    <a16:creationId xmlns:a16="http://schemas.microsoft.com/office/drawing/2014/main" id="{059D7292-65B9-4934-99FA-6BE827A53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539191"/>
                  </p:ext>
                </p:extLst>
              </p:nvPr>
            </p:nvGraphicFramePr>
            <p:xfrm>
              <a:off x="0" y="13518945"/>
              <a:ext cx="10566401" cy="45957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4130212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  <a:gridCol w="4130212">
                      <a:extLst>
                        <a:ext uri="{9D8B030D-6E8A-4147-A177-3AD203B41FA5}">
                          <a16:colId xmlns:a16="http://schemas.microsoft.com/office/drawing/2014/main" val="22927549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기대값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모평균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: </m:t>
                                            </m:r>
                                            <m:r>
                                              <a:rPr lang="ko-KR" alt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이산형</m:t>
                                            </m:r>
                                          </m:e>
                                        </m:nary>
                                      </m:e>
                                      <m:e>
                                        <m:nary>
                                          <m:naryPr>
                                            <m:limLoc m:val="undOvr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𝑑𝑥</m:t>
                                            </m:r>
                                          </m:e>
                                        </m:nary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:</m:t>
                                        </m:r>
                                        <m:r>
                                          <a:rPr lang="ko-KR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연속형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상수 </a:t>
                          </a:r>
                          <a:r>
                            <a:rPr lang="en-US" altLang="ko-KR" sz="1800" dirty="0"/>
                            <a:t>a</a:t>
                          </a:r>
                          <a:r>
                            <a:rPr lang="ko-KR" altLang="en-US" sz="1800" dirty="0"/>
                            <a:t>와 </a:t>
                          </a:r>
                          <a:r>
                            <a:rPr lang="en-US" altLang="ko-KR" sz="1800" dirty="0"/>
                            <a:t>b</a:t>
                          </a:r>
                          <a:r>
                            <a:rPr lang="ko-KR" altLang="en-US" sz="1800" dirty="0"/>
                            <a:t>에 대해서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𝑏𝑥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𝑏𝐸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979498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모분산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2</a:t>
                          </a:r>
                          <a:r>
                            <a:rPr lang="ko-KR" altLang="en-US" sz="1800" dirty="0"/>
                            <a:t>차 적률 </a:t>
                          </a:r>
                          <a:r>
                            <a:rPr lang="en-US" altLang="ko-KR" sz="1800" dirty="0"/>
                            <a:t>- 1</a:t>
                          </a:r>
                          <a:r>
                            <a:rPr lang="ko-KR" altLang="en-US" sz="1800" dirty="0"/>
                            <a:t>차 적률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754101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모집단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594227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모평균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4335794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모분산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006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1" name="표 52">
                <a:extLst>
                  <a:ext uri="{FF2B5EF4-FFF2-40B4-BE49-F238E27FC236}">
                    <a16:creationId xmlns:a16="http://schemas.microsoft.com/office/drawing/2014/main" id="{059D7292-65B9-4934-99FA-6BE827A53D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539191"/>
                  </p:ext>
                </p:extLst>
              </p:nvPr>
            </p:nvGraphicFramePr>
            <p:xfrm>
              <a:off x="0" y="13518945"/>
              <a:ext cx="10566401" cy="45957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05977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4130212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  <a:gridCol w="4130212">
                      <a:extLst>
                        <a:ext uri="{9D8B030D-6E8A-4147-A177-3AD203B41FA5}">
                          <a16:colId xmlns:a16="http://schemas.microsoft.com/office/drawing/2014/main" val="2292754944"/>
                        </a:ext>
                      </a:extLst>
                    </a:gridCol>
                  </a:tblGrid>
                  <a:tr h="158572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기대값</a:t>
                          </a:r>
                          <a:endParaRPr lang="en-US" altLang="ko-KR" sz="1800" dirty="0"/>
                        </a:p>
                        <a:p>
                          <a:pPr latinLnBrk="1"/>
                          <a:r>
                            <a:rPr lang="ko-KR" altLang="en-US" sz="1800" dirty="0"/>
                            <a:t>모평균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27876" t="-2682" b="-18927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상수 </a:t>
                          </a:r>
                          <a:r>
                            <a:rPr lang="en-US" altLang="ko-KR" sz="1800" dirty="0"/>
                            <a:t>a</a:t>
                          </a:r>
                          <a:r>
                            <a:rPr lang="ko-KR" altLang="en-US" sz="1800" dirty="0"/>
                            <a:t>와 </a:t>
                          </a:r>
                          <a:r>
                            <a:rPr lang="en-US" altLang="ko-KR" sz="1800" dirty="0"/>
                            <a:t>b</a:t>
                          </a:r>
                          <a:r>
                            <a:rPr lang="ko-KR" altLang="en-US" sz="1800" dirty="0"/>
                            <a:t>에 대해서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27876" t="-530645" b="-5983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979498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모분산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2</a:t>
                          </a:r>
                          <a:r>
                            <a:rPr lang="ko-KR" altLang="en-US" sz="1800" dirty="0"/>
                            <a:t>차 적률 </a:t>
                          </a:r>
                          <a:r>
                            <a:rPr lang="en-US" altLang="ko-KR" sz="1800" dirty="0"/>
                            <a:t>- 1</a:t>
                          </a:r>
                          <a:r>
                            <a:rPr lang="ko-KR" altLang="en-US" sz="1800" dirty="0"/>
                            <a:t>차 적률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754101"/>
                      </a:ext>
                    </a:extLst>
                  </a:tr>
                  <a:tr h="37464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모집단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594227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모평균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55752" t="-414516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55752" t="-41451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4335794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모분산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55752" t="-51451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55752" t="-5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6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546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1825680"/>
                  </p:ext>
                </p:extLst>
              </p:nvPr>
            </p:nvGraphicFramePr>
            <p:xfrm>
              <a:off x="114300" y="1035942"/>
              <a:ext cx="9271000" cy="86271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23273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7247727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1.</a:t>
                          </a:r>
                          <a:r>
                            <a:rPr lang="ko-KR" altLang="en-US" sz="1800" dirty="0"/>
                            <a:t> 시행의 가지수는 두가지 </a:t>
                          </a:r>
                          <a:r>
                            <a:rPr lang="en-US" altLang="ko-KR" sz="1800" dirty="0"/>
                            <a:t>[</a:t>
                          </a:r>
                          <a:r>
                            <a:rPr lang="ko-KR" altLang="en-US" sz="1800" dirty="0"/>
                            <a:t>성공</a:t>
                          </a:r>
                          <a:r>
                            <a:rPr lang="en-US" altLang="ko-KR" sz="1800" dirty="0"/>
                            <a:t>/</a:t>
                          </a:r>
                          <a:r>
                            <a:rPr lang="ko-KR" altLang="en-US" sz="1800" dirty="0"/>
                            <a:t>실패</a:t>
                          </a:r>
                          <a:r>
                            <a:rPr lang="en-US" altLang="ko-KR" sz="1800" dirty="0"/>
                            <a:t>]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2.</a:t>
                          </a:r>
                          <a:r>
                            <a:rPr lang="ko-KR" altLang="en-US" sz="1800" dirty="0"/>
                            <a:t> 성공 확률은 동일해야 한다</a:t>
                          </a:r>
                          <a:r>
                            <a:rPr lang="en-US" altLang="ko-KR" sz="1800" dirty="0"/>
                            <a:t>.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3.</a:t>
                          </a:r>
                          <a:r>
                            <a:rPr lang="ko-KR" altLang="en-US" sz="1800" dirty="0"/>
                            <a:t> 서로 독립이여야 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891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55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이항분포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117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/>
                            <a:t>X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N</a:t>
                          </a:r>
                          <a:r>
                            <a:rPr lang="ko-KR" altLang="en-US" sz="1800" dirty="0"/>
                            <a:t>번의 베르누이 시행에서 성공횟수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988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/>
                            <a:t>P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각 베르누이 시행에서 성공의 확률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75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 밀도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=0,1,⋯,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419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표본 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𝑛𝑝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ko-KR" altLang="en-US" sz="1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기댓값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834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표본분산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800" b="0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ko-KR" alt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기댓값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ko-KR" alt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실패</m:t>
                              </m:r>
                            </m:oMath>
                          </a14:m>
                          <a:r>
                            <a:rPr lang="ko-KR" altLang="en-US" sz="1800" dirty="0">
                              <a:solidFill>
                                <a:srgbClr val="002060"/>
                              </a:solidFill>
                            </a:rPr>
                            <a:t>확률</a:t>
                          </a:r>
                          <a:r>
                            <a:rPr lang="en-US" altLang="ko-KR" sz="1800" dirty="0">
                              <a:solidFill>
                                <a:srgbClr val="002060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7813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099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Y</a:t>
                          </a:r>
                          <a:r>
                            <a:rPr lang="ko-KR" altLang="en-US" sz="1800" dirty="0"/>
                            <a:t>가 베르누이 시행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(1,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0051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정규분포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ko-KR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ko-KR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−)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071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표준정규 분포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평균이 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0,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분산이 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ko-KR" alt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oMath>
                          </a14:m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051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662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표준화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𝑣𝑎𝑟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ko-KR" alt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13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활용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점수 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백분위 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94</a:t>
                          </a:r>
                        </a:p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표준화 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점수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ko-KR" alt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표준점수</m:t>
                                  </m:r>
                                </m:num>
                                <m:den>
                                  <m:r>
                                    <a:rPr lang="ko-KR" alt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표준편차점수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85−50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=1.75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976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표준변화점수 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표준화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*20+100 =1.75*20+100=135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203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표 52">
                <a:extLst>
                  <a:ext uri="{FF2B5EF4-FFF2-40B4-BE49-F238E27FC236}">
                    <a16:creationId xmlns:a16="http://schemas.microsoft.com/office/drawing/2014/main" id="{9769FF6D-0B4F-4928-880A-D57A14A717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1825680"/>
                  </p:ext>
                </p:extLst>
              </p:nvPr>
            </p:nvGraphicFramePr>
            <p:xfrm>
              <a:off x="114300" y="1035942"/>
              <a:ext cx="9271000" cy="862717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23273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7247727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1.</a:t>
                          </a:r>
                          <a:r>
                            <a:rPr lang="ko-KR" altLang="en-US" sz="1800" dirty="0"/>
                            <a:t> 시행의 가지수는 두가지 </a:t>
                          </a:r>
                          <a:r>
                            <a:rPr lang="en-US" altLang="ko-KR" sz="1800" dirty="0"/>
                            <a:t>[</a:t>
                          </a:r>
                          <a:r>
                            <a:rPr lang="ko-KR" altLang="en-US" sz="1800" dirty="0"/>
                            <a:t>성공</a:t>
                          </a:r>
                          <a:r>
                            <a:rPr lang="en-US" altLang="ko-KR" sz="1800" dirty="0"/>
                            <a:t>/</a:t>
                          </a:r>
                          <a:r>
                            <a:rPr lang="ko-KR" altLang="en-US" sz="1800" dirty="0"/>
                            <a:t>실패</a:t>
                          </a:r>
                          <a:r>
                            <a:rPr lang="en-US" altLang="ko-KR" sz="1800" dirty="0"/>
                            <a:t>]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2806742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2.</a:t>
                          </a:r>
                          <a:r>
                            <a:rPr lang="ko-KR" altLang="en-US" sz="1800" dirty="0"/>
                            <a:t> 성공 확률은 동일해야 한다</a:t>
                          </a:r>
                          <a:r>
                            <a:rPr lang="en-US" altLang="ko-KR" sz="1800" dirty="0"/>
                            <a:t>.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036698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dirty="0"/>
                            <a:t>3.</a:t>
                          </a:r>
                          <a:r>
                            <a:rPr lang="ko-KR" altLang="en-US" sz="1800" dirty="0"/>
                            <a:t> 서로 독립이여야 한다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891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655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이항분포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117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/>
                            <a:t>X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/>
                            <a:t>N</a:t>
                          </a:r>
                          <a:r>
                            <a:rPr lang="ko-KR" altLang="en-US" sz="1800" dirty="0"/>
                            <a:t>번의 베르누이 시행에서 성공횟수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988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800" dirty="0"/>
                            <a:t>P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각 베르누이 시행에서 성공의 확률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75677"/>
                      </a:ext>
                    </a:extLst>
                  </a:tr>
                  <a:tr h="50330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확률 밀도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99" t="-521687" b="-1110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419252"/>
                      </a:ext>
                    </a:extLst>
                  </a:tr>
                  <a:tr h="3712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표본 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99" t="-845902" b="-1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3834877"/>
                      </a:ext>
                    </a:extLst>
                  </a:tr>
                  <a:tr h="37122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표본분산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99" t="-945902" b="-1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7813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099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/>
                            <a:t>Y</a:t>
                          </a:r>
                          <a:r>
                            <a:rPr lang="ko-KR" altLang="en-US" sz="1800" dirty="0"/>
                            <a:t>가 베르누이 시행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99" t="-1145902" b="-1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0051314"/>
                      </a:ext>
                    </a:extLst>
                  </a:tr>
                  <a:tr h="93961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정규분포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99" t="-493506" b="-3402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071428"/>
                      </a:ext>
                    </a:extLst>
                  </a:tr>
                  <a:tr h="4584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표준정규 분포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99" t="-1218667" b="-59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051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7662285"/>
                      </a:ext>
                    </a:extLst>
                  </a:tr>
                  <a:tr h="729107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표준화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99" t="-87500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813985"/>
                      </a:ext>
                    </a:extLst>
                  </a:tr>
                  <a:tr h="117500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활용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7899" t="-606218" b="-38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976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표준변화점수 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ko-KR" altLang="en-US" sz="1800" dirty="0">
                              <a:solidFill>
                                <a:schemeClr val="tx1"/>
                              </a:solidFill>
                            </a:rPr>
                            <a:t>표준화</a:t>
                          </a: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*20+100 =1.75*20+100=135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520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D772ECF-2088-45AB-B84A-4774921A6E60}"/>
              </a:ext>
            </a:extLst>
          </p:cNvPr>
          <p:cNvSpPr txBox="1"/>
          <p:nvPr/>
        </p:nvSpPr>
        <p:spPr>
          <a:xfrm>
            <a:off x="4805390" y="278999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베르누이 시행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54201-C253-42EA-B799-C570DC977610}"/>
              </a:ext>
            </a:extLst>
          </p:cNvPr>
          <p:cNvSpPr txBox="1"/>
          <p:nvPr/>
        </p:nvSpPr>
        <p:spPr>
          <a:xfrm>
            <a:off x="7137400" y="758284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  <a:r>
              <a:rPr lang="en-US" altLang="ko-KR" dirty="0"/>
              <a:t>0, </a:t>
            </a:r>
            <a:r>
              <a:rPr lang="ko-KR" altLang="en-US" dirty="0"/>
              <a:t>분산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514B4E-6261-4143-BEAB-516A7E5A9FB7}"/>
              </a:ext>
            </a:extLst>
          </p:cNvPr>
          <p:cNvSpPr/>
          <p:nvPr/>
        </p:nvSpPr>
        <p:spPr>
          <a:xfrm>
            <a:off x="4449790" y="9347200"/>
            <a:ext cx="452410" cy="315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6B2D6-0DFE-417D-B8F8-D5D24114166E}"/>
              </a:ext>
            </a:extLst>
          </p:cNvPr>
          <p:cNvSpPr txBox="1"/>
          <p:nvPr/>
        </p:nvSpPr>
        <p:spPr>
          <a:xfrm>
            <a:off x="5059442" y="9817100"/>
            <a:ext cx="3530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수능의 경우 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점 만점 </a:t>
            </a:r>
            <a:r>
              <a:rPr lang="en-US" altLang="ko-KR" dirty="0"/>
              <a:t>=20</a:t>
            </a:r>
          </a:p>
          <a:p>
            <a:r>
              <a:rPr lang="en-US" altLang="ko-KR" dirty="0"/>
              <a:t>50</a:t>
            </a:r>
            <a:r>
              <a:rPr lang="ko-KR" altLang="en-US" dirty="0"/>
              <a:t>점 만점 </a:t>
            </a:r>
            <a:r>
              <a:rPr lang="en-US" altLang="ko-KR" dirty="0"/>
              <a:t>=10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288D839-5EE0-449C-8400-FC286695FBFA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4559894" y="9779216"/>
            <a:ext cx="615649" cy="383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52">
                <a:extLst>
                  <a:ext uri="{FF2B5EF4-FFF2-40B4-BE49-F238E27FC236}">
                    <a16:creationId xmlns:a16="http://schemas.microsoft.com/office/drawing/2014/main" id="{AC171D50-6413-4DAE-A1AC-7CDC0BFD3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722180"/>
                  </p:ext>
                </p:extLst>
              </p:nvPr>
            </p:nvGraphicFramePr>
            <p:xfrm>
              <a:off x="0" y="10933709"/>
              <a:ext cx="9702800" cy="78866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17508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7585292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모수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모집단의 특성을 나타내는 값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117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통계량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각 베르누이 시행에서 성공의 확률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75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419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분산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813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분포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통계량이 갖는 분포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929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기대값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512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분산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280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편찬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19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복원추출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꺼내고 확인후 다시 집어 넣음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786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비복원추출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확인된 개체는 제거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301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984753"/>
                      </a:ext>
                    </a:extLst>
                  </a:tr>
                  <a:tr h="3561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중심극한정리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모평균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ko-KR" altLang="en-US" sz="1800" dirty="0"/>
                            <a:t>이고 모분산이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800" dirty="0"/>
                            <a:t>인 모집단으로부터 임의 표본을 추출하여 구함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97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5414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표본의 크기 </a:t>
                          </a:r>
                          <a:r>
                            <a:rPr lang="en-US" altLang="ko-KR" sz="1800" dirty="0"/>
                            <a:t>n</a:t>
                          </a:r>
                          <a:r>
                            <a:rPr lang="ko-KR" altLang="en-US" sz="1800" dirty="0"/>
                            <a:t>이 충분히 크면</a:t>
                          </a:r>
                          <a:r>
                            <a:rPr lang="en-US" altLang="ko-KR" sz="1800" dirty="0"/>
                            <a:t>(25~30)</a:t>
                          </a:r>
                          <a:r>
                            <a:rPr lang="ko-KR" alt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800" dirty="0"/>
                            <a:t> 을 따른다</a:t>
                          </a:r>
                          <a:endParaRPr lang="en-US" altLang="ko-KR" sz="180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ko-KR" altLang="en-US" sz="1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sz="1800" b="0" dirty="0"/>
                        </a:p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근사적으로 </a:t>
                          </a:r>
                          <a:r>
                            <a:rPr lang="en-US" altLang="ko-KR" sz="1800" dirty="0"/>
                            <a:t>N(0,1)</a:t>
                          </a:r>
                          <a:r>
                            <a:rPr lang="ko-KR" altLang="en-US" sz="1800" dirty="0"/>
                            <a:t>을 따른다</a:t>
                          </a:r>
                          <a:r>
                            <a:rPr lang="en-US" altLang="ko-KR" sz="180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4634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52">
                <a:extLst>
                  <a:ext uri="{FF2B5EF4-FFF2-40B4-BE49-F238E27FC236}">
                    <a16:creationId xmlns:a16="http://schemas.microsoft.com/office/drawing/2014/main" id="{AC171D50-6413-4DAE-A1AC-7CDC0BFD3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722180"/>
                  </p:ext>
                </p:extLst>
              </p:nvPr>
            </p:nvGraphicFramePr>
            <p:xfrm>
              <a:off x="0" y="10933709"/>
              <a:ext cx="9702800" cy="78866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17508">
                      <a:extLst>
                        <a:ext uri="{9D8B030D-6E8A-4147-A177-3AD203B41FA5}">
                          <a16:colId xmlns:a16="http://schemas.microsoft.com/office/drawing/2014/main" val="3347852268"/>
                        </a:ext>
                      </a:extLst>
                    </a:gridCol>
                    <a:gridCol w="7585292">
                      <a:extLst>
                        <a:ext uri="{9D8B030D-6E8A-4147-A177-3AD203B41FA5}">
                          <a16:colId xmlns:a16="http://schemas.microsoft.com/office/drawing/2014/main" val="25220526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모수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모집단의 특성을 나타내는 값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117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800" dirty="0"/>
                            <a:t>통계량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각 베르누이 시행에서 성공의 확률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275677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871" t="-104032" b="-8588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419252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분산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871" t="-204032" b="-7588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6813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 분포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통계량이 갖는 분포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929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 err="1"/>
                            <a:t>기대값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871" t="-718033" b="-13426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512005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분산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871" t="-475238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280472"/>
                      </a:ext>
                    </a:extLst>
                  </a:tr>
                  <a:tr h="6106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편찬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871" t="-604000" b="-6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8192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복원추출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꺼내고 확인후 다시 집어 넣음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786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비복원추출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800" dirty="0"/>
                            <a:t>확인된 개체는 제거</a:t>
                          </a: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301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3984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중심극한정리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871" t="-1478333" b="-6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97394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800" dirty="0"/>
                            <a:t>표본평균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871" t="-763710" b="-199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414280"/>
                      </a:ext>
                    </a:extLst>
                  </a:tr>
                  <a:tr h="140531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871" t="-463636" b="-6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4634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397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627</Words>
  <Application>Microsoft Office PowerPoint</Application>
  <PresentationFormat>사용자 지정</PresentationFormat>
  <Paragraphs>143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37</cp:revision>
  <dcterms:created xsi:type="dcterms:W3CDTF">2020-05-20T02:40:13Z</dcterms:created>
  <dcterms:modified xsi:type="dcterms:W3CDTF">2020-08-07T11:11:59Z</dcterms:modified>
</cp:coreProperties>
</file>