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480" y="-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2B3F2876-4A94-4346-A87F-F955A5503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31390"/>
                  </p:ext>
                </p:extLst>
              </p:nvPr>
            </p:nvGraphicFramePr>
            <p:xfrm>
              <a:off x="0" y="158619"/>
              <a:ext cx="9753599" cy="55314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2500315478"/>
                        </a:ext>
                      </a:extLst>
                    </a:gridCol>
                    <a:gridCol w="7445699">
                      <a:extLst>
                        <a:ext uri="{9D8B030D-6E8A-4147-A177-3AD203B41FA5}">
                          <a16:colId xmlns:a16="http://schemas.microsoft.com/office/drawing/2014/main" val="4221564422"/>
                        </a:ext>
                      </a:extLst>
                    </a:gridCol>
                  </a:tblGrid>
                  <a:tr h="287483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이항분포와 정규 근사화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366004"/>
                      </a:ext>
                    </a:extLst>
                  </a:tr>
                  <a:tr h="39883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서로 독립인 베르누이 시행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93167"/>
                      </a:ext>
                    </a:extLst>
                  </a:tr>
                  <a:tr h="676587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</m:nary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𝑛𝑝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근사적으로 </a:t>
                          </a:r>
                          <a:r>
                            <a:rPr lang="en-US" altLang="ko-KR" sz="1800" dirty="0"/>
                            <a:t>n(0,1)</a:t>
                          </a:r>
                          <a:r>
                            <a:rPr lang="ko-KR" altLang="en-US" sz="1800" dirty="0"/>
                            <a:t>을 따르게 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근사화 조건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NP&gt;15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N(1-p)&gt;15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33449"/>
                      </a:ext>
                    </a:extLst>
                  </a:tr>
                  <a:tr h="287483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≥79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≤79.5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𝑛𝑝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279.5−300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14.49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통계적 추론 </a:t>
                          </a:r>
                          <a:r>
                            <a:rPr lang="en-US" altLang="ko-KR" sz="1800" dirty="0"/>
                            <a:t>= </a:t>
                          </a:r>
                          <a:r>
                            <a:rPr lang="ko-KR" altLang="en-US" sz="1800" dirty="0"/>
                            <a:t>추정</a:t>
                          </a:r>
                          <a:r>
                            <a:rPr lang="en-US" altLang="ko-KR" sz="1800" dirty="0"/>
                            <a:t>+ </a:t>
                          </a:r>
                          <a:r>
                            <a:rPr lang="ko-KR" altLang="en-US" sz="1800" dirty="0"/>
                            <a:t>가설검정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3838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2B3F2876-4A94-4346-A87F-F955A5503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31390"/>
                  </p:ext>
                </p:extLst>
              </p:nvPr>
            </p:nvGraphicFramePr>
            <p:xfrm>
              <a:off x="0" y="158619"/>
              <a:ext cx="9753599" cy="55314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2500315478"/>
                        </a:ext>
                      </a:extLst>
                    </a:gridCol>
                    <a:gridCol w="7445699">
                      <a:extLst>
                        <a:ext uri="{9D8B030D-6E8A-4147-A177-3AD203B41FA5}">
                          <a16:colId xmlns:a16="http://schemas.microsoft.com/office/drawing/2014/main" val="4221564422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이항분포와 정규 근사화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366004"/>
                      </a:ext>
                    </a:extLst>
                  </a:tr>
                  <a:tr h="3988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01515" r="-322164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서로 독립인 베르누이 시행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93167"/>
                      </a:ext>
                    </a:extLst>
                  </a:tr>
                  <a:tr h="3510471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3090" b="-357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33449"/>
                      </a:ext>
                    </a:extLst>
                  </a:tr>
                  <a:tr h="1256411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3441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383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1C93D5BF-6BD1-4424-B961-2F8195F41284}"/>
              </a:ext>
            </a:extLst>
          </p:cNvPr>
          <p:cNvSpPr/>
          <p:nvPr/>
        </p:nvSpPr>
        <p:spPr>
          <a:xfrm>
            <a:off x="5143500" y="4343400"/>
            <a:ext cx="952500" cy="8858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3D3EA-9EFB-47AC-B29F-70C839E199DD}"/>
              </a:ext>
            </a:extLst>
          </p:cNvPr>
          <p:cNvSpPr txBox="1"/>
          <p:nvPr/>
        </p:nvSpPr>
        <p:spPr>
          <a:xfrm>
            <a:off x="5753100" y="3886294"/>
            <a:ext cx="87716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정규화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676A89E-4E25-4ABF-A85C-7FBC43A7B334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5540680" y="4130980"/>
            <a:ext cx="272440" cy="1524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CB615DD4-DC9B-426C-BDC6-2487E514E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319663"/>
                  </p:ext>
                </p:extLst>
              </p:nvPr>
            </p:nvGraphicFramePr>
            <p:xfrm>
              <a:off x="-1" y="5690091"/>
              <a:ext cx="9753599" cy="30822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126160504"/>
                        </a:ext>
                      </a:extLst>
                    </a:gridCol>
                    <a:gridCol w="7445699">
                      <a:extLst>
                        <a:ext uri="{9D8B030D-6E8A-4147-A177-3AD203B41FA5}">
                          <a16:colId xmlns:a16="http://schemas.microsoft.com/office/drawing/2014/main" val="2499379203"/>
                        </a:ext>
                      </a:extLst>
                    </a:gridCol>
                  </a:tblGrid>
                  <a:tr h="39883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추정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2059908"/>
                      </a:ext>
                    </a:extLst>
                  </a:tr>
                  <a:tr h="39883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점</m:t>
                              </m:r>
                            </m:oMath>
                          </a14:m>
                          <a:r>
                            <a:rPr lang="ko-KR" altLang="en-US" sz="1800" dirty="0"/>
                            <a:t>추정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=173.6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149777"/>
                      </a:ext>
                    </a:extLst>
                  </a:tr>
                  <a:tr h="39883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구간 추정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b="0" dirty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이</m:t>
                              </m:r>
                            </m:oMath>
                          </a14:m>
                          <a:r>
                            <a:rPr lang="en-US" altLang="ko-KR" sz="1800" dirty="0"/>
                            <a:t> 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800" dirty="0"/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ko-KR" altLang="en-US" sz="1800" i="1" dirty="0" smtClean="0">
                                  <a:latin typeface="Cambria Math" panose="02040503050406030204" pitchFamily="18" charset="0"/>
                                </a:rPr>
                                <m:t>만</m:t>
                              </m:r>
                            </m:oMath>
                          </a14:m>
                          <a:r>
                            <a:rPr lang="ko-KR" altLang="en-US" sz="1800" dirty="0"/>
                            <a:t>족하면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dirty="0"/>
                            <a:t>은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800" dirty="0"/>
                            <a:t>에 대한 불편 추정치라고 부른다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(1) E(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800" dirty="0"/>
                            <a:t>)=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(2)Var(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800" dirty="0"/>
                            <a:t>)=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(3)</a:t>
                          </a:r>
                          <a:r>
                            <a:rPr lang="en-US" altLang="ko-KR" sz="1800" dirty="0" err="1"/>
                            <a:t>s.d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800" b="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(4)</a:t>
                          </a:r>
                          <a:r>
                            <a:rPr lang="en-US" altLang="ko-KR" sz="1800" dirty="0" err="1"/>
                            <a:t>s.d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𝑑𝑚𝑙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𝑐𝑛𝑤𝑗𝑑𝑟𝑘𝑞𝑡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800" dirty="0"/>
                            <a:t>)=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ko-KR" altLang="en-US" sz="1800" dirty="0"/>
                            <a:t>표준오차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2473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CB615DD4-DC9B-426C-BDC6-2487E514E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319663"/>
                  </p:ext>
                </p:extLst>
              </p:nvPr>
            </p:nvGraphicFramePr>
            <p:xfrm>
              <a:off x="-1" y="5690091"/>
              <a:ext cx="9753599" cy="30822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126160504"/>
                        </a:ext>
                      </a:extLst>
                    </a:gridCol>
                    <a:gridCol w="7445699">
                      <a:extLst>
                        <a:ext uri="{9D8B030D-6E8A-4147-A177-3AD203B41FA5}">
                          <a16:colId xmlns:a16="http://schemas.microsoft.com/office/drawing/2014/main" val="2499379203"/>
                        </a:ext>
                      </a:extLst>
                    </a:gridCol>
                  </a:tblGrid>
                  <a:tr h="39883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추정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2059908"/>
                      </a:ext>
                    </a:extLst>
                  </a:tr>
                  <a:tr h="3988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264" t="-112308" r="-322427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933" t="-112308" b="-5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149777"/>
                      </a:ext>
                    </a:extLst>
                  </a:tr>
                  <a:tr h="2284603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구간 추정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933" t="-36702" b="-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247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08842"/>
              <a:ext cx="10566401" cy="16123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2001140329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1937141034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1807298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대표본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/>
                            <a:t>모수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점 추정치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모수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EX)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모수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800" dirty="0"/>
                            <a:t>에 대한 신뢰구간 </a:t>
                          </a:r>
                          <a:r>
                            <a:rPr lang="en-US" altLang="ko-KR" sz="1800" dirty="0"/>
                            <a:t>100% =(1-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신뢰수준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99%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신뢰구간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95%</a:t>
                          </a:r>
                          <a:r>
                            <a:rPr lang="ko-KR" altLang="en-US" sz="1800" dirty="0"/>
                            <a:t>신뢰구간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90% </a:t>
                          </a:r>
                          <a:r>
                            <a:rPr lang="ko-KR" altLang="en-US" sz="1800" dirty="0"/>
                            <a:t>신뢰구간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1800" dirty="0"/>
                            <a:t>가 작으면 신뢰구간</a:t>
                          </a:r>
                          <a:r>
                            <a:rPr lang="en-US" altLang="ko-KR" sz="1800" dirty="0"/>
                            <a:t>(↓),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1800" dirty="0"/>
                            <a:t>가 크면 신뢰구간</a:t>
                          </a:r>
                          <a:r>
                            <a:rPr lang="en-US" altLang="ko-KR" sz="1800" dirty="0"/>
                            <a:t>(↑)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Opportunity cost</a:t>
                          </a:r>
                        </a:p>
                        <a:p>
                          <a:pPr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기회비용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자유도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관측치의 수 </a:t>
                          </a:r>
                          <a:r>
                            <a:rPr lang="en-US" altLang="ko-KR" sz="1800" dirty="0"/>
                            <a:t>– </a:t>
                          </a:r>
                          <a:r>
                            <a:rPr lang="ko-KR" altLang="en-US" sz="1800" dirty="0"/>
                            <a:t>제약조건의 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통계적 가설검정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708113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아직 증명되지 않은 문제에 대하여 문장으로 설정한 것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819409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수학적 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1+1 =3 [</a:t>
                          </a:r>
                          <a:r>
                            <a:rPr lang="ko-KR" altLang="en-US" sz="1800" dirty="0"/>
                            <a:t>참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거짓이 명확하다</a:t>
                          </a:r>
                          <a:r>
                            <a:rPr lang="en-US" altLang="ko-KR" sz="1800" dirty="0"/>
                            <a:t>]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9942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통계적 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부</m:t>
                              </m:r>
                            </m:oMath>
                          </a14:m>
                          <a:r>
                            <a:rPr lang="ko-KR" altLang="en-US" sz="1800" dirty="0"/>
                            <a:t>정하고 싶은 문장 </a:t>
                          </a:r>
                          <a:r>
                            <a:rPr lang="en-US" altLang="ko-KR" sz="1800" dirty="0"/>
                            <a:t>(</a:t>
                          </a:r>
                          <a:r>
                            <a:rPr lang="ko-KR" altLang="en-US" sz="1800" dirty="0" err="1"/>
                            <a:t>귀무가설</a:t>
                          </a:r>
                          <a:r>
                            <a:rPr lang="en-US" altLang="ko-KR" sz="1800" dirty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주</m:t>
                              </m:r>
                            </m:oMath>
                          </a14:m>
                          <a:r>
                            <a:rPr lang="ko-KR" altLang="en-US" sz="1800" dirty="0"/>
                            <a:t>장하고 싶은 문장 </a:t>
                          </a:r>
                          <a:r>
                            <a:rPr lang="en-US" altLang="ko-KR" sz="1800" dirty="0"/>
                            <a:t>(</a:t>
                          </a:r>
                          <a:r>
                            <a:rPr lang="ko-KR" altLang="en-US" sz="1800" dirty="0"/>
                            <a:t>대립가설</a:t>
                          </a:r>
                          <a:r>
                            <a:rPr lang="en-US" altLang="ko-KR" sz="180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301615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검정 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귀무가설을</a:t>
                          </a:r>
                          <a:r>
                            <a:rPr lang="ko-KR" altLang="en-US" sz="1800" dirty="0"/>
                            <a:t> 기각 시키고 싶을 때 사용되는 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14497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귀무가설을</a:t>
                          </a:r>
                          <a:r>
                            <a:rPr lang="ko-KR" altLang="en-US" sz="1800" dirty="0"/>
                            <a:t> 기각하는 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77528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검정역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0723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가능한 최적의 </a:t>
                          </a:r>
                          <a:r>
                            <a:rPr lang="ko-KR" altLang="en-US" sz="1800" dirty="0" err="1"/>
                            <a:t>검정법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1800" dirty="0"/>
                            <a:t>를 적은 값 </a:t>
                          </a:r>
                          <a:r>
                            <a:rPr lang="en-US" altLang="ko-KR" sz="1800" dirty="0"/>
                            <a:t>(0.01,0.05, 0.1)</a:t>
                          </a:r>
                          <a:r>
                            <a:rPr lang="ko-KR" altLang="en-US" sz="1800" dirty="0"/>
                            <a:t>로 고정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492872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귀무가설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대립가설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무죄 </a:t>
                          </a:r>
                          <a:r>
                            <a:rPr lang="en-US" altLang="ko-KR" sz="1800" dirty="0"/>
                            <a:t>vs </a:t>
                          </a:r>
                          <a:r>
                            <a:rPr lang="ko-KR" altLang="en-US" sz="1800" dirty="0"/>
                            <a:t> 유죄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855125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검정통계량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증인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증거물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385814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법전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판례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50301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종 오류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무죄</a:t>
                          </a:r>
                          <a:r>
                            <a:rPr lang="en-US" altLang="ko-KR" sz="1800" dirty="0"/>
                            <a:t>-&gt;</a:t>
                          </a:r>
                          <a:r>
                            <a:rPr lang="ko-KR" altLang="en-US" sz="1800" dirty="0"/>
                            <a:t>유죄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97690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</a:t>
                          </a:r>
                          <a:r>
                            <a:rPr lang="ko-KR" altLang="en-US" sz="1800" dirty="0"/>
                            <a:t>종 오류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유죄</a:t>
                          </a:r>
                          <a:r>
                            <a:rPr lang="en-US" altLang="ko-KR" sz="1800" dirty="0"/>
                            <a:t>-&gt;</a:t>
                          </a:r>
                          <a:r>
                            <a:rPr lang="ko-KR" altLang="en-US" sz="1800" dirty="0"/>
                            <a:t>무죄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343515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대립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기각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비고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517809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468786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811908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양측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466149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기각역 </a:t>
                          </a:r>
                          <a:r>
                            <a:rPr lang="en-US" altLang="ko-KR" sz="1800" dirty="0">
                              <a:sym typeface="Wingdings" panose="05000000000000000000" pitchFamily="2" charset="2"/>
                            </a:rPr>
                            <a:t></a:t>
                          </a:r>
                          <a:r>
                            <a:rPr lang="ko-KR" altLang="en-US" sz="1800" dirty="0" err="1">
                              <a:sym typeface="Wingdings" panose="05000000000000000000" pitchFamily="2" charset="2"/>
                            </a:rPr>
                            <a:t>채택역</a:t>
                          </a:r>
                          <a:endParaRPr lang="en-US" altLang="ko-KR" sz="1800" dirty="0"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ym typeface="Wingdings" panose="05000000000000000000" pitchFamily="2" charset="2"/>
                            </a:rPr>
                            <a:t>유의확률 </a:t>
                          </a:r>
                          <a:r>
                            <a:rPr lang="en-US" altLang="ko-KR" sz="1800" dirty="0">
                              <a:sym typeface="Wingdings" panose="05000000000000000000" pitchFamily="2" charset="2"/>
                            </a:rPr>
                            <a:t>(P-value) </a:t>
                          </a:r>
                          <a:r>
                            <a:rPr lang="en-US" altLang="ko-KR" sz="1800" dirty="0">
                              <a:solidFill>
                                <a:srgbClr val="002060"/>
                              </a:solidFill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800" dirty="0">
                              <a:solidFill>
                                <a:srgbClr val="002060"/>
                              </a:solidFill>
                              <a:sym typeface="Wingdings" panose="05000000000000000000" pitchFamily="2" charset="2"/>
                            </a:rPr>
                            <a:t>가설검증을 요약하는 수치</a:t>
                          </a:r>
                          <a:r>
                            <a:rPr lang="en-US" altLang="ko-KR" sz="1800" dirty="0">
                              <a:solidFill>
                                <a:srgbClr val="002060"/>
                              </a:solidFill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주어진 </a:t>
                          </a:r>
                          <a:r>
                            <a:rPr lang="ko-KR" altLang="en-US" sz="180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검정통계량을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800" dirty="0" err="1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기각시키기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 위한 제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종 오류의 최소값</a:t>
                          </a:r>
                          <a:endParaRPr lang="en-US" altLang="ko-KR" sz="180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=10.5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>
                              <a:solidFill>
                                <a:schemeClr val="tx1"/>
                              </a:solidFill>
                            </a:rPr>
                            <a:t>기각역</a:t>
                          </a:r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≥10.1)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≥10.2)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≥10.3)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≥10.4)</m:t>
                                        </m:r>
                                      </m:e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≥10.5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28900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193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901115"/>
                  </p:ext>
                </p:extLst>
              </p:nvPr>
            </p:nvGraphicFramePr>
            <p:xfrm>
              <a:off x="0" y="108842"/>
              <a:ext cx="10566401" cy="16123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2001140329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1937141034"/>
                        </a:ext>
                      </a:extLst>
                    </a:gridCol>
                    <a:gridCol w="2065106">
                      <a:extLst>
                        <a:ext uri="{9D8B030D-6E8A-4147-A177-3AD203B41FA5}">
                          <a16:colId xmlns:a16="http://schemas.microsoft.com/office/drawing/2014/main" val="1807298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대표본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/>
                            <a:t>모수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11475" b="-41377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211475" b="-40377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점 추정치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306452" b="-387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1085914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모수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EX)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41573" b="-12488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704918" r="-358730" b="-354426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신뢰수준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818333" r="-358730" b="-350333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818333" b="-3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903279" r="-358730" b="-334590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95%</a:t>
                          </a:r>
                          <a:r>
                            <a:rPr lang="ko-KR" altLang="en-US" sz="1800" dirty="0"/>
                            <a:t>신뢰구간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020000" r="-358730" b="-3301667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90% </a:t>
                          </a:r>
                          <a:r>
                            <a:rPr lang="ko-KR" altLang="en-US" sz="1800" dirty="0"/>
                            <a:t>신뢰구간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120000" b="-320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Opportunity cost</a:t>
                          </a:r>
                        </a:p>
                        <a:p>
                          <a:pPr latinLnBrk="1"/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ko-KR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기회비용</a:t>
                          </a:r>
                          <a:r>
                            <a:rPr lang="en-US" altLang="ko-K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자유도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:r>
                            <a:rPr lang="ko-KR" altLang="en-US" sz="1800" dirty="0"/>
                            <a:t>관측치의 수 </a:t>
                          </a:r>
                          <a:r>
                            <a:rPr lang="en-US" altLang="ko-KR" sz="1800" dirty="0"/>
                            <a:t>– </a:t>
                          </a:r>
                          <a:r>
                            <a:rPr lang="ko-KR" altLang="en-US" sz="1800" dirty="0"/>
                            <a:t>제약조건의 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통계적 가설검정</a:t>
                          </a:r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708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:r>
                            <a:rPr lang="ko-KR" altLang="en-US" sz="1800" dirty="0"/>
                            <a:t>아직 증명되지 않은 문제에 대하여 문장으로 설정한 것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819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수학적 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ko-KR" sz="1800" dirty="0"/>
                            <a:t>1+1 =3 [</a:t>
                          </a:r>
                          <a:r>
                            <a:rPr lang="ko-KR" altLang="en-US" sz="1800" dirty="0"/>
                            <a:t>참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거짓이 명확하다</a:t>
                          </a:r>
                          <a:r>
                            <a:rPr lang="en-US" altLang="ko-KR" sz="1800" dirty="0"/>
                            <a:t>]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99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통계적 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083810" b="-1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301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검정 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귀무가설을</a:t>
                          </a:r>
                          <a:r>
                            <a:rPr lang="ko-KR" altLang="en-US" sz="1800" dirty="0"/>
                            <a:t> 기각 시키고 싶을 때 사용되는 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1449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귀무가설을</a:t>
                          </a:r>
                          <a:r>
                            <a:rPr lang="ko-KR" altLang="en-US" sz="1800" dirty="0"/>
                            <a:t> 기각하는 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7752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검정역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2271667" b="-20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072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948667" b="-7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492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귀무가설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대립가설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무죄 </a:t>
                          </a:r>
                          <a:r>
                            <a:rPr lang="en-US" altLang="ko-KR" sz="1800" dirty="0"/>
                            <a:t>vs </a:t>
                          </a:r>
                          <a:r>
                            <a:rPr lang="ko-KR" altLang="en-US" sz="1800" dirty="0"/>
                            <a:t> 유죄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855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검정통계량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증인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증거물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3858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기각역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법전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판례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503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종 오류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무죄</a:t>
                          </a:r>
                          <a:r>
                            <a:rPr lang="en-US" altLang="ko-KR" sz="1800" dirty="0"/>
                            <a:t>-&gt;</a:t>
                          </a:r>
                          <a:r>
                            <a:rPr lang="ko-KR" altLang="en-US" sz="1800" dirty="0"/>
                            <a:t>유죄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9769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</a:t>
                          </a:r>
                          <a:r>
                            <a:rPr lang="ko-KR" altLang="en-US" sz="1800" dirty="0"/>
                            <a:t>종 오류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유죄</a:t>
                          </a:r>
                          <a:r>
                            <a:rPr lang="en-US" altLang="ko-KR" sz="1800" dirty="0"/>
                            <a:t>-&gt;</a:t>
                          </a:r>
                          <a:r>
                            <a:rPr lang="ko-KR" altLang="en-US" sz="1800" dirty="0"/>
                            <a:t>무죄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3435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대립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기각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비고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5178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11504" t="-3221667" r="-300000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1504" t="-3221667" r="-200000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11504" t="-3221667" r="-100000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46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11504" t="-3321667" r="-300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1504" t="-3321667" r="-200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11504" t="-3321667" r="-100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8119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11504" t="-3421667" r="-300000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1504" t="-3421667" r="-200000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11504" t="-3421667" r="-100000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양측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466149"/>
                      </a:ext>
                    </a:extLst>
                  </a:tr>
                  <a:tr h="2925445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440208" b="-1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28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193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F1416E-FF76-43E5-8DF3-C538740D08EF}"/>
                  </a:ext>
                </a:extLst>
              </p:cNvPr>
              <p:cNvSpPr txBox="1"/>
              <p:nvPr/>
            </p:nvSpPr>
            <p:spPr>
              <a:xfrm>
                <a:off x="8343900" y="4067175"/>
                <a:ext cx="233429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신뢰구간 </a:t>
                </a:r>
                <a:r>
                  <a:rPr lang="en-US" altLang="ko-KR" dirty="0"/>
                  <a:t>100%</a:t>
                </a:r>
              </a:p>
              <a:p>
                <a:r>
                  <a:rPr lang="ko-KR" altLang="en-US" dirty="0"/>
                  <a:t>성인남성의 키가 </a:t>
                </a:r>
                <a:r>
                  <a:rPr lang="en-US" altLang="ko-KR" dirty="0"/>
                  <a:t>0~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F1416E-FF76-43E5-8DF3-C538740D0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900" y="4067175"/>
                <a:ext cx="2334293" cy="646331"/>
              </a:xfrm>
              <a:prstGeom prst="rect">
                <a:avLst/>
              </a:prstGeom>
              <a:blipFill>
                <a:blip r:embed="rId3"/>
                <a:stretch>
                  <a:fillRect l="-2078" t="-5556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3AD0BE5-52EA-41C4-9504-14FDB41AD339}"/>
              </a:ext>
            </a:extLst>
          </p:cNvPr>
          <p:cNvSpPr/>
          <p:nvPr/>
        </p:nvSpPr>
        <p:spPr>
          <a:xfrm>
            <a:off x="7553325" y="4238656"/>
            <a:ext cx="7905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F2C13-791C-42EE-A19C-2A6E925E9781}"/>
              </a:ext>
            </a:extLst>
          </p:cNvPr>
          <p:cNvSpPr txBox="1"/>
          <p:nvPr/>
        </p:nvSpPr>
        <p:spPr>
          <a:xfrm>
            <a:off x="7688581" y="15464521"/>
            <a:ext cx="2217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P-value</a:t>
            </a:r>
          </a:p>
          <a:p>
            <a:r>
              <a:rPr lang="en-US" altLang="ko-KR" dirty="0"/>
              <a:t> [</a:t>
            </a:r>
            <a:r>
              <a:rPr lang="ko-KR" altLang="en-US" dirty="0"/>
              <a:t>확률이 제일 작음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9A4B14B-A552-4F6B-8064-E6AFE5CA235C}"/>
              </a:ext>
            </a:extLst>
          </p:cNvPr>
          <p:cNvSpPr/>
          <p:nvPr/>
        </p:nvSpPr>
        <p:spPr>
          <a:xfrm>
            <a:off x="7199646" y="15473362"/>
            <a:ext cx="409575" cy="3143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C0757-8F12-4ABA-BF93-41C379BDC534}"/>
                  </a:ext>
                </a:extLst>
              </p:cNvPr>
              <p:cNvSpPr txBox="1"/>
              <p:nvPr/>
            </p:nvSpPr>
            <p:spPr>
              <a:xfrm>
                <a:off x="180975" y="16630650"/>
                <a:ext cx="3187091" cy="94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분산의 추론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C0757-8F12-4ABA-BF93-41C379BDC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16630650"/>
                <a:ext cx="3187091" cy="949684"/>
              </a:xfrm>
              <a:prstGeom prst="rect">
                <a:avLst/>
              </a:prstGeom>
              <a:blipFill>
                <a:blip r:embed="rId4"/>
                <a:stretch>
                  <a:fillRect l="-1721" t="-4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6A8696-F78B-466F-9668-439CB16E9EE3}"/>
              </a:ext>
            </a:extLst>
          </p:cNvPr>
          <p:cNvSpPr txBox="1"/>
          <p:nvPr/>
        </p:nvSpPr>
        <p:spPr>
          <a:xfrm>
            <a:off x="1774520" y="15964312"/>
            <a:ext cx="2217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때문에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DEFF3D3-7C8F-4EB5-B9DF-EDE5968C7CBD}"/>
              </a:ext>
            </a:extLst>
          </p:cNvPr>
          <p:cNvSpPr/>
          <p:nvPr/>
        </p:nvSpPr>
        <p:spPr>
          <a:xfrm>
            <a:off x="2466975" y="16348278"/>
            <a:ext cx="190500" cy="5647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D0C746-8486-4773-8739-3F592B9A453E}"/>
                  </a:ext>
                </a:extLst>
              </p:cNvPr>
              <p:cNvSpPr txBox="1"/>
              <p:nvPr/>
            </p:nvSpPr>
            <p:spPr>
              <a:xfrm>
                <a:off x="0" y="17862706"/>
                <a:ext cx="3937296" cy="1632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자유도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인 </a:t>
                </a:r>
                <a:r>
                  <a:rPr lang="ko-KR" altLang="en-US" dirty="0" err="1"/>
                  <a:t>카이제곱</a:t>
                </a:r>
                <a:r>
                  <a:rPr lang="ko-KR" altLang="en-US" dirty="0"/>
                  <a:t> 분포를 따른다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ℵ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가설검정</a:t>
                </a:r>
                <a:endParaRPr lang="en-US" altLang="ko-KR" dirty="0"/>
              </a:p>
              <a:p>
                <a:r>
                  <a:rPr lang="ko-KR" altLang="en-US" dirty="0"/>
                  <a:t>검정 통계량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D0C746-8486-4773-8739-3F592B9A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62706"/>
                <a:ext cx="3937296" cy="1632178"/>
              </a:xfrm>
              <a:prstGeom prst="rect">
                <a:avLst/>
              </a:prstGeom>
              <a:blipFill>
                <a:blip r:embed="rId5"/>
                <a:stretch>
                  <a:fillRect l="-1238" t="-2612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E24A638D-523B-4D68-8798-EFCCD956D1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9346506"/>
              <a:ext cx="9753599" cy="1493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2500315478"/>
                        </a:ext>
                      </a:extLst>
                    </a:gridCol>
                    <a:gridCol w="2307900">
                      <a:extLst>
                        <a:ext uri="{9D8B030D-6E8A-4147-A177-3AD203B41FA5}">
                          <a16:colId xmlns:a16="http://schemas.microsoft.com/office/drawing/2014/main" val="4221564422"/>
                        </a:ext>
                      </a:extLst>
                    </a:gridCol>
                    <a:gridCol w="4176848">
                      <a:extLst>
                        <a:ext uri="{9D8B030D-6E8A-4147-A177-3AD203B41FA5}">
                          <a16:colId xmlns:a16="http://schemas.microsoft.com/office/drawing/2014/main" val="2722729714"/>
                        </a:ext>
                      </a:extLst>
                    </a:gridCol>
                    <a:gridCol w="960951">
                      <a:extLst>
                        <a:ext uri="{9D8B030D-6E8A-4147-A177-3AD203B41FA5}">
                          <a16:colId xmlns:a16="http://schemas.microsoft.com/office/drawing/2014/main" val="3399004649"/>
                        </a:ext>
                      </a:extLst>
                    </a:gridCol>
                  </a:tblGrid>
                  <a:tr h="287483"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대립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기각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비고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366004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ℵ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ℵ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93167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ℵ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ℵ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33449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ℵ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ℵ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ℵ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ℵ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양측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892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E24A638D-523B-4D68-8798-EFCCD956D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203843"/>
                  </p:ext>
                </p:extLst>
              </p:nvPr>
            </p:nvGraphicFramePr>
            <p:xfrm>
              <a:off x="0" y="19346506"/>
              <a:ext cx="9753599" cy="1493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7900">
                      <a:extLst>
                        <a:ext uri="{9D8B030D-6E8A-4147-A177-3AD203B41FA5}">
                          <a16:colId xmlns:a16="http://schemas.microsoft.com/office/drawing/2014/main" val="2500315478"/>
                        </a:ext>
                      </a:extLst>
                    </a:gridCol>
                    <a:gridCol w="2307900">
                      <a:extLst>
                        <a:ext uri="{9D8B030D-6E8A-4147-A177-3AD203B41FA5}">
                          <a16:colId xmlns:a16="http://schemas.microsoft.com/office/drawing/2014/main" val="4221564422"/>
                        </a:ext>
                      </a:extLst>
                    </a:gridCol>
                    <a:gridCol w="4176848">
                      <a:extLst>
                        <a:ext uri="{9D8B030D-6E8A-4147-A177-3AD203B41FA5}">
                          <a16:colId xmlns:a16="http://schemas.microsoft.com/office/drawing/2014/main" val="2722729714"/>
                        </a:ext>
                      </a:extLst>
                    </a:gridCol>
                    <a:gridCol w="960951">
                      <a:extLst>
                        <a:ext uri="{9D8B030D-6E8A-4147-A177-3AD203B41FA5}">
                          <a16:colId xmlns:a16="http://schemas.microsoft.com/office/drawing/2014/main" val="33990046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 err="1"/>
                            <a:t>귀무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대립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기각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비고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366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t="-109836" r="-32216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265" t="-109836" r="-223016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0511" t="-109836" r="-23066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931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t="-213333" r="-32216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265" t="-213333" r="-223016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0511" t="-213333" r="-23066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33449"/>
                      </a:ext>
                    </a:extLst>
                  </a:tr>
                  <a:tr h="3958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t="-289231" r="-322164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265" t="-289231" r="-223016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10511" t="-289231" r="-23066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양측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892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511</Words>
  <Application>Microsoft Office PowerPoint</Application>
  <PresentationFormat>사용자 지정</PresentationFormat>
  <Paragraphs>127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55</cp:revision>
  <dcterms:created xsi:type="dcterms:W3CDTF">2020-05-20T02:40:13Z</dcterms:created>
  <dcterms:modified xsi:type="dcterms:W3CDTF">2020-08-09T13:11:25Z</dcterms:modified>
</cp:coreProperties>
</file>