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21674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공영재" initials="공" lastIdx="1" clrIdx="0">
    <p:extLst>
      <p:ext uri="{19B8F6BF-5375-455C-9EA6-DF929625EA0E}">
        <p15:presenceInfo xmlns:p15="http://schemas.microsoft.com/office/powerpoint/2012/main" userId="공영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8" autoAdjust="0"/>
    <p:restoredTop sz="94660"/>
  </p:normalViewPr>
  <p:slideViewPr>
    <p:cSldViewPr snapToGrid="0">
      <p:cViewPr>
        <p:scale>
          <a:sx n="75" d="100"/>
          <a:sy n="75" d="100"/>
        </p:scale>
        <p:origin x="1716" y="-4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0C9A7-FFB6-46C5-A6FE-94A0125A1703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5F6E8-5889-4843-9514-07C18BB92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711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47135"/>
            <a:ext cx="10363200" cy="754581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83941"/>
            <a:ext cx="9144000" cy="52328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47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3947"/>
            <a:ext cx="2628900" cy="183678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3947"/>
            <a:ext cx="7734300" cy="183678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3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68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403489"/>
            <a:ext cx="10515600" cy="90158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504620"/>
            <a:ext cx="10515600" cy="47412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3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7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3952"/>
            <a:ext cx="10515600" cy="41893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313176"/>
            <a:ext cx="5157787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917081"/>
            <a:ext cx="5157787" cy="116448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313176"/>
            <a:ext cx="5183188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917081"/>
            <a:ext cx="5183188" cy="116448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1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97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46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20679"/>
            <a:ext cx="6172200" cy="1540268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55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20679"/>
            <a:ext cx="6172200" cy="1540268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38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3952"/>
            <a:ext cx="10515600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69736"/>
            <a:ext cx="10515600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ADB1-C884-4507-AE44-E10F309A465B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88720"/>
            <a:ext cx="41148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1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7F7877CB-D81F-472E-9C15-7AB23CD9FC8F}"/>
              </a:ext>
            </a:extLst>
          </p:cNvPr>
          <p:cNvSpPr txBox="1"/>
          <p:nvPr/>
        </p:nvSpPr>
        <p:spPr>
          <a:xfrm>
            <a:off x="4053335" y="71271"/>
            <a:ext cx="339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7</a:t>
            </a:r>
            <a:r>
              <a:rPr lang="ko-KR" altLang="en-US" sz="3600" b="1" dirty="0"/>
              <a:t>강 최적화 문제</a:t>
            </a:r>
            <a:endParaRPr lang="ko-KR" altLang="en-US" sz="3600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960B3E-2257-45D9-8FA9-66CEB8FFCF2D}"/>
                  </a:ext>
                </a:extLst>
              </p:cNvPr>
              <p:cNvSpPr txBox="1"/>
              <p:nvPr/>
            </p:nvSpPr>
            <p:spPr>
              <a:xfrm>
                <a:off x="-28066" y="775296"/>
                <a:ext cx="5108066" cy="4186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sz="3200" b="1" dirty="0"/>
                  <a:t> 곡선 적합</a:t>
                </a:r>
                <a:endParaRPr lang="en-US" altLang="ko-KR" sz="3200" b="1" dirty="0"/>
              </a:p>
              <a:p>
                <a:pPr marL="457200" indent="-457200">
                  <a:lnSpc>
                    <a:spcPct val="200000"/>
                  </a:lnSpc>
                  <a:buAutoNum type="arabicParenBoth"/>
                </a:pPr>
                <a:r>
                  <a:rPr lang="ko-KR" altLang="en-US" sz="2400" dirty="0" err="1"/>
                  <a:t>보간법</a:t>
                </a:r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① </a:t>
                </a:r>
                <a:r>
                  <a:rPr lang="ko-KR" altLang="en-US" dirty="0"/>
                  <a:t>개념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</a:t>
                </a:r>
                <a:r>
                  <a:rPr lang="ko-KR" altLang="en-US" dirty="0"/>
                  <a:t>주어진 특정 점들을 포함하는 함수를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구하는 방법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b="1" dirty="0"/>
                  <a:t>정리</a:t>
                </a:r>
                <a:r>
                  <a:rPr lang="en-US" altLang="ko-KR" b="1" dirty="0"/>
                  <a:t>) </a:t>
                </a:r>
                <a:r>
                  <a:rPr lang="ko-KR" altLang="en-US" b="1" dirty="0"/>
                  <a:t>좌표평면에 있는 임의의 서로 다른 </a:t>
                </a:r>
                <a:r>
                  <a:rPr lang="en-US" altLang="ko-KR" b="1" dirty="0"/>
                  <a:t>n</a:t>
                </a:r>
                <a:r>
                  <a:rPr lang="ko-KR" altLang="en-US" b="1" dirty="0"/>
                  <a:t>개의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점을 지나는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ko-KR" altLang="en-US" b="1" dirty="0"/>
                  <a:t>차 다항함수는 유일하게</a:t>
                </a:r>
                <a:endParaRPr lang="en-US" altLang="ko-KR" b="1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b="1" dirty="0"/>
                  <a:t>존재한다</a:t>
                </a:r>
                <a:r>
                  <a:rPr lang="en-US" altLang="ko-KR" b="1" dirty="0"/>
                  <a:t>. (</a:t>
                </a:r>
                <a:r>
                  <a:rPr lang="ko-KR" altLang="en-US" b="1" dirty="0"/>
                  <a:t>단</a:t>
                </a:r>
                <a:r>
                  <a:rPr lang="en-US" altLang="ko-KR" b="1" dirty="0"/>
                  <a:t>,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ko-KR" altLang="en-US" b="1" dirty="0"/>
                  <a:t>는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ko-KR" altLang="en-US" b="1" dirty="0"/>
                  <a:t>인 자연수</a:t>
                </a:r>
                <a:r>
                  <a:rPr lang="en-US" altLang="ko-KR" b="1" dirty="0"/>
                  <a:t> )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960B3E-2257-45D9-8FA9-66CEB8FFC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066" y="775296"/>
                <a:ext cx="5108066" cy="4186724"/>
              </a:xfrm>
              <a:prstGeom prst="rect">
                <a:avLst/>
              </a:prstGeom>
              <a:blipFill>
                <a:blip r:embed="rId2"/>
                <a:stretch>
                  <a:fillRect l="-3103" t="-2329" b="-14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20317D2-6C5F-44C1-9AA0-FACFBAA59775}"/>
                  </a:ext>
                </a:extLst>
              </p:cNvPr>
              <p:cNvSpPr/>
              <p:nvPr/>
            </p:nvSpPr>
            <p:spPr>
              <a:xfrm>
                <a:off x="0" y="5642014"/>
                <a:ext cx="6096000" cy="212686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② 사례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</a:t>
                </a:r>
                <a:r>
                  <a:rPr lang="ko-KR" altLang="en-US" dirty="0"/>
                  <a:t>네 점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2,−2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3,−5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,(4,0)</m:t>
                    </m:r>
                  </m:oMath>
                </a14:m>
                <a:r>
                  <a:rPr lang="ko-KR" altLang="en-US" dirty="0"/>
                  <a:t>을 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모두 지나는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차 함수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err="1"/>
                  <a:t>를</a:t>
                </a:r>
                <a:r>
                  <a:rPr lang="ko-KR" altLang="en-US" dirty="0"/>
                  <a:t> 구하자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우선 다음의 방정식을 세운다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20317D2-6C5F-44C1-9AA0-FACFBAA597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42014"/>
                <a:ext cx="6096000" cy="2126864"/>
              </a:xfrm>
              <a:prstGeom prst="rect">
                <a:avLst/>
              </a:prstGeom>
              <a:blipFill>
                <a:blip r:embed="rId3"/>
                <a:stretch>
                  <a:fillRect l="-800" b="-40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303044-E02B-4B63-9292-A9E2D34CE920}"/>
                  </a:ext>
                </a:extLst>
              </p:cNvPr>
              <p:cNvSpPr txBox="1"/>
              <p:nvPr/>
            </p:nvSpPr>
            <p:spPr>
              <a:xfrm>
                <a:off x="0" y="8077200"/>
                <a:ext cx="4717958" cy="1407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Step 1&gt;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303044-E02B-4B63-9292-A9E2D34CE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077200"/>
                <a:ext cx="4717958" cy="1407373"/>
              </a:xfrm>
              <a:prstGeom prst="rect">
                <a:avLst/>
              </a:prstGeom>
              <a:blipFill>
                <a:blip r:embed="rId4"/>
                <a:stretch>
                  <a:fillRect l="-1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C0B399-7F69-40C6-9671-FAF0C8ABFBE1}"/>
                  </a:ext>
                </a:extLst>
              </p:cNvPr>
              <p:cNvSpPr txBox="1"/>
              <p:nvPr/>
            </p:nvSpPr>
            <p:spPr>
              <a:xfrm>
                <a:off x="-28066" y="9886432"/>
                <a:ext cx="4116704" cy="1809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Step 2&gt; </a:t>
                </a:r>
                <a:r>
                  <a:rPr lang="ko-KR" altLang="en-US" dirty="0"/>
                  <a:t>네 점을 대입하고 첨가행렬을</a:t>
                </a:r>
                <a:endParaRPr lang="en-US" altLang="ko-KR" dirty="0"/>
              </a:p>
              <a:p>
                <a:r>
                  <a:rPr lang="en-US" altLang="ko-KR" dirty="0"/>
                  <a:t>		  </a:t>
                </a:r>
                <a:r>
                  <a:rPr lang="ko-KR" altLang="en-US" dirty="0"/>
                  <a:t>만든다</a:t>
                </a:r>
                <a:endParaRPr lang="en-US" altLang="ko-KR" dirty="0"/>
              </a:p>
              <a:p>
                <a:pPr algn="ctr"/>
                <a:r>
                  <a:rPr lang="en-US" altLang="ko-KR" sz="2400" dirty="0"/>
                  <a:t> 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e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27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−5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64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C0B399-7F69-40C6-9671-FAF0C8ABF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066" y="9886432"/>
                <a:ext cx="4116704" cy="1809213"/>
              </a:xfrm>
              <a:prstGeom prst="rect">
                <a:avLst/>
              </a:prstGeom>
              <a:blipFill>
                <a:blip r:embed="rId5"/>
                <a:stretch>
                  <a:fillRect l="-2219" t="-2694" r="-5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E8E9CD8-F981-4F8D-8C07-4CAA360BBC87}"/>
                  </a:ext>
                </a:extLst>
              </p:cNvPr>
              <p:cNvSpPr txBox="1"/>
              <p:nvPr/>
            </p:nvSpPr>
            <p:spPr>
              <a:xfrm>
                <a:off x="-63369" y="11788683"/>
                <a:ext cx="5723683" cy="1773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Step 3&gt; </a:t>
                </a:r>
                <a:r>
                  <a:rPr lang="ko-KR" altLang="en-US" dirty="0"/>
                  <a:t>첨가행렬을 가우스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조던</a:t>
                </a:r>
                <a:endParaRPr lang="en-US" altLang="ko-KR" dirty="0"/>
              </a:p>
              <a:p>
                <a:r>
                  <a:rPr lang="en-US" altLang="ko-KR" dirty="0"/>
                  <a:t>		  </a:t>
                </a:r>
                <a:r>
                  <a:rPr lang="ko-KR" altLang="en-US" dirty="0"/>
                  <a:t>소거법을 이용하여 풀이한다</a:t>
                </a:r>
                <a:r>
                  <a:rPr lang="en-US" altLang="ko-KR" dirty="0"/>
                  <a:t>.</a:t>
                </a:r>
              </a:p>
              <a:p>
                <a:pPr algn="ctr"/>
                <a:r>
                  <a:rPr lang="en-US" altLang="ko-KR" sz="2400" dirty="0"/>
                  <a:t> 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e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27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−5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64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ko-K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5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E8E9CD8-F981-4F8D-8C07-4CAA360BB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369" y="11788683"/>
                <a:ext cx="5723683" cy="1773306"/>
              </a:xfrm>
              <a:prstGeom prst="rect">
                <a:avLst/>
              </a:prstGeom>
              <a:blipFill>
                <a:blip r:embed="rId6"/>
                <a:stretch>
                  <a:fillRect l="-1704" t="-27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38ECE81-BDF9-4C29-8641-244FFA253AC3}"/>
                  </a:ext>
                </a:extLst>
              </p:cNvPr>
              <p:cNvSpPr txBox="1"/>
              <p:nvPr/>
            </p:nvSpPr>
            <p:spPr>
              <a:xfrm>
                <a:off x="0" y="13655027"/>
                <a:ext cx="4545027" cy="1020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Step 4&gt;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−5,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		  </a:t>
                </a:r>
                <a:r>
                  <a:rPr lang="ko-KR" altLang="en-US" dirty="0"/>
                  <a:t>이므로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=4+3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−5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/>
                  <a:t>		 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/>
                  <a:t>다</a:t>
                </a:r>
                <a:endParaRPr lang="en-US" altLang="ko-KR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38ECE81-BDF9-4C29-8641-244FFA253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655027"/>
                <a:ext cx="4545027" cy="1020857"/>
              </a:xfrm>
              <a:prstGeom prst="rect">
                <a:avLst/>
              </a:prstGeom>
              <a:blipFill>
                <a:blip r:embed="rId7"/>
                <a:stretch>
                  <a:fillRect l="-2011" t="-4790" b="-77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813B95D9-FB37-4DD7-A6B4-E14883FFE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34" y="14595541"/>
            <a:ext cx="4695224" cy="268860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FA2402B-00AE-43A0-BF0A-C7082977C270}"/>
              </a:ext>
            </a:extLst>
          </p:cNvPr>
          <p:cNvCxnSpPr>
            <a:cxnSpLocks/>
          </p:cNvCxnSpPr>
          <p:nvPr/>
        </p:nvCxnSpPr>
        <p:spPr>
          <a:xfrm flipH="1">
            <a:off x="1681893" y="1765300"/>
            <a:ext cx="95970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2249F30-4FD4-4FDF-A365-C0B1C7365514}"/>
              </a:ext>
            </a:extLst>
          </p:cNvPr>
          <p:cNvSpPr txBox="1"/>
          <p:nvPr/>
        </p:nvSpPr>
        <p:spPr>
          <a:xfrm>
            <a:off x="2525967" y="1607316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다항식 </a:t>
            </a:r>
            <a:r>
              <a:rPr lang="ko-KR" altLang="en-US" dirty="0" err="1"/>
              <a:t>보간법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2564FA5-49CF-4925-AD0F-9A3DE0848A1A}"/>
              </a:ext>
            </a:extLst>
          </p:cNvPr>
          <p:cNvCxnSpPr/>
          <p:nvPr/>
        </p:nvCxnSpPr>
        <p:spPr>
          <a:xfrm flipV="1">
            <a:off x="6235700" y="1308100"/>
            <a:ext cx="0" cy="1560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BFA57AF-67C1-470A-B21B-A0085655FE42}"/>
              </a:ext>
            </a:extLst>
          </p:cNvPr>
          <p:cNvCxnSpPr>
            <a:cxnSpLocks/>
          </p:cNvCxnSpPr>
          <p:nvPr/>
        </p:nvCxnSpPr>
        <p:spPr>
          <a:xfrm>
            <a:off x="5660314" y="2374900"/>
            <a:ext cx="2581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B7EB060-4A90-464D-A64F-5ACE3F359076}"/>
              </a:ext>
            </a:extLst>
          </p:cNvPr>
          <p:cNvCxnSpPr/>
          <p:nvPr/>
        </p:nvCxnSpPr>
        <p:spPr>
          <a:xfrm flipV="1">
            <a:off x="5660314" y="1508508"/>
            <a:ext cx="1698542" cy="566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B3AAC3C6-E0C6-4539-9875-66D2EF217B0A}"/>
              </a:ext>
            </a:extLst>
          </p:cNvPr>
          <p:cNvSpPr/>
          <p:nvPr/>
        </p:nvSpPr>
        <p:spPr>
          <a:xfrm>
            <a:off x="6165852" y="1816100"/>
            <a:ext cx="139696" cy="12853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16E2BB7-D1D0-4A4A-9B1D-8501B8F956D5}"/>
              </a:ext>
            </a:extLst>
          </p:cNvPr>
          <p:cNvSpPr/>
          <p:nvPr/>
        </p:nvSpPr>
        <p:spPr>
          <a:xfrm>
            <a:off x="6959604" y="1563861"/>
            <a:ext cx="139696" cy="12853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D5B7CD-2EFA-4D8C-819D-67579AEB2308}"/>
              </a:ext>
            </a:extLst>
          </p:cNvPr>
          <p:cNvSpPr txBox="1"/>
          <p:nvPr/>
        </p:nvSpPr>
        <p:spPr>
          <a:xfrm>
            <a:off x="8242300" y="1284150"/>
            <a:ext cx="2999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 함수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개의 데이터를 가지고 </a:t>
            </a:r>
            <a:r>
              <a:rPr lang="ko-KR" altLang="en-US" dirty="0" err="1"/>
              <a:t>만듬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6745365-4DA2-4B76-BCF9-566A2BB2BD28}"/>
              </a:ext>
            </a:extLst>
          </p:cNvPr>
          <p:cNvCxnSpPr>
            <a:cxnSpLocks/>
          </p:cNvCxnSpPr>
          <p:nvPr/>
        </p:nvCxnSpPr>
        <p:spPr>
          <a:xfrm>
            <a:off x="5668611" y="4214431"/>
            <a:ext cx="2581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E291ED0-921C-4B0B-BD1E-BB404672DB0B}"/>
              </a:ext>
            </a:extLst>
          </p:cNvPr>
          <p:cNvSpPr txBox="1"/>
          <p:nvPr/>
        </p:nvSpPr>
        <p:spPr>
          <a:xfrm>
            <a:off x="8250597" y="3123681"/>
            <a:ext cx="3052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 함수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개의 데이터를 가지고 </a:t>
            </a:r>
            <a:r>
              <a:rPr lang="ko-KR" altLang="en-US" dirty="0" err="1"/>
              <a:t>만듬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A8FF574-92B4-4A23-9D8F-716D8121EC94}"/>
              </a:ext>
            </a:extLst>
          </p:cNvPr>
          <p:cNvGrpSpPr/>
          <p:nvPr/>
        </p:nvGrpSpPr>
        <p:grpSpPr>
          <a:xfrm>
            <a:off x="5734052" y="3406633"/>
            <a:ext cx="1295400" cy="1473408"/>
            <a:chOff x="6413500" y="3403392"/>
            <a:chExt cx="1295400" cy="1473408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F87182E-DC13-4D39-8616-3D164E88C8CC}"/>
                </a:ext>
              </a:extLst>
            </p:cNvPr>
            <p:cNvSpPr/>
            <p:nvPr/>
          </p:nvSpPr>
          <p:spPr>
            <a:xfrm>
              <a:off x="7380571" y="4150165"/>
              <a:ext cx="139696" cy="12853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36425F7D-470D-48D6-910F-4153B79BF721}"/>
                </a:ext>
              </a:extLst>
            </p:cNvPr>
            <p:cNvSpPr/>
            <p:nvPr/>
          </p:nvSpPr>
          <p:spPr>
            <a:xfrm>
              <a:off x="6967901" y="3403392"/>
              <a:ext cx="139696" cy="12853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17838B7-946F-4CA3-893A-08F1472C7248}"/>
                </a:ext>
              </a:extLst>
            </p:cNvPr>
            <p:cNvSpPr/>
            <p:nvPr/>
          </p:nvSpPr>
          <p:spPr>
            <a:xfrm>
              <a:off x="6474546" y="4153495"/>
              <a:ext cx="139696" cy="12853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992A128D-E21E-4BB3-B14A-6F7AD371B5C5}"/>
                </a:ext>
              </a:extLst>
            </p:cNvPr>
            <p:cNvSpPr/>
            <p:nvPr/>
          </p:nvSpPr>
          <p:spPr>
            <a:xfrm>
              <a:off x="6413500" y="3463395"/>
              <a:ext cx="1295400" cy="1413405"/>
            </a:xfrm>
            <a:custGeom>
              <a:avLst/>
              <a:gdLst>
                <a:gd name="connsiteX0" fmla="*/ 0 w 1295400"/>
                <a:gd name="connsiteY0" fmla="*/ 1083205 h 1413405"/>
                <a:gd name="connsiteX1" fmla="*/ 609600 w 1295400"/>
                <a:gd name="connsiteY1" fmla="*/ 3705 h 1413405"/>
                <a:gd name="connsiteX2" fmla="*/ 1295400 w 1295400"/>
                <a:gd name="connsiteY2" fmla="*/ 1413405 h 1413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413405">
                  <a:moveTo>
                    <a:pt x="0" y="1083205"/>
                  </a:moveTo>
                  <a:cubicBezTo>
                    <a:pt x="196850" y="515938"/>
                    <a:pt x="393700" y="-51328"/>
                    <a:pt x="609600" y="3705"/>
                  </a:cubicBezTo>
                  <a:cubicBezTo>
                    <a:pt x="825500" y="58738"/>
                    <a:pt x="1183217" y="1191155"/>
                    <a:pt x="1295400" y="1413405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607C0EF-1977-48D1-BA2B-C9875279AFC2}"/>
              </a:ext>
            </a:extLst>
          </p:cNvPr>
          <p:cNvCxnSpPr>
            <a:cxnSpLocks/>
          </p:cNvCxnSpPr>
          <p:nvPr/>
        </p:nvCxnSpPr>
        <p:spPr>
          <a:xfrm>
            <a:off x="5668611" y="6431201"/>
            <a:ext cx="3094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A43785DE-87B9-4677-8B41-E3C50071C8D0}"/>
              </a:ext>
            </a:extLst>
          </p:cNvPr>
          <p:cNvSpPr/>
          <p:nvPr/>
        </p:nvSpPr>
        <p:spPr>
          <a:xfrm>
            <a:off x="6726515" y="6355428"/>
            <a:ext cx="139696" cy="12853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0F111E0-6BCD-41E1-9C5A-4A0972A0D569}"/>
              </a:ext>
            </a:extLst>
          </p:cNvPr>
          <p:cNvSpPr/>
          <p:nvPr/>
        </p:nvSpPr>
        <p:spPr>
          <a:xfrm>
            <a:off x="6235700" y="7208882"/>
            <a:ext cx="139696" cy="12853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8D22CE-C3C8-475B-AFDC-FA2B6AE251FC}"/>
              </a:ext>
            </a:extLst>
          </p:cNvPr>
          <p:cNvSpPr txBox="1"/>
          <p:nvPr/>
        </p:nvSpPr>
        <p:spPr>
          <a:xfrm>
            <a:off x="8250597" y="5340451"/>
            <a:ext cx="2999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차 함수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개의 데이터를 가지고 </a:t>
            </a:r>
            <a:r>
              <a:rPr lang="ko-KR" altLang="en-US" dirty="0" err="1"/>
              <a:t>만듬</a:t>
            </a:r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C0BD77F3-0031-4CA1-B239-EA163165E279}"/>
              </a:ext>
            </a:extLst>
          </p:cNvPr>
          <p:cNvSpPr/>
          <p:nvPr/>
        </p:nvSpPr>
        <p:spPr>
          <a:xfrm>
            <a:off x="5820490" y="6358758"/>
            <a:ext cx="139696" cy="12853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B9EB28CA-51BD-48C3-9E6A-8CAA26E695FD}"/>
              </a:ext>
            </a:extLst>
          </p:cNvPr>
          <p:cNvSpPr/>
          <p:nvPr/>
        </p:nvSpPr>
        <p:spPr>
          <a:xfrm>
            <a:off x="7405811" y="6355428"/>
            <a:ext cx="139696" cy="12853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44BA0937-BF6E-46F6-BC13-46E56827FE1A}"/>
              </a:ext>
            </a:extLst>
          </p:cNvPr>
          <p:cNvSpPr/>
          <p:nvPr/>
        </p:nvSpPr>
        <p:spPr>
          <a:xfrm>
            <a:off x="5918200" y="5590939"/>
            <a:ext cx="1892300" cy="1762381"/>
          </a:xfrm>
          <a:custGeom>
            <a:avLst/>
            <a:gdLst>
              <a:gd name="connsiteX0" fmla="*/ 0 w 1892300"/>
              <a:gd name="connsiteY0" fmla="*/ 797161 h 1762381"/>
              <a:gd name="connsiteX1" fmla="*/ 431800 w 1892300"/>
              <a:gd name="connsiteY1" fmla="*/ 1762361 h 1762381"/>
              <a:gd name="connsiteX2" fmla="*/ 889000 w 1892300"/>
              <a:gd name="connsiteY2" fmla="*/ 822561 h 1762381"/>
              <a:gd name="connsiteX3" fmla="*/ 1219200 w 1892300"/>
              <a:gd name="connsiteY3" fmla="*/ 22461 h 1762381"/>
              <a:gd name="connsiteX4" fmla="*/ 1892300 w 1892300"/>
              <a:gd name="connsiteY4" fmla="*/ 1736961 h 1762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300" h="1762381">
                <a:moveTo>
                  <a:pt x="0" y="797161"/>
                </a:moveTo>
                <a:cubicBezTo>
                  <a:pt x="141816" y="1277644"/>
                  <a:pt x="283633" y="1758128"/>
                  <a:pt x="431800" y="1762361"/>
                </a:cubicBezTo>
                <a:cubicBezTo>
                  <a:pt x="579967" y="1766594"/>
                  <a:pt x="757767" y="1112544"/>
                  <a:pt x="889000" y="822561"/>
                </a:cubicBezTo>
                <a:cubicBezTo>
                  <a:pt x="1020233" y="532578"/>
                  <a:pt x="1051983" y="-129939"/>
                  <a:pt x="1219200" y="22461"/>
                </a:cubicBezTo>
                <a:cubicBezTo>
                  <a:pt x="1386417" y="174861"/>
                  <a:pt x="1799167" y="1470261"/>
                  <a:pt x="1892300" y="1736961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606C7A-4B86-494B-A427-3AF753816B4B}"/>
              </a:ext>
            </a:extLst>
          </p:cNvPr>
          <p:cNvSpPr txBox="1"/>
          <p:nvPr/>
        </p:nvSpPr>
        <p:spPr>
          <a:xfrm>
            <a:off x="1599711" y="94473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계수행</a:t>
            </a:r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3E7A3D3-61C1-40ED-81A7-2FF1EAE2EFB9}"/>
              </a:ext>
            </a:extLst>
          </p:cNvPr>
          <p:cNvSpPr txBox="1"/>
          <p:nvPr/>
        </p:nvSpPr>
        <p:spPr>
          <a:xfrm>
            <a:off x="2864008" y="94473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미지수행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8E64BA3-FBDE-487C-989B-8D5D8D45A188}"/>
              </a:ext>
            </a:extLst>
          </p:cNvPr>
          <p:cNvSpPr txBox="1"/>
          <p:nvPr/>
        </p:nvSpPr>
        <p:spPr>
          <a:xfrm>
            <a:off x="3972004" y="94235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상수행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7EC549-EF3E-4C61-9808-BB82824625A5}"/>
              </a:ext>
            </a:extLst>
          </p:cNvPr>
          <p:cNvSpPr txBox="1"/>
          <p:nvPr/>
        </p:nvSpPr>
        <p:spPr>
          <a:xfrm>
            <a:off x="3691088" y="7769756"/>
            <a:ext cx="353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미지수행을 구하는게 목표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82EEFD8-4D5E-4B28-A8EE-95DD85A39A71}"/>
              </a:ext>
            </a:extLst>
          </p:cNvPr>
          <p:cNvCxnSpPr>
            <a:stCxn id="30" idx="1"/>
          </p:cNvCxnSpPr>
          <p:nvPr/>
        </p:nvCxnSpPr>
        <p:spPr>
          <a:xfrm flipH="1">
            <a:off x="3418006" y="7954422"/>
            <a:ext cx="273082" cy="34732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6DB54CE-4C10-4618-A670-B2CDAA1B9778}"/>
              </a:ext>
            </a:extLst>
          </p:cNvPr>
          <p:cNvSpPr txBox="1"/>
          <p:nvPr/>
        </p:nvSpPr>
        <p:spPr>
          <a:xfrm>
            <a:off x="4853513" y="11706704"/>
            <a:ext cx="3397084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가우스 조던 소거법을 쓰는 이유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알고리즘으로 구현하기 쉬움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B1649B2-CF18-4403-A0DD-36F42FDD67FE}"/>
              </a:ext>
            </a:extLst>
          </p:cNvPr>
          <p:cNvCxnSpPr/>
          <p:nvPr/>
        </p:nvCxnSpPr>
        <p:spPr>
          <a:xfrm flipH="1">
            <a:off x="3923183" y="12029869"/>
            <a:ext cx="924004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A073573-8810-4B48-94A8-31BA12E05E8B}"/>
              </a:ext>
            </a:extLst>
          </p:cNvPr>
          <p:cNvSpPr txBox="1"/>
          <p:nvPr/>
        </p:nvSpPr>
        <p:spPr>
          <a:xfrm>
            <a:off x="2356956" y="18317699"/>
            <a:ext cx="7617791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rgbClr val="00B050"/>
                </a:solidFill>
              </a:rPr>
              <a:t>보간법</a:t>
            </a:r>
            <a:r>
              <a:rPr lang="ko-KR" altLang="en-US" sz="2400" dirty="0">
                <a:solidFill>
                  <a:srgbClr val="00B050"/>
                </a:solidFill>
              </a:rPr>
              <a:t> 단점</a:t>
            </a:r>
            <a:endParaRPr lang="en-US" altLang="ko-KR" sz="2400" dirty="0">
              <a:solidFill>
                <a:srgbClr val="00B050"/>
              </a:solidFill>
            </a:endParaRPr>
          </a:p>
          <a:p>
            <a:r>
              <a:rPr lang="en-US" altLang="ko-KR" sz="2400" dirty="0">
                <a:solidFill>
                  <a:srgbClr val="00B050"/>
                </a:solidFill>
              </a:rPr>
              <a:t>-</a:t>
            </a:r>
            <a:r>
              <a:rPr lang="ko-KR" altLang="en-US" sz="2400" dirty="0">
                <a:solidFill>
                  <a:srgbClr val="00B050"/>
                </a:solidFill>
              </a:rPr>
              <a:t>유연성이 부족하다 </a:t>
            </a:r>
            <a:r>
              <a:rPr lang="en-US" altLang="ko-KR" sz="2400" dirty="0">
                <a:solidFill>
                  <a:srgbClr val="00B050"/>
                </a:solidFill>
              </a:rPr>
              <a:t>(</a:t>
            </a:r>
            <a:r>
              <a:rPr lang="ko-KR" altLang="en-US" sz="2400" dirty="0" err="1">
                <a:solidFill>
                  <a:srgbClr val="00B050"/>
                </a:solidFill>
              </a:rPr>
              <a:t>오버피팅</a:t>
            </a:r>
            <a:r>
              <a:rPr lang="en-US" altLang="ko-KR" sz="2400" dirty="0">
                <a:solidFill>
                  <a:srgbClr val="00B050"/>
                </a:solidFill>
              </a:rPr>
              <a:t>)</a:t>
            </a:r>
          </a:p>
          <a:p>
            <a:r>
              <a:rPr lang="en-US" altLang="ko-KR" sz="2400" dirty="0">
                <a:solidFill>
                  <a:srgbClr val="00B050"/>
                </a:solidFill>
              </a:rPr>
              <a:t>- </a:t>
            </a:r>
            <a:r>
              <a:rPr lang="ko-KR" altLang="en-US" sz="2400" dirty="0">
                <a:solidFill>
                  <a:srgbClr val="00B050"/>
                </a:solidFill>
              </a:rPr>
              <a:t>예측도 힘들다 </a:t>
            </a:r>
            <a:r>
              <a:rPr lang="en-US" altLang="ko-KR" sz="2400" dirty="0">
                <a:solidFill>
                  <a:srgbClr val="00B050"/>
                </a:solidFill>
              </a:rPr>
              <a:t>(</a:t>
            </a:r>
            <a:r>
              <a:rPr lang="ko-KR" altLang="en-US" sz="2400" dirty="0">
                <a:solidFill>
                  <a:srgbClr val="00B050"/>
                </a:solidFill>
              </a:rPr>
              <a:t>곡선 안에 잇는 점 외에는 논할 수 없음</a:t>
            </a:r>
            <a:r>
              <a:rPr lang="en-US" altLang="ko-KR" sz="2400" dirty="0">
                <a:solidFill>
                  <a:srgbClr val="00B050"/>
                </a:solidFill>
              </a:rPr>
              <a:t>)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1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960B3E-2257-45D9-8FA9-66CEB8FFCF2D}"/>
                  </a:ext>
                </a:extLst>
              </p:cNvPr>
              <p:cNvSpPr txBox="1"/>
              <p:nvPr/>
            </p:nvSpPr>
            <p:spPr>
              <a:xfrm>
                <a:off x="4478" y="3274"/>
                <a:ext cx="5108066" cy="4162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(2) </a:t>
                </a:r>
                <a:r>
                  <a:rPr lang="ko-KR" altLang="en-US" sz="2400" dirty="0" err="1"/>
                  <a:t>최소제곱법</a:t>
                </a:r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① </a:t>
                </a:r>
                <a:r>
                  <a:rPr lang="ko-KR" altLang="en-US" dirty="0"/>
                  <a:t>개념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</a:t>
                </a:r>
                <a:r>
                  <a:rPr lang="ko-KR" altLang="en-US" dirty="0"/>
                  <a:t>특정 점들을 포함하는 함수를 </a:t>
                </a:r>
                <a:r>
                  <a:rPr lang="ko-KR" altLang="en-US" u="sng" dirty="0">
                    <a:solidFill>
                      <a:srgbClr val="002060"/>
                    </a:solidFill>
                  </a:rPr>
                  <a:t>특정 지을</a:t>
                </a:r>
                <a:endParaRPr lang="en-US" altLang="ko-KR" u="sng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u="sng" dirty="0">
                    <a:solidFill>
                      <a:srgbClr val="002060"/>
                    </a:solidFill>
                  </a:rPr>
                  <a:t>수 없을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실제 해와의 오차 제곱 합이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최소가 되는 근사적인 해를 구하는 방법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b="1" dirty="0"/>
                  <a:t>정리</a:t>
                </a:r>
                <a:r>
                  <a:rPr lang="en-US" altLang="ko-KR" b="1" dirty="0"/>
                  <a:t>) </a:t>
                </a:r>
                <a:r>
                  <a:rPr lang="ko-KR" altLang="en-US" b="1" dirty="0"/>
                  <a:t>방정식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𝐀𝐱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b="1" dirty="0"/>
                  <a:t>을 변형한 방정식</a:t>
                </a:r>
                <a:endParaRPr lang="en-US" altLang="ko-KR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b="1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b="1">
                        <a:latin typeface="Cambria Math" panose="02040503050406030204" pitchFamily="18" charset="0"/>
                      </a:rPr>
                      <m:t>𝐀𝐱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ko-KR" b="1" dirty="0"/>
                  <a:t>(</a:t>
                </a:r>
                <a:r>
                  <a:rPr lang="ko-KR" altLang="en-US" b="1" dirty="0"/>
                  <a:t>정규방정식</a:t>
                </a:r>
                <a:r>
                  <a:rPr lang="en-US" altLang="ko-KR" b="1" dirty="0"/>
                  <a:t>)</a:t>
                </a:r>
                <a:r>
                  <a:rPr lang="ko-KR" altLang="en-US" b="1" dirty="0"/>
                  <a:t>의 모든 해는</a:t>
                </a:r>
                <a:endParaRPr lang="en-US" altLang="ko-KR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b="1" dirty="0"/>
                  <a:t>	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𝐀𝐱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ko-KR" altLang="en-US" b="1" dirty="0"/>
                  <a:t>의 </a:t>
                </a:r>
                <a:r>
                  <a:rPr lang="ko-KR" altLang="en-US" b="1" dirty="0" err="1"/>
                  <a:t>최소제곱해이다</a:t>
                </a:r>
                <a:r>
                  <a:rPr lang="en-US" altLang="ko-KR" b="1" dirty="0"/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960B3E-2257-45D9-8FA9-66CEB8FFC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" y="3274"/>
                <a:ext cx="5108066" cy="4162422"/>
              </a:xfrm>
              <a:prstGeom prst="rect">
                <a:avLst/>
              </a:prstGeom>
              <a:blipFill>
                <a:blip r:embed="rId2"/>
                <a:stretch>
                  <a:fillRect l="-1909" b="-4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ADEA4B4-A6A3-44E4-857E-9D8DCAFBD36C}"/>
                  </a:ext>
                </a:extLst>
              </p:cNvPr>
              <p:cNvSpPr/>
              <p:nvPr/>
            </p:nvSpPr>
            <p:spPr>
              <a:xfrm>
                <a:off x="0" y="4457214"/>
                <a:ext cx="6096000" cy="171361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② </a:t>
                </a:r>
                <a:r>
                  <a:rPr lang="ko-KR" altLang="en-US" dirty="0"/>
                  <a:t>사례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</a:t>
                </a:r>
                <a:r>
                  <a:rPr lang="ko-KR" altLang="en-US" dirty="0"/>
                  <a:t>네 점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,(3,4)</m:t>
                    </m:r>
                  </m:oMath>
                </a14:m>
                <a:r>
                  <a:rPr lang="ko-KR" altLang="en-US" dirty="0"/>
                  <a:t>에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근사하는 </a:t>
                </a:r>
                <a:r>
                  <a:rPr lang="ko-KR" altLang="en-US" u="sng" dirty="0"/>
                  <a:t>일차함수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구하자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우선 다음의 방정식을 세운다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ADEA4B4-A6A3-44E4-857E-9D8DCAFBD3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57214"/>
                <a:ext cx="6096000" cy="1713611"/>
              </a:xfrm>
              <a:prstGeom prst="rect">
                <a:avLst/>
              </a:prstGeom>
              <a:blipFill>
                <a:blip r:embed="rId3"/>
                <a:stretch>
                  <a:fillRect l="-800" b="-46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7596C2F-64B5-43B0-AC5A-37D610F1FB2E}"/>
                  </a:ext>
                </a:extLst>
              </p:cNvPr>
              <p:cNvSpPr txBox="1"/>
              <p:nvPr/>
            </p:nvSpPr>
            <p:spPr>
              <a:xfrm>
                <a:off x="0" y="6462343"/>
                <a:ext cx="3714607" cy="1496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Step 1&gt;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Ax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		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7596C2F-64B5-43B0-AC5A-37D610F1F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462343"/>
                <a:ext cx="3714607" cy="1496307"/>
              </a:xfrm>
              <a:prstGeom prst="rect">
                <a:avLst/>
              </a:prstGeom>
              <a:blipFill>
                <a:blip r:embed="rId4"/>
                <a:stretch>
                  <a:fillRect l="-2463" t="-32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8E9C41-8EEE-49B0-955A-F66B6073DFB9}"/>
                  </a:ext>
                </a:extLst>
              </p:cNvPr>
              <p:cNvSpPr txBox="1"/>
              <p:nvPr/>
            </p:nvSpPr>
            <p:spPr>
              <a:xfrm>
                <a:off x="0" y="8748343"/>
                <a:ext cx="4376263" cy="4222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dirty="0"/>
                  <a:t>Step 2&gt; </a:t>
                </a:r>
                <a:r>
                  <a:rPr lang="ko-KR" altLang="en-US" dirty="0">
                    <a:sym typeface="Wingdings" panose="05000000000000000000" pitchFamily="2" charset="2"/>
                  </a:rPr>
                  <a:t>네 점을 대입하고 정규방정식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b="1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b="1">
                        <a:latin typeface="Cambria Math" panose="02040503050406030204" pitchFamily="18" charset="0"/>
                      </a:rPr>
                      <m:t>𝐀𝐱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ko-KR" altLang="en-US" dirty="0">
                    <a:sym typeface="Wingdings" panose="05000000000000000000" pitchFamily="2" charset="2"/>
                  </a:rPr>
                  <a:t>으로부터 방정식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b="1" dirty="0"/>
                  <a:t>		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p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𝐀𝐱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ko-KR" altLang="en-US" dirty="0">
                    <a:sym typeface="Wingdings" panose="05000000000000000000" pitchFamily="2" charset="2"/>
                  </a:rPr>
                  <a:t>을 구성한다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b="1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b="1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e>
                          </m:mr>
                        </m:m>
                      </m:e>
                    </m:d>
                    <m:r>
                      <a:rPr lang="ko-KR" altLang="en-US" b="1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>
                    <a:sym typeface="Wingdings" panose="05000000000000000000" pitchFamily="2" charset="2"/>
                  </a:rPr>
                  <a:t>므로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</m:e>
                                <m:sup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</m:d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ko-KR" b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e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e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e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			</a:t>
                </a:r>
                <a:endParaRPr lang="ko-KR" alt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8E9C41-8EEE-49B0-955A-F66B6073D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748343"/>
                <a:ext cx="4376263" cy="4222374"/>
              </a:xfrm>
              <a:prstGeom prst="rect">
                <a:avLst/>
              </a:prstGeom>
              <a:blipFill>
                <a:blip r:embed="rId5"/>
                <a:stretch>
                  <a:fillRect l="-20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11E3071C-4318-484E-9505-59AB660FD713}"/>
              </a:ext>
            </a:extLst>
          </p:cNvPr>
          <p:cNvSpPr/>
          <p:nvPr/>
        </p:nvSpPr>
        <p:spPr>
          <a:xfrm>
            <a:off x="2451100" y="1651000"/>
            <a:ext cx="1263507" cy="3429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F945E4-35DC-4A16-8C8E-2D30365E5780}"/>
              </a:ext>
            </a:extLst>
          </p:cNvPr>
          <p:cNvSpPr txBox="1"/>
          <p:nvPr/>
        </p:nvSpPr>
        <p:spPr>
          <a:xfrm>
            <a:off x="7429500" y="228600"/>
            <a:ext cx="3773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보간법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정확해야 한다</a:t>
            </a:r>
            <a:r>
              <a:rPr lang="en-US" altLang="ko-KR" dirty="0"/>
              <a:t>.)</a:t>
            </a:r>
          </a:p>
          <a:p>
            <a:r>
              <a:rPr lang="ko-KR" altLang="en-US" dirty="0" err="1"/>
              <a:t>최소제곱법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정확하지 않아도 된다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5976180-4C9C-467B-99EF-66A7A090D4A2}"/>
              </a:ext>
            </a:extLst>
          </p:cNvPr>
          <p:cNvGrpSpPr/>
          <p:nvPr/>
        </p:nvGrpSpPr>
        <p:grpSpPr>
          <a:xfrm>
            <a:off x="5254139" y="1418031"/>
            <a:ext cx="2033766" cy="923330"/>
            <a:chOff x="5293459" y="1651000"/>
            <a:chExt cx="2033766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E46F43-1E07-4E8F-9F05-275FBC55DB9B}"/>
                </a:ext>
              </a:extLst>
            </p:cNvPr>
            <p:cNvSpPr txBox="1"/>
            <p:nvPr/>
          </p:nvSpPr>
          <p:spPr>
            <a:xfrm>
              <a:off x="5295900" y="1651000"/>
              <a:ext cx="2031325" cy="92333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2060"/>
                  </a:solidFill>
                </a:rPr>
                <a:t>오차</a:t>
              </a:r>
              <a:r>
                <a:rPr lang="en-US" altLang="ko-KR" dirty="0">
                  <a:solidFill>
                    <a:srgbClr val="002060"/>
                  </a:solidFill>
                </a:rPr>
                <a:t>	+3	-&gt; 9</a:t>
              </a:r>
            </a:p>
            <a:p>
              <a:r>
                <a:rPr lang="en-US" altLang="ko-KR" dirty="0">
                  <a:solidFill>
                    <a:srgbClr val="002060"/>
                  </a:solidFill>
                </a:rPr>
                <a:t>		-3	-&gt; 9</a:t>
              </a:r>
            </a:p>
            <a:p>
              <a:r>
                <a:rPr lang="en-US" altLang="ko-KR" dirty="0">
                  <a:solidFill>
                    <a:srgbClr val="002060"/>
                  </a:solidFill>
                </a:rPr>
                <a:t>		 0	   18	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B63002B-E172-4B8F-B62A-34AFDE162041}"/>
                </a:ext>
              </a:extLst>
            </p:cNvPr>
            <p:cNvCxnSpPr>
              <a:cxnSpLocks/>
            </p:cNvCxnSpPr>
            <p:nvPr/>
          </p:nvCxnSpPr>
          <p:spPr>
            <a:xfrm>
              <a:off x="5293459" y="2247900"/>
              <a:ext cx="203376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D059DB3A-C770-4EEB-83AC-09BAF604F0FC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16200000" flipH="1">
            <a:off x="4055369" y="678485"/>
            <a:ext cx="228696" cy="2173726"/>
          </a:xfrm>
          <a:prstGeom prst="curvedConnector4">
            <a:avLst>
              <a:gd name="adj1" fmla="val -38873"/>
              <a:gd name="adj2" fmla="val 7797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B6208D6-4760-4826-AE34-CAD7028E6D14}"/>
                  </a:ext>
                </a:extLst>
              </p:cNvPr>
              <p:cNvSpPr txBox="1"/>
              <p:nvPr/>
            </p:nvSpPr>
            <p:spPr>
              <a:xfrm>
                <a:off x="5254139" y="2607527"/>
                <a:ext cx="2403415" cy="374526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𝐴𝑥</m:t>
                        </m:r>
                      </m:e>
                    </m:d>
                    <m:r>
                      <a:rPr lang="ko-KR" alt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>
                    <a:solidFill>
                      <a:srgbClr val="00206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최소화</a:t>
                </a:r>
                <a:endParaRPr lang="en-US" altLang="ko-KR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B6208D6-4760-4826-AE34-CAD7028E6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139" y="2607527"/>
                <a:ext cx="2403415" cy="374526"/>
              </a:xfrm>
              <a:prstGeom prst="rect">
                <a:avLst/>
              </a:prstGeom>
              <a:blipFill>
                <a:blip r:embed="rId6"/>
                <a:stretch>
                  <a:fillRect t="-9524" b="-20635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69E17353-B429-4C45-A89E-64361C2FD0F0}"/>
              </a:ext>
            </a:extLst>
          </p:cNvPr>
          <p:cNvCxnSpPr>
            <a:cxnSpLocks/>
          </p:cNvCxnSpPr>
          <p:nvPr/>
        </p:nvCxnSpPr>
        <p:spPr>
          <a:xfrm flipV="1">
            <a:off x="393700" y="2783593"/>
            <a:ext cx="4860439" cy="154668"/>
          </a:xfrm>
          <a:prstGeom prst="curvedConnector3">
            <a:avLst>
              <a:gd name="adj1" fmla="val 615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87E823A-7978-4D0D-A116-963A89677FEC}"/>
              </a:ext>
            </a:extLst>
          </p:cNvPr>
          <p:cNvSpPr txBox="1"/>
          <p:nvPr/>
        </p:nvSpPr>
        <p:spPr>
          <a:xfrm>
            <a:off x="2558511" y="2453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목적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36C59EC4-DC72-4D7C-A97A-EF813ECDB392}"/>
                  </a:ext>
                </a:extLst>
              </p:cNvPr>
              <p:cNvSpPr/>
              <p:nvPr/>
            </p:nvSpPr>
            <p:spPr>
              <a:xfrm>
                <a:off x="4376263" y="3302958"/>
                <a:ext cx="1565942" cy="37427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전치행렬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36C59EC4-DC72-4D7C-A97A-EF813ECDB3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263" y="3302958"/>
                <a:ext cx="1565942" cy="374270"/>
              </a:xfrm>
              <a:prstGeom prst="rect">
                <a:avLst/>
              </a:prstGeom>
              <a:blipFill>
                <a:blip r:embed="rId7"/>
                <a:stretch>
                  <a:fillRect t="-9524" r="-3089" b="-238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0491329A-8091-46A3-86CC-CFE45AF894C8}"/>
              </a:ext>
            </a:extLst>
          </p:cNvPr>
          <p:cNvSpPr txBox="1"/>
          <p:nvPr/>
        </p:nvSpPr>
        <p:spPr>
          <a:xfrm>
            <a:off x="3426069" y="4172955"/>
            <a:ext cx="1487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 err="1"/>
              <a:t>보간법상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불가능한 점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D9A0C1-8D6A-419B-8D19-AD1B5FBA085A}"/>
              </a:ext>
            </a:extLst>
          </p:cNvPr>
          <p:cNvCxnSpPr/>
          <p:nvPr/>
        </p:nvCxnSpPr>
        <p:spPr>
          <a:xfrm flipH="1">
            <a:off x="2298700" y="4496121"/>
            <a:ext cx="1092200" cy="459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45662DF-C793-4C22-BF86-4009D11A4120}"/>
              </a:ext>
            </a:extLst>
          </p:cNvPr>
          <p:cNvSpPr txBox="1"/>
          <p:nvPr/>
        </p:nvSpPr>
        <p:spPr>
          <a:xfrm>
            <a:off x="4693763" y="5171890"/>
            <a:ext cx="3627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 자체는 어떻게 잡든 상관없다</a:t>
            </a:r>
            <a:endParaRPr lang="en-US" altLang="ko-KR" dirty="0"/>
          </a:p>
          <a:p>
            <a:r>
              <a:rPr lang="en-US" altLang="ko-KR" dirty="0"/>
              <a:t>(1</a:t>
            </a:r>
            <a:r>
              <a:rPr lang="ko-KR" altLang="en-US" dirty="0"/>
              <a:t>차</a:t>
            </a:r>
            <a:r>
              <a:rPr lang="en-US" altLang="ko-KR" dirty="0"/>
              <a:t>, 2</a:t>
            </a:r>
            <a:r>
              <a:rPr lang="ko-KR" altLang="en-US" dirty="0"/>
              <a:t>차</a:t>
            </a:r>
            <a:r>
              <a:rPr lang="en-US" altLang="ko-KR" dirty="0"/>
              <a:t>, </a:t>
            </a:r>
            <a:r>
              <a:rPr lang="ko-KR" altLang="en-US" dirty="0"/>
              <a:t>지수 등등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540F987D-24AB-4428-A0E7-5DFCF2480A05}"/>
              </a:ext>
            </a:extLst>
          </p:cNvPr>
          <p:cNvCxnSpPr>
            <a:cxnSpLocks/>
          </p:cNvCxnSpPr>
          <p:nvPr/>
        </p:nvCxnSpPr>
        <p:spPr>
          <a:xfrm flipV="1">
            <a:off x="1848334" y="5426974"/>
            <a:ext cx="2967192" cy="239376"/>
          </a:xfrm>
          <a:prstGeom prst="bentConnector3">
            <a:avLst>
              <a:gd name="adj1" fmla="val 765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5D3299F-9929-4BC5-A2EF-77F1B308459E}"/>
                  </a:ext>
                </a:extLst>
              </p:cNvPr>
              <p:cNvSpPr txBox="1"/>
              <p:nvPr/>
            </p:nvSpPr>
            <p:spPr>
              <a:xfrm>
                <a:off x="4169716" y="6425909"/>
                <a:ext cx="1485215" cy="1054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5D3299F-9929-4BC5-A2EF-77F1B3084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6" y="6425909"/>
                <a:ext cx="1485215" cy="10541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D2A6A83-2DED-4B3D-9F3B-4692304B3EE9}"/>
                  </a:ext>
                </a:extLst>
              </p:cNvPr>
              <p:cNvSpPr txBox="1"/>
              <p:nvPr/>
            </p:nvSpPr>
            <p:spPr>
              <a:xfrm>
                <a:off x="5528414" y="6426495"/>
                <a:ext cx="1122936" cy="1053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D2A6A83-2DED-4B3D-9F3B-4692304B3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414" y="6426495"/>
                <a:ext cx="1122936" cy="10531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4FE5618B-0A79-461A-8EC3-54BD4B5E65DF}"/>
                  </a:ext>
                </a:extLst>
              </p:cNvPr>
              <p:cNvSpPr/>
              <p:nvPr/>
            </p:nvSpPr>
            <p:spPr>
              <a:xfrm>
                <a:off x="4169716" y="7522659"/>
                <a:ext cx="2225353" cy="565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4FE5618B-0A79-461A-8EC3-54BD4B5E65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6" y="7522659"/>
                <a:ext cx="2225353" cy="5652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D96170A-8078-47E4-B8AA-1724ED0A7361}"/>
                  </a:ext>
                </a:extLst>
              </p:cNvPr>
              <p:cNvSpPr txBox="1"/>
              <p:nvPr/>
            </p:nvSpPr>
            <p:spPr>
              <a:xfrm>
                <a:off x="0" y="12970717"/>
                <a:ext cx="4599785" cy="1564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dirty="0"/>
                  <a:t>Step 3&gt;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x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ko-KR" altLang="en-US" dirty="0">
                    <a:sym typeface="Wingdings" panose="05000000000000000000" pitchFamily="2" charset="2"/>
                  </a:rPr>
                  <a:t>이므로 구하고자 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ym typeface="Wingdings" panose="05000000000000000000" pitchFamily="2" charset="2"/>
                  </a:rPr>
                  <a:t>		</a:t>
                </a:r>
                <a:r>
                  <a:rPr lang="ko-KR" altLang="en-US" dirty="0">
                    <a:sym typeface="Wingdings" panose="05000000000000000000" pitchFamily="2" charset="2"/>
                  </a:rPr>
                  <a:t>하는 함수는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ko-KR" altLang="en-US" dirty="0">
                    <a:sym typeface="Wingdings" panose="05000000000000000000" pitchFamily="2" charset="2"/>
                  </a:rPr>
                  <a:t>이다</a:t>
                </a:r>
                <a:endParaRPr lang="ko-KR" altLang="en-US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D96170A-8078-47E4-B8AA-1724ED0A7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70717"/>
                <a:ext cx="4599785" cy="1564531"/>
              </a:xfrm>
              <a:prstGeom prst="rect">
                <a:avLst/>
              </a:prstGeom>
              <a:blipFill>
                <a:blip r:embed="rId11"/>
                <a:stretch>
                  <a:fillRect l="-1987" b="-11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그림 70">
            <a:extLst>
              <a:ext uri="{FF2B5EF4-FFF2-40B4-BE49-F238E27FC236}">
                <a16:creationId xmlns:a16="http://schemas.microsoft.com/office/drawing/2014/main" id="{5367DB44-6C84-4DF2-86CA-8D0CC0199B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980" y="14535248"/>
            <a:ext cx="4474755" cy="27875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0E619C6-45DD-4F22-826A-A3617CCEB178}"/>
                  </a:ext>
                </a:extLst>
              </p:cNvPr>
              <p:cNvSpPr txBox="1"/>
              <p:nvPr/>
            </p:nvSpPr>
            <p:spPr>
              <a:xfrm>
                <a:off x="4677765" y="14535248"/>
                <a:ext cx="4321311" cy="646331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2060"/>
                    </a:solidFill>
                  </a:rPr>
                  <a:t>4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개의 점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,(3,4)</m:t>
                    </m:r>
                  </m:oMath>
                </a14:m>
                <a:r>
                  <a:rPr lang="ko-KR" altLang="en-US" dirty="0">
                    <a:solidFill>
                      <a:srgbClr val="002060"/>
                    </a:solidFill>
                  </a:rPr>
                  <a:t>에서 부터</a:t>
                </a:r>
                <a:endParaRPr lang="en-US" altLang="ko-KR" dirty="0">
                  <a:solidFill>
                    <a:srgbClr val="002060"/>
                  </a:solidFill>
                </a:endParaRPr>
              </a:p>
              <a:p>
                <a:r>
                  <a:rPr lang="ko-KR" altLang="en-US" dirty="0">
                    <a:solidFill>
                      <a:srgbClr val="002060"/>
                    </a:solidFill>
                  </a:rPr>
                  <a:t>그어진 직선의 거리가 최소</a:t>
                </a: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0E619C6-45DD-4F22-826A-A3617CCEB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765" y="14535248"/>
                <a:ext cx="4321311" cy="646331"/>
              </a:xfrm>
              <a:prstGeom prst="rect">
                <a:avLst/>
              </a:prstGeom>
              <a:blipFill>
                <a:blip r:embed="rId13"/>
                <a:stretch>
                  <a:fillRect l="-985" t="-5556" r="-281" b="-11111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79C12F0-375C-45CA-8BDA-8D43830E8B44}"/>
              </a:ext>
            </a:extLst>
          </p:cNvPr>
          <p:cNvCxnSpPr>
            <a:stCxn id="73" idx="1"/>
          </p:cNvCxnSpPr>
          <p:nvPr/>
        </p:nvCxnSpPr>
        <p:spPr>
          <a:xfrm flipH="1">
            <a:off x="3048000" y="14858414"/>
            <a:ext cx="1629765" cy="10218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03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960B3E-2257-45D9-8FA9-66CEB8FFCF2D}"/>
                  </a:ext>
                </a:extLst>
              </p:cNvPr>
              <p:cNvSpPr txBox="1"/>
              <p:nvPr/>
            </p:nvSpPr>
            <p:spPr>
              <a:xfrm>
                <a:off x="17178" y="3274"/>
                <a:ext cx="5108066" cy="3616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③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차 일반화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dirty="0"/>
                  <a:t>개의 </a:t>
                </a:r>
                <a:r>
                  <a:rPr lang="ko-KR" altLang="en-US" dirty="0" err="1"/>
                  <a:t>자료점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,⋯,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에 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대해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차 </a:t>
                </a:r>
                <a:r>
                  <a:rPr lang="ko-KR" altLang="en-US" u="sng" dirty="0"/>
                  <a:t>다항식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을 </a:t>
                </a:r>
                <a:r>
                  <a:rPr lang="ko-KR" altLang="en-US" dirty="0" err="1"/>
                  <a:t>최소제곱법을</a:t>
                </a:r>
                <a:r>
                  <a:rPr lang="ko-KR" altLang="en-US" dirty="0"/>
                  <a:t> 이용하여 근사하기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위해서는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dirty="0"/>
                  <a:t>를</a:t>
                </a:r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1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로 설정하면 된다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960B3E-2257-45D9-8FA9-66CEB8FFC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8" y="3274"/>
                <a:ext cx="5108066" cy="3616567"/>
              </a:xfrm>
              <a:prstGeom prst="rect">
                <a:avLst/>
              </a:prstGeom>
              <a:blipFill>
                <a:blip r:embed="rId2"/>
                <a:stretch>
                  <a:fillRect l="-1074" b="-1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191221-AB55-4DE2-ADDC-DA0A7A560669}"/>
                  </a:ext>
                </a:extLst>
              </p:cNvPr>
              <p:cNvSpPr txBox="1"/>
              <p:nvPr/>
            </p:nvSpPr>
            <p:spPr>
              <a:xfrm>
                <a:off x="6096000" y="101600"/>
                <a:ext cx="40895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ko-KR" altLang="en-US" dirty="0"/>
                  <a:t>개의 열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dirty="0"/>
                  <a:t>개 행</a:t>
                </a:r>
                <a:endParaRPr lang="en-US" altLang="ko-KR" dirty="0"/>
              </a:p>
              <a:p>
                <a:r>
                  <a:rPr lang="ko-KR" altLang="en-US" dirty="0"/>
                  <a:t>자료점이 너무 많으면 </a:t>
                </a:r>
                <a:r>
                  <a:rPr lang="ko-KR" altLang="en-US" dirty="0" err="1"/>
                  <a:t>보간법</a:t>
                </a:r>
                <a:r>
                  <a:rPr lang="ko-KR" altLang="en-US" dirty="0"/>
                  <a:t> 사용불가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191221-AB55-4DE2-ADDC-DA0A7A560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01600"/>
                <a:ext cx="4089581" cy="646331"/>
              </a:xfrm>
              <a:prstGeom prst="rect">
                <a:avLst/>
              </a:prstGeom>
              <a:blipFill>
                <a:blip r:embed="rId3"/>
                <a:stretch>
                  <a:fillRect l="-1192" t="-7547" r="-447" b="-12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00446C-F43A-4950-A6CA-F214B0950C70}"/>
                  </a:ext>
                </a:extLst>
              </p:cNvPr>
              <p:cNvSpPr txBox="1"/>
              <p:nvPr/>
            </p:nvSpPr>
            <p:spPr>
              <a:xfrm>
                <a:off x="6269124" y="1027331"/>
                <a:ext cx="3907095" cy="928524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002060"/>
                    </a:solidFill>
                  </a:rPr>
                  <a:t>다항식 뿐만 아니라</a:t>
                </a:r>
                <a:endParaRPr lang="en-US" altLang="ko-KR" dirty="0">
                  <a:solidFill>
                    <a:srgbClr val="002060"/>
                  </a:solidFill>
                </a:endParaRPr>
              </a:p>
              <a:p>
                <a:r>
                  <a:rPr lang="ko-KR" altLang="en-US" dirty="0">
                    <a:solidFill>
                      <a:srgbClr val="002060"/>
                    </a:solidFill>
                  </a:rPr>
                  <a:t>지수함수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, 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가변 수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, 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타원곡선 등 사용</a:t>
                </a:r>
                <a:endParaRPr lang="en-US" altLang="ko-KR" dirty="0">
                  <a:solidFill>
                    <a:srgbClr val="002060"/>
                  </a:solidFill>
                </a:endParaRPr>
              </a:p>
              <a:p>
                <a:r>
                  <a:rPr lang="en-US" altLang="ko-KR" dirty="0">
                    <a:solidFill>
                      <a:srgbClr val="002060"/>
                    </a:solidFill>
                  </a:rPr>
                  <a:t>Ex )  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타</a:t>
                </a:r>
                <a14:m>
                  <m:oMath xmlns:m="http://schemas.openxmlformats.org/officeDocument/2006/math">
                    <m:r>
                      <a:rPr lang="ko-KR" altLang="en-US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원</m:t>
                    </m:r>
                    <m:r>
                      <a:rPr lang="ko-KR" alt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곡</m:t>
                    </m:r>
                    <m:r>
                      <a:rPr lang="ko-KR" altLang="en-US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선</m:t>
                    </m:r>
                    <m:r>
                      <a:rPr lang="en-US" altLang="ko-KR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상</m:t>
                    </m:r>
                  </m:oMath>
                </a14:m>
                <a:r>
                  <a:rPr lang="ko-KR" altLang="en-US" dirty="0">
                    <a:solidFill>
                      <a:srgbClr val="002060"/>
                    </a:solidFill>
                  </a:rPr>
                  <a:t>수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=0)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00446C-F43A-4950-A6CA-F214B0950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124" y="1027331"/>
                <a:ext cx="3907095" cy="928524"/>
              </a:xfrm>
              <a:prstGeom prst="rect">
                <a:avLst/>
              </a:prstGeom>
              <a:blipFill>
                <a:blip r:embed="rId4"/>
                <a:stretch>
                  <a:fillRect l="-1089" t="-4545" r="-622" b="-9091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572F7BF-E097-404C-A265-EF5EAD5CF007}"/>
              </a:ext>
            </a:extLst>
          </p:cNvPr>
          <p:cNvCxnSpPr>
            <a:stCxn id="5" idx="1"/>
          </p:cNvCxnSpPr>
          <p:nvPr/>
        </p:nvCxnSpPr>
        <p:spPr>
          <a:xfrm flipH="1">
            <a:off x="1739900" y="424766"/>
            <a:ext cx="4356100" cy="108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F701ACA-72F0-4C35-8820-FC0D739658A6}"/>
              </a:ext>
            </a:extLst>
          </p:cNvPr>
          <p:cNvCxnSpPr>
            <a:endCxn id="6" idx="1"/>
          </p:cNvCxnSpPr>
          <p:nvPr/>
        </p:nvCxnSpPr>
        <p:spPr>
          <a:xfrm>
            <a:off x="1739900" y="1219200"/>
            <a:ext cx="4529224" cy="272393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0996AF24-8824-464E-9444-DC6ECD3D5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630490"/>
              </p:ext>
            </p:extLst>
          </p:nvPr>
        </p:nvGraphicFramePr>
        <p:xfrm>
          <a:off x="17178" y="4825735"/>
          <a:ext cx="5799422" cy="2468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86222">
                  <a:extLst>
                    <a:ext uri="{9D8B030D-6E8A-4147-A177-3AD203B41FA5}">
                      <a16:colId xmlns:a16="http://schemas.microsoft.com/office/drawing/2014/main" val="1704119504"/>
                    </a:ext>
                  </a:extLst>
                </a:gridCol>
                <a:gridCol w="1780253">
                  <a:extLst>
                    <a:ext uri="{9D8B030D-6E8A-4147-A177-3AD203B41FA5}">
                      <a16:colId xmlns:a16="http://schemas.microsoft.com/office/drawing/2014/main" val="922212461"/>
                    </a:ext>
                  </a:extLst>
                </a:gridCol>
                <a:gridCol w="2232947">
                  <a:extLst>
                    <a:ext uri="{9D8B030D-6E8A-4147-A177-3AD203B41FA5}">
                      <a16:colId xmlns:a16="http://schemas.microsoft.com/office/drawing/2014/main" val="727566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보간법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최소제곱법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72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목표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데이터를 모두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포함하는 함수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데이터의 경향을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반영하는 함수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78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데이터의 수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적을수록 좋음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많아도 무방함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870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정밀도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매우 높음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상대적으로 낮음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538190"/>
                  </a:ext>
                </a:extLst>
              </a:tr>
              <a:tr h="244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신축성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조절이 어려움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조절이 자유로움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370244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23DA2E66-53E5-4D44-BF2A-C9577994BE4C}"/>
              </a:ext>
            </a:extLst>
          </p:cNvPr>
          <p:cNvSpPr/>
          <p:nvPr/>
        </p:nvSpPr>
        <p:spPr>
          <a:xfrm>
            <a:off x="17178" y="4091110"/>
            <a:ext cx="37802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/>
              <a:t>(3) </a:t>
            </a:r>
            <a:r>
              <a:rPr lang="ko-KR" altLang="en-US" sz="3600" dirty="0"/>
              <a:t>두 방법의 비교</a:t>
            </a:r>
            <a:endParaRPr lang="en-US" altLang="ko-KR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293F09-BB93-4EEA-BD53-44A01B3C9D85}"/>
                  </a:ext>
                </a:extLst>
              </p:cNvPr>
              <p:cNvSpPr txBox="1"/>
              <p:nvPr/>
            </p:nvSpPr>
            <p:spPr>
              <a:xfrm>
                <a:off x="17178" y="7874596"/>
                <a:ext cx="5266022" cy="4637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/>
                  <a:t>2.</a:t>
                </a:r>
                <a:r>
                  <a:rPr lang="ko-KR" altLang="en-US" sz="3200" b="1" dirty="0"/>
                  <a:t> 이차형식의 최적화</a:t>
                </a:r>
                <a:endParaRPr lang="en-US" altLang="ko-KR" sz="3200" b="1" dirty="0"/>
              </a:p>
              <a:p>
                <a:pPr marL="457200" indent="-457200">
                  <a:lnSpc>
                    <a:spcPct val="200000"/>
                  </a:lnSpc>
                  <a:buAutoNum type="arabicParenBoth"/>
                </a:pPr>
                <a:r>
                  <a:rPr lang="ko-KR" altLang="en-US" sz="2400" dirty="0"/>
                  <a:t>이차형식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</a:t>
                </a:r>
                <a:r>
                  <a:rPr lang="ko-KR" altLang="en-US" dirty="0" err="1"/>
                  <a:t>가환환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ko-KR" altLang="en-US" dirty="0"/>
                  <a:t>위의 가군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dirty="0"/>
                  <a:t>에 대해 다음 세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조건을 만족시키는 함수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1" dirty="0"/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𝑘𝑙𝑄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𝑘𝑙𝑄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𝑘𝑙𝑄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293F09-BB93-4EEA-BD53-44A01B3C9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8" y="7874596"/>
                <a:ext cx="5266022" cy="4637936"/>
              </a:xfrm>
              <a:prstGeom prst="rect">
                <a:avLst/>
              </a:prstGeom>
              <a:blipFill>
                <a:blip r:embed="rId5"/>
                <a:stretch>
                  <a:fillRect l="-3009" t="-21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F69F4B2-F1EF-448D-A535-E507E70BF914}"/>
                  </a:ext>
                </a:extLst>
              </p:cNvPr>
              <p:cNvSpPr txBox="1"/>
              <p:nvPr/>
            </p:nvSpPr>
            <p:spPr>
              <a:xfrm>
                <a:off x="17178" y="13260990"/>
                <a:ext cx="5179110" cy="1108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Ex)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1&gt;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상의 일반적인 이차형식은</a:t>
                </a:r>
                <a:endParaRPr lang="en-US" altLang="ko-KR" dirty="0"/>
              </a:p>
              <a:p>
                <a:r>
                  <a:rPr lang="en-US" altLang="ko-KR" dirty="0"/>
                  <a:t>	    </a:t>
                </a:r>
                <a:r>
                  <a:rPr lang="ko-KR" altLang="en-US" dirty="0"/>
                  <a:t>다음과 같다</a:t>
                </a:r>
                <a:r>
                  <a:rPr lang="en-US" altLang="ko-K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F69F4B2-F1EF-448D-A535-E507E70BF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8" y="13260990"/>
                <a:ext cx="5179110" cy="1108958"/>
              </a:xfrm>
              <a:prstGeom prst="rect">
                <a:avLst/>
              </a:prstGeom>
              <a:blipFill>
                <a:blip r:embed="rId6"/>
                <a:stretch>
                  <a:fillRect l="-1060" t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CBC99C-C605-4424-A8DA-08A5DA19D29D}"/>
                  </a:ext>
                </a:extLst>
              </p:cNvPr>
              <p:cNvSpPr txBox="1"/>
              <p:nvPr/>
            </p:nvSpPr>
            <p:spPr>
              <a:xfrm>
                <a:off x="17178" y="14563927"/>
                <a:ext cx="5900461" cy="1688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Ex)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ko-KR" altLang="en-US" dirty="0"/>
                  <a:t>상의 일반적인 이차형식은</a:t>
                </a:r>
                <a:endParaRPr lang="en-US" altLang="ko-KR" dirty="0"/>
              </a:p>
              <a:p>
                <a:r>
                  <a:rPr lang="en-US" altLang="ko-KR" dirty="0"/>
                  <a:t>	    </a:t>
                </a:r>
                <a:r>
                  <a:rPr lang="ko-KR" altLang="en-US" dirty="0"/>
                  <a:t>다음과 같다</a:t>
                </a:r>
                <a:r>
                  <a:rPr lang="en-US" altLang="ko-KR" dirty="0"/>
                  <a:t>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3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CBC99C-C605-4424-A8DA-08A5DA19D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8" y="14563927"/>
                <a:ext cx="5900461" cy="1688283"/>
              </a:xfrm>
              <a:prstGeom prst="rect">
                <a:avLst/>
              </a:prstGeom>
              <a:blipFill>
                <a:blip r:embed="rId7"/>
                <a:stretch>
                  <a:fillRect l="-930" t="-25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9631DBFF-DE75-4476-99BA-CD8D2BA8CF2F}"/>
              </a:ext>
            </a:extLst>
          </p:cNvPr>
          <p:cNvSpPr txBox="1"/>
          <p:nvPr/>
        </p:nvSpPr>
        <p:spPr>
          <a:xfrm>
            <a:off x="4241800" y="7997147"/>
            <a:ext cx="49087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특정한 제약 조건이 있을 때 식의 최대값</a:t>
            </a:r>
            <a:r>
              <a:rPr lang="en-US" altLang="ko-KR" dirty="0"/>
              <a:t>(</a:t>
            </a:r>
            <a:r>
              <a:rPr lang="ko-KR" altLang="en-US" dirty="0" err="1"/>
              <a:t>극값</a:t>
            </a:r>
            <a:r>
              <a:rPr lang="en-US" altLang="ko-KR" dirty="0"/>
              <a:t>), </a:t>
            </a:r>
          </a:p>
          <a:p>
            <a:r>
              <a:rPr lang="en-US" altLang="ko-KR" dirty="0"/>
              <a:t>							</a:t>
            </a:r>
            <a:r>
              <a:rPr lang="ko-KR" altLang="en-US" dirty="0"/>
              <a:t>최소값을 </a:t>
            </a:r>
            <a:r>
              <a:rPr lang="ko-KR" altLang="en-US" dirty="0" err="1"/>
              <a:t>만듬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C7E55-4486-443D-AB29-EDB5DE657BC1}"/>
              </a:ext>
            </a:extLst>
          </p:cNvPr>
          <p:cNvSpPr txBox="1"/>
          <p:nvPr/>
        </p:nvSpPr>
        <p:spPr>
          <a:xfrm>
            <a:off x="5917639" y="15149032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&lt;-</a:t>
            </a:r>
            <a:r>
              <a:rPr lang="ko-KR" altLang="en-US" b="1" dirty="0">
                <a:solidFill>
                  <a:srgbClr val="FF0000"/>
                </a:solidFill>
              </a:rPr>
              <a:t>순서조심</a:t>
            </a:r>
          </a:p>
        </p:txBody>
      </p:sp>
    </p:spTree>
    <p:extLst>
      <p:ext uri="{BB962C8B-B14F-4D97-AF65-F5344CB8AC3E}">
        <p14:creationId xmlns:p14="http://schemas.microsoft.com/office/powerpoint/2010/main" val="278905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293F09-BB93-4EEA-BD53-44A01B3C9D85}"/>
                  </a:ext>
                </a:extLst>
              </p:cNvPr>
              <p:cNvSpPr txBox="1"/>
              <p:nvPr/>
            </p:nvSpPr>
            <p:spPr>
              <a:xfrm>
                <a:off x="0" y="0"/>
                <a:ext cx="5266022" cy="3786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arenBoth" startAt="2"/>
                </a:pPr>
                <a:r>
                  <a:rPr lang="ko-KR" altLang="en-US" sz="2400" dirty="0"/>
                  <a:t>제약된 </a:t>
                </a:r>
                <a:r>
                  <a:rPr lang="ko-KR" altLang="en-US" sz="2400" dirty="0" err="1"/>
                  <a:t>극값</a:t>
                </a:r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:r>
                  <a:rPr lang="ko-KR" altLang="ko-KR" sz="2000" dirty="0"/>
                  <a:t>①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개념</a:t>
                </a: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</a:t>
                </a:r>
                <a:r>
                  <a:rPr lang="ko-KR" altLang="en-US" dirty="0"/>
                  <a:t>특정 제약 하에 결정되는 원하는 식의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최댓값 또는 최솟값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b="1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b="1" dirty="0"/>
                  <a:t>정리</a:t>
                </a:r>
                <a:r>
                  <a:rPr lang="en-US" altLang="ko-KR" b="1" dirty="0"/>
                  <a:t>)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ko-KR" altLang="en-US" b="1" dirty="0"/>
                  <a:t>행렬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ko-KR" altLang="en-US" b="1" dirty="0"/>
                  <a:t>의 </a:t>
                </a:r>
                <a:r>
                  <a:rPr lang="ko-KR" altLang="en-US" b="1" dirty="0" err="1"/>
                  <a:t>고윳값을</a:t>
                </a:r>
                <a:r>
                  <a:rPr lang="ko-KR" altLang="en-US" b="1" dirty="0"/>
                  <a:t> 큰 순서대로</a:t>
                </a:r>
                <a:endParaRPr lang="en-US" altLang="ko-KR" b="1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ko-KR" altLang="en-US" b="1" dirty="0"/>
                  <a:t>이라 하자</a:t>
                </a:r>
                <a:r>
                  <a:rPr lang="en-US" altLang="ko-KR" b="1" dirty="0"/>
                  <a:t>. </a:t>
                </a:r>
                <a:r>
                  <a:rPr lang="ko-KR" altLang="en-US" b="1" dirty="0"/>
                  <a:t>이때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ko-KR" altLang="en-US" b="1" dirty="0"/>
                  <a:t>제약</a:t>
                </a:r>
                <a:endParaRPr lang="en-US" altLang="ko-KR" b="1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b="1" dirty="0"/>
                  <a:t>하에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𝑨𝒗</m:t>
                    </m:r>
                  </m:oMath>
                </a14:m>
                <a:r>
                  <a:rPr lang="ko-KR" altLang="en-US" b="1" dirty="0"/>
                  <a:t>의 </a:t>
                </a:r>
                <a:r>
                  <a:rPr lang="ko-KR" altLang="en-US" b="1" dirty="0" err="1"/>
                  <a:t>최댓</a:t>
                </a:r>
                <a:r>
                  <a:rPr lang="en-US" altLang="ko-KR" b="1" dirty="0"/>
                  <a:t>(</a:t>
                </a:r>
                <a:r>
                  <a:rPr lang="ko-KR" altLang="en-US" b="1" dirty="0" err="1"/>
                  <a:t>솟</a:t>
                </a:r>
                <a:r>
                  <a:rPr lang="en-US" altLang="ko-KR" b="1" dirty="0"/>
                  <a:t>)</a:t>
                </a:r>
                <a:r>
                  <a:rPr lang="ko-KR" altLang="en-US" b="1" dirty="0"/>
                  <a:t>값은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b="1" dirty="0"/>
                  <a:t>에</a:t>
                </a:r>
                <a:endParaRPr lang="en-US" altLang="ko-KR" b="1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b="1" dirty="0"/>
                  <a:t>대응하는 단위고유벡터에서 존재한다</a:t>
                </a:r>
                <a:r>
                  <a:rPr lang="en-US" altLang="ko-KR" b="1" dirty="0"/>
                  <a:t>.</a:t>
                </a: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293F09-BB93-4EEA-BD53-44A01B3C9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5266022" cy="3786614"/>
              </a:xfrm>
              <a:prstGeom prst="rect">
                <a:avLst/>
              </a:prstGeom>
              <a:blipFill>
                <a:blip r:embed="rId2"/>
                <a:stretch>
                  <a:fillRect l="-1852" t="-1610" b="-17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F56766E9-738E-4532-BC1C-19331684CBAA}"/>
                  </a:ext>
                </a:extLst>
              </p:cNvPr>
              <p:cNvSpPr/>
              <p:nvPr/>
            </p:nvSpPr>
            <p:spPr>
              <a:xfrm>
                <a:off x="35888" y="4053110"/>
                <a:ext cx="4085542" cy="2124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ko-KR" dirty="0"/>
                  <a:t>②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사례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제약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/>
                  <a:t>하에서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	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=5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의 최댓값과 최솟값을 구하자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우선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/>
                  <a:t>를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이차형식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ko-KR" b="0" i="1">
                        <a:latin typeface="Cambria Math" panose="02040503050406030204" pitchFamily="18" charset="0"/>
                      </a:rPr>
                      <m:t>𝐴𝑣</m:t>
                    </m:r>
                  </m:oMath>
                </a14:m>
                <a:r>
                  <a:rPr lang="ko-KR" altLang="en-US" dirty="0"/>
                  <a:t>형태로 변환한다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F56766E9-738E-4532-BC1C-19331684C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8" y="4053110"/>
                <a:ext cx="4085542" cy="2124621"/>
              </a:xfrm>
              <a:prstGeom prst="rect">
                <a:avLst/>
              </a:prstGeom>
              <a:blipFill>
                <a:blip r:embed="rId3"/>
                <a:stretch>
                  <a:fillRect l="-1343" r="-299" b="-40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6EE86D-C4A5-4C8B-93DB-C34ED73E131A}"/>
                  </a:ext>
                </a:extLst>
              </p:cNvPr>
              <p:cNvSpPr txBox="1"/>
              <p:nvPr/>
            </p:nvSpPr>
            <p:spPr>
              <a:xfrm>
                <a:off x="35888" y="6554935"/>
                <a:ext cx="3679020" cy="1984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dirty="0"/>
                  <a:t>Step 1&gt;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𝑥𝑦</m:t>
                    </m:r>
                  </m:oMath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ó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𝐴𝑣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	</a:t>
                </a:r>
                <a:r>
                  <a:rPr lang="ko-KR" altLang="en-US" dirty="0"/>
                  <a:t>즉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6EE86D-C4A5-4C8B-93DB-C34ED73E1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8" y="6554935"/>
                <a:ext cx="3679020" cy="1984069"/>
              </a:xfrm>
              <a:prstGeom prst="rect">
                <a:avLst/>
              </a:prstGeom>
              <a:blipFill>
                <a:blip r:embed="rId4"/>
                <a:stretch>
                  <a:fillRect l="-26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6F8B52-A762-4A94-99D8-4EF5C3E04840}"/>
                  </a:ext>
                </a:extLst>
              </p:cNvPr>
              <p:cNvSpPr txBox="1"/>
              <p:nvPr/>
            </p:nvSpPr>
            <p:spPr>
              <a:xfrm>
                <a:off x="35888" y="8916208"/>
                <a:ext cx="4058355" cy="2135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dirty="0"/>
                  <a:t>Step 2&gt; </a:t>
                </a:r>
                <a:r>
                  <a:rPr lang="ko-KR" altLang="en-US" dirty="0">
                    <a:sym typeface="Wingdings" panose="05000000000000000000" pitchFamily="2" charset="2"/>
                  </a:rPr>
                  <a:t>행렬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의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sym typeface="Wingdings" panose="05000000000000000000" pitchFamily="2" charset="2"/>
                  </a:rPr>
                  <a:t>고윳값과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ym typeface="Wingdings" panose="05000000000000000000" pitchFamily="2" charset="2"/>
                  </a:rPr>
                  <a:t>		</a:t>
                </a:r>
                <a:r>
                  <a:rPr lang="ko-KR" altLang="en-US" dirty="0">
                    <a:sym typeface="Wingdings" panose="05000000000000000000" pitchFamily="2" charset="2"/>
                  </a:rPr>
                  <a:t>고유벡터를 구한다</a:t>
                </a:r>
                <a:r>
                  <a:rPr lang="en-US" altLang="ko-KR" dirty="0">
                    <a:sym typeface="Wingdings" panose="05000000000000000000" pitchFamily="2" charset="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=7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=(1,1)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=3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=(−1,1)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6F8B52-A762-4A94-99D8-4EF5C3E04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8" y="8916208"/>
                <a:ext cx="4058355" cy="2135969"/>
              </a:xfrm>
              <a:prstGeom prst="rect">
                <a:avLst/>
              </a:prstGeom>
              <a:blipFill>
                <a:blip r:embed="rId5"/>
                <a:stretch>
                  <a:fillRect l="-2402" r="-6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3860FF-6AC1-4AB4-8BE9-3F694BADAE3E}"/>
                  </a:ext>
                </a:extLst>
              </p:cNvPr>
              <p:cNvSpPr txBox="1"/>
              <p:nvPr/>
            </p:nvSpPr>
            <p:spPr>
              <a:xfrm>
                <a:off x="35887" y="11052177"/>
                <a:ext cx="3896836" cy="1671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dirty="0"/>
                  <a:t>Step 3&gt; </a:t>
                </a:r>
                <a:r>
                  <a:rPr lang="ko-KR" altLang="en-US" dirty="0">
                    <a:sym typeface="Wingdings" panose="05000000000000000000" pitchFamily="2" charset="2"/>
                  </a:rPr>
                  <a:t>고유벡터를 </a:t>
                </a:r>
                <a:r>
                  <a:rPr lang="ko-KR" altLang="en-US" dirty="0" err="1">
                    <a:sym typeface="Wingdings" panose="05000000000000000000" pitchFamily="2" charset="2"/>
                  </a:rPr>
                  <a:t>정규화한다</a:t>
                </a:r>
                <a:r>
                  <a:rPr lang="en-US" altLang="ko-KR" dirty="0">
                    <a:sym typeface="Wingdings" panose="05000000000000000000" pitchFamily="2" charset="2"/>
                  </a:rPr>
                  <a:t>.</a:t>
                </a: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		</a:t>
                </a:r>
                <a:r>
                  <a:rPr lang="ko-KR" alt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=7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=3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3860FF-6AC1-4AB4-8BE9-3F694BADA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7" y="11052177"/>
                <a:ext cx="3896836" cy="1671996"/>
              </a:xfrm>
              <a:prstGeom prst="rect">
                <a:avLst/>
              </a:prstGeom>
              <a:blipFill>
                <a:blip r:embed="rId6"/>
                <a:stretch>
                  <a:fillRect l="-25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2B0FE6-B489-4A84-8355-9FB0051647AE}"/>
                  </a:ext>
                </a:extLst>
              </p:cNvPr>
              <p:cNvSpPr txBox="1"/>
              <p:nvPr/>
            </p:nvSpPr>
            <p:spPr>
              <a:xfrm>
                <a:off x="35888" y="12909231"/>
                <a:ext cx="5091458" cy="3023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dirty="0"/>
                  <a:t>Step 4&gt; </a:t>
                </a:r>
                <a:r>
                  <a:rPr lang="ko-KR" altLang="en-US" dirty="0">
                    <a:sym typeface="Wingdings" panose="05000000000000000000" pitchFamily="2" charset="2"/>
                  </a:rPr>
                  <a:t>따라서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ym typeface="Wingdings" panose="05000000000000000000" pitchFamily="2" charset="2"/>
                  </a:rPr>
                  <a:t>		</a:t>
                </a:r>
                <a:r>
                  <a:rPr lang="ko-KR" altLang="en-US" dirty="0">
                    <a:sym typeface="Wingdings" panose="05000000000000000000" pitchFamily="2" charset="2"/>
                  </a:rPr>
                  <a:t>일 때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>
                    <a:sym typeface="Wingdings" panose="05000000000000000000" pitchFamily="2" charset="2"/>
                  </a:rPr>
                  <a:t>는 최대값 </a:t>
                </a:r>
                <a:r>
                  <a:rPr lang="en-US" altLang="ko-KR" dirty="0">
                    <a:sym typeface="Wingdings" panose="05000000000000000000" pitchFamily="2" charset="2"/>
                  </a:rPr>
                  <a:t>7</a:t>
                </a:r>
                <a:r>
                  <a:rPr lang="ko-KR" altLang="en-US" dirty="0">
                    <a:sym typeface="Wingdings" panose="05000000000000000000" pitchFamily="2" charset="2"/>
                  </a:rPr>
                  <a:t>을 갖고</a:t>
                </a:r>
                <a:r>
                  <a:rPr lang="en-US" altLang="ko-KR" dirty="0">
                    <a:sym typeface="Wingdings" panose="05000000000000000000" pitchFamily="2" charset="2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ym typeface="Wingdings" panose="05000000000000000000" pitchFamily="2" charset="2"/>
                  </a:rPr>
                  <a:t>		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ko-KR" altLang="en-US" dirty="0">
                    <a:sym typeface="Wingdings" panose="05000000000000000000" pitchFamily="2" charset="2"/>
                  </a:rPr>
                  <a:t>일 때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ym typeface="Wingdings" panose="05000000000000000000" pitchFamily="2" charset="2"/>
                  </a:rPr>
                  <a:t>		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>
                    <a:sym typeface="Wingdings" panose="05000000000000000000" pitchFamily="2" charset="2"/>
                  </a:rPr>
                  <a:t>는 최솟값 </a:t>
                </a:r>
                <a:r>
                  <a:rPr lang="en-US" altLang="ko-KR" dirty="0">
                    <a:sym typeface="Wingdings" panose="05000000000000000000" pitchFamily="2" charset="2"/>
                  </a:rPr>
                  <a:t> 3</a:t>
                </a:r>
                <a:r>
                  <a:rPr lang="ko-KR" altLang="en-US" dirty="0">
                    <a:sym typeface="Wingdings" panose="05000000000000000000" pitchFamily="2" charset="2"/>
                  </a:rPr>
                  <a:t>을 갖는다</a:t>
                </a:r>
                <a:r>
                  <a:rPr lang="en-US" altLang="ko-KR" dirty="0">
                    <a:sym typeface="Wingdings" panose="05000000000000000000" pitchFamily="2" charset="2"/>
                  </a:rPr>
                  <a:t>.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* </a:t>
                </a:r>
                <a:r>
                  <a:rPr lang="ko-KR" altLang="en-US" dirty="0">
                    <a:sym typeface="Wingdings" panose="05000000000000000000" pitchFamily="2" charset="2"/>
                  </a:rPr>
                  <a:t>물론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−1,−1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=(1,−1)</m:t>
                    </m:r>
                  </m:oMath>
                </a14:m>
                <a:r>
                  <a:rPr lang="ko-KR" altLang="en-US" dirty="0">
                    <a:sym typeface="Wingdings" panose="05000000000000000000" pitchFamily="2" charset="2"/>
                  </a:rPr>
                  <a:t>등으로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ko-KR" altLang="en-US" dirty="0">
                    <a:sym typeface="Wingdings" panose="05000000000000000000" pitchFamily="2" charset="2"/>
                  </a:rPr>
                  <a:t>설정해도 무방하며</a:t>
                </a:r>
                <a:r>
                  <a:rPr lang="en-US" altLang="ko-KR" dirty="0">
                    <a:sym typeface="Wingdings" panose="05000000000000000000" pitchFamily="2" charset="2"/>
                  </a:rPr>
                  <a:t>,  </a:t>
                </a:r>
                <a:r>
                  <a:rPr lang="ko-KR" altLang="en-US" dirty="0" err="1">
                    <a:sym typeface="Wingdings" panose="05000000000000000000" pitchFamily="2" charset="2"/>
                  </a:rPr>
                  <a:t>최댓</a:t>
                </a:r>
                <a:r>
                  <a:rPr lang="en-US" altLang="ko-KR" dirty="0">
                    <a:sym typeface="Wingdings" panose="05000000000000000000" pitchFamily="2" charset="2"/>
                  </a:rPr>
                  <a:t>(</a:t>
                </a:r>
                <a:r>
                  <a:rPr lang="ko-KR" altLang="en-US" dirty="0" err="1">
                    <a:sym typeface="Wingdings" panose="05000000000000000000" pitchFamily="2" charset="2"/>
                  </a:rPr>
                  <a:t>솟</a:t>
                </a:r>
                <a:r>
                  <a:rPr lang="en-US" altLang="ko-KR" dirty="0">
                    <a:sym typeface="Wingdings" panose="05000000000000000000" pitchFamily="2" charset="2"/>
                  </a:rPr>
                  <a:t>)</a:t>
                </a:r>
                <a:r>
                  <a:rPr lang="ko-KR" altLang="en-US" dirty="0">
                    <a:sym typeface="Wingdings" panose="05000000000000000000" pitchFamily="2" charset="2"/>
                  </a:rPr>
                  <a:t>값은 변하지 않는다</a:t>
                </a:r>
                <a:r>
                  <a:rPr lang="en-US" altLang="ko-KR" dirty="0">
                    <a:sym typeface="Wingdings" panose="05000000000000000000" pitchFamily="2" charset="2"/>
                  </a:rPr>
                  <a:t>.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2B0FE6-B489-4A84-8355-9FB005164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8" y="12909231"/>
                <a:ext cx="5091458" cy="3023776"/>
              </a:xfrm>
              <a:prstGeom prst="rect">
                <a:avLst/>
              </a:prstGeom>
              <a:blipFill>
                <a:blip r:embed="rId7"/>
                <a:stretch>
                  <a:fillRect l="-1916" r="-240" b="-24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3BEE2D4E-4B5D-4D79-B846-962CF78F70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88" y="16301258"/>
            <a:ext cx="6890092" cy="52295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407FE1-3673-4D0E-8C07-51F8DAAA3457}"/>
              </a:ext>
            </a:extLst>
          </p:cNvPr>
          <p:cNvSpPr txBox="1"/>
          <p:nvPr/>
        </p:nvSpPr>
        <p:spPr>
          <a:xfrm>
            <a:off x="111677" y="1808961"/>
            <a:ext cx="1821332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</a:rPr>
              <a:t>정리</a:t>
            </a:r>
            <a:r>
              <a:rPr lang="en-US" altLang="ko-KR" dirty="0">
                <a:solidFill>
                  <a:srgbClr val="7030A0"/>
                </a:solidFill>
              </a:rPr>
              <a:t>) </a:t>
            </a:r>
            <a:r>
              <a:rPr lang="ko-KR" altLang="en-US" dirty="0">
                <a:solidFill>
                  <a:srgbClr val="7030A0"/>
                </a:solidFill>
              </a:rPr>
              <a:t>증명 중요</a:t>
            </a:r>
            <a:r>
              <a:rPr lang="en-US" altLang="ko-KR" dirty="0">
                <a:solidFill>
                  <a:srgbClr val="7030A0"/>
                </a:solidFill>
              </a:rPr>
              <a:t>!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AEA883-B474-46F4-A484-872665CE521A}"/>
              </a:ext>
            </a:extLst>
          </p:cNvPr>
          <p:cNvSpPr/>
          <p:nvPr/>
        </p:nvSpPr>
        <p:spPr>
          <a:xfrm>
            <a:off x="1022343" y="3405042"/>
            <a:ext cx="1416057" cy="27981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B48BC2-3042-4C70-8847-C759BD688DE1}"/>
                  </a:ext>
                </a:extLst>
              </p:cNvPr>
              <p:cNvSpPr txBox="1"/>
              <p:nvPr/>
            </p:nvSpPr>
            <p:spPr>
              <a:xfrm>
                <a:off x="2328943" y="3811597"/>
                <a:ext cx="6254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의 고유벡터를 만들어서 정규화 시켜 노름 크기를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로 </a:t>
                </a:r>
                <a:r>
                  <a:rPr lang="ko-KR" altLang="en-US" dirty="0" err="1"/>
                  <a:t>만듬</a:t>
                </a:r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B48BC2-3042-4C70-8847-C759BD688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943" y="3811597"/>
                <a:ext cx="6254661" cy="369332"/>
              </a:xfrm>
              <a:prstGeom prst="rect">
                <a:avLst/>
              </a:prstGeom>
              <a:blipFill>
                <a:blip r:embed="rId9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7B5B784-3246-4DD0-8A40-CBD74A6DB5D9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1730371" y="3684859"/>
            <a:ext cx="598572" cy="31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F55FC466-E866-45AC-98E3-17B195A23DF9}"/>
              </a:ext>
            </a:extLst>
          </p:cNvPr>
          <p:cNvSpPr/>
          <p:nvPr/>
        </p:nvSpPr>
        <p:spPr>
          <a:xfrm>
            <a:off x="577389" y="4502413"/>
            <a:ext cx="1251411" cy="46286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40C26C-ECB6-4416-9B4E-24B26AD060A4}"/>
              </a:ext>
            </a:extLst>
          </p:cNvPr>
          <p:cNvSpPr txBox="1"/>
          <p:nvPr/>
        </p:nvSpPr>
        <p:spPr>
          <a:xfrm>
            <a:off x="1149923" y="409309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원 방정식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9F1218F-707D-4F6C-BBA4-66BAF9CA8447}"/>
              </a:ext>
            </a:extLst>
          </p:cNvPr>
          <p:cNvGrpSpPr/>
          <p:nvPr/>
        </p:nvGrpSpPr>
        <p:grpSpPr>
          <a:xfrm>
            <a:off x="4321869" y="4462428"/>
            <a:ext cx="2604111" cy="732847"/>
            <a:chOff x="4305300" y="4660177"/>
            <a:chExt cx="2604111" cy="73284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C3397E7-CE34-49CE-BD12-BB65A39BC822}"/>
                    </a:ext>
                  </a:extLst>
                </p:cNvPr>
                <p:cNvSpPr txBox="1"/>
                <p:nvPr/>
              </p:nvSpPr>
              <p:spPr>
                <a:xfrm>
                  <a:off x="4305300" y="4965278"/>
                  <a:ext cx="2604111" cy="4277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US" altLang="ko-KR" dirty="0">
                      <a:sym typeface="Wingdings" panose="05000000000000000000" pitchFamily="2" charset="2"/>
                    </a:rPr>
                    <a:t>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ko-KR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=1</m:t>
                      </m:r>
                    </m:oMath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C3397E7-CE34-49CE-BD12-BB65A39BC8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300" y="4965278"/>
                  <a:ext cx="2604111" cy="427746"/>
                </a:xfrm>
                <a:prstGeom prst="rect">
                  <a:avLst/>
                </a:prstGeom>
                <a:blipFill>
                  <a:blip r:embed="rId10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7094B34-AE1C-499B-B388-2B8D3637A92F}"/>
                    </a:ext>
                  </a:extLst>
                </p:cNvPr>
                <p:cNvSpPr txBox="1"/>
                <p:nvPr/>
              </p:nvSpPr>
              <p:spPr>
                <a:xfrm>
                  <a:off x="4343400" y="4660177"/>
                  <a:ext cx="12138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7094B34-AE1C-499B-B388-2B8D3637A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4660177"/>
                  <a:ext cx="1213858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4B4C4465-2177-4277-9F90-8CE3644F3F40}"/>
              </a:ext>
            </a:extLst>
          </p:cNvPr>
          <p:cNvCxnSpPr>
            <a:stCxn id="23" idx="1"/>
          </p:cNvCxnSpPr>
          <p:nvPr/>
        </p:nvCxnSpPr>
        <p:spPr>
          <a:xfrm rot="10800000">
            <a:off x="1612901" y="4502414"/>
            <a:ext cx="2747069" cy="144681"/>
          </a:xfrm>
          <a:prstGeom prst="curvedConnector3">
            <a:avLst>
              <a:gd name="adj1" fmla="val -3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CAE89F7-B477-4753-9E87-FFD7D11081F6}"/>
              </a:ext>
            </a:extLst>
          </p:cNvPr>
          <p:cNvGrpSpPr/>
          <p:nvPr/>
        </p:nvGrpSpPr>
        <p:grpSpPr>
          <a:xfrm>
            <a:off x="4570607" y="5643668"/>
            <a:ext cx="1390830" cy="1391068"/>
            <a:chOff x="5573827" y="5803900"/>
            <a:chExt cx="1390830" cy="13910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6529E33-28B9-4C41-B8A6-02F4A20752E2}"/>
                    </a:ext>
                  </a:extLst>
                </p:cNvPr>
                <p:cNvSpPr txBox="1"/>
                <p:nvPr/>
              </p:nvSpPr>
              <p:spPr>
                <a:xfrm>
                  <a:off x="5573827" y="5803900"/>
                  <a:ext cx="1390830" cy="7818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342900" indent="-342900">
                    <a:buAutoNum type="arabicPeriod"/>
                  </a:pPr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a14:m>
                  <a:endParaRPr lang="en-US" altLang="ko-KR" b="0" dirty="0"/>
                </a:p>
                <a:p>
                  <a:r>
                    <a:rPr lang="en-US" altLang="ko-KR" dirty="0"/>
                    <a:t>    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en-US" altLang="ko-KR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6529E33-28B9-4C41-B8A6-02F4A20752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827" y="5803900"/>
                  <a:ext cx="1390830" cy="781817"/>
                </a:xfrm>
                <a:prstGeom prst="rect">
                  <a:avLst/>
                </a:prstGeom>
                <a:blipFill>
                  <a:blip r:embed="rId12"/>
                  <a:stretch>
                    <a:fillRect l="-3509" t="-390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0F55CD2-EF40-4503-B7E3-1CE3BF7FEADC}"/>
                </a:ext>
              </a:extLst>
            </p:cNvPr>
            <p:cNvSpPr/>
            <p:nvPr/>
          </p:nvSpPr>
          <p:spPr>
            <a:xfrm>
              <a:off x="6096000" y="6114231"/>
              <a:ext cx="173242" cy="604069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90E40D42-F94A-4597-B61E-0A8D29AA6F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6300" y="6642051"/>
              <a:ext cx="152402" cy="311917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AA7B814-9177-45C6-AD57-99E45266BBA2}"/>
                    </a:ext>
                  </a:extLst>
                </p:cNvPr>
                <p:cNvSpPr txBox="1"/>
                <p:nvPr/>
              </p:nvSpPr>
              <p:spPr>
                <a:xfrm>
                  <a:off x="5663170" y="6825636"/>
                  <a:ext cx="3693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ko-KR" alt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AA7B814-9177-45C6-AD57-99E45266BB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3170" y="6825636"/>
                  <a:ext cx="36933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12D50AAF-A4E6-4501-9D1D-8D4FB641002E}"/>
              </a:ext>
            </a:extLst>
          </p:cNvPr>
          <p:cNvSpPr/>
          <p:nvPr/>
        </p:nvSpPr>
        <p:spPr>
          <a:xfrm>
            <a:off x="1959313" y="11778368"/>
            <a:ext cx="264091" cy="26314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B17284B-AC11-4EB2-B3FA-B70BAA64F7C0}"/>
              </a:ext>
            </a:extLst>
          </p:cNvPr>
          <p:cNvSpPr/>
          <p:nvPr/>
        </p:nvSpPr>
        <p:spPr>
          <a:xfrm>
            <a:off x="1971605" y="12263970"/>
            <a:ext cx="264091" cy="26314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27A3E6-847B-4DB3-9134-8B9528AD8C78}"/>
              </a:ext>
            </a:extLst>
          </p:cNvPr>
          <p:cNvSpPr txBox="1"/>
          <p:nvPr/>
        </p:nvSpPr>
        <p:spPr>
          <a:xfrm>
            <a:off x="3788571" y="11742109"/>
            <a:ext cx="139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최댓값 </a:t>
            </a:r>
            <a:r>
              <a:rPr lang="en-US" altLang="ko-KR" dirty="0">
                <a:solidFill>
                  <a:srgbClr val="002060"/>
                </a:solidFill>
              </a:rPr>
              <a:t>= 7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126C80-B41F-4244-AD17-6AC109140103}"/>
              </a:ext>
            </a:extLst>
          </p:cNvPr>
          <p:cNvSpPr txBox="1"/>
          <p:nvPr/>
        </p:nvSpPr>
        <p:spPr>
          <a:xfrm>
            <a:off x="3854006" y="12218777"/>
            <a:ext cx="139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최솟값 </a:t>
            </a:r>
            <a:r>
              <a:rPr lang="en-US" altLang="ko-KR" dirty="0">
                <a:solidFill>
                  <a:srgbClr val="002060"/>
                </a:solidFill>
              </a:rPr>
              <a:t>= 3</a:t>
            </a:r>
            <a:endParaRPr lang="ko-KR" alt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7748A251-7106-4CE2-967E-6F7D0021FADD}"/>
                  </a:ext>
                </a:extLst>
              </p:cNvPr>
              <p:cNvSpPr/>
              <p:nvPr/>
            </p:nvSpPr>
            <p:spPr>
              <a:xfrm>
                <a:off x="4095080" y="10900383"/>
                <a:ext cx="4794133" cy="515462"/>
              </a:xfrm>
              <a:prstGeom prst="rect">
                <a:avLst/>
              </a:prstGeom>
              <a:ln>
                <a:solidFill>
                  <a:srgbClr val="00206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m:rPr>
                            <m:nor/>
                          </m:rPr>
                          <a:rPr lang="ko-KR" altLang="en-US" dirty="0"/>
                          <m:t> </m:t>
                        </m:r>
                      </m:e>
                    </m:d>
                  </m:oMath>
                </a14:m>
                <a:r>
                  <a:rPr lang="en-US" altLang="ko-KR" dirty="0"/>
                  <a:t>&lt;- </a:t>
                </a:r>
                <a:r>
                  <a:rPr lang="ko-KR" altLang="en-US" dirty="0"/>
                  <a:t>부호신경 쓰지 않습니다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7748A251-7106-4CE2-967E-6F7D0021F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080" y="10900383"/>
                <a:ext cx="4794133" cy="515462"/>
              </a:xfrm>
              <a:prstGeom prst="rect">
                <a:avLst/>
              </a:prstGeom>
              <a:blipFill>
                <a:blip r:embed="rId14"/>
                <a:stretch>
                  <a:fillRect r="-254" b="-2299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AD7B58B-F7D4-444B-A99D-00B71748B5B5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3378200" y="11158114"/>
            <a:ext cx="716880" cy="578853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836759E-3E67-4E89-ACC5-FF1699A3F4F2}"/>
                  </a:ext>
                </a:extLst>
              </p:cNvPr>
              <p:cNvSpPr/>
              <p:nvPr/>
            </p:nvSpPr>
            <p:spPr>
              <a:xfrm>
                <a:off x="5105482" y="17447690"/>
                <a:ext cx="5118709" cy="79246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altLang="ko-KR" dirty="0"/>
                  <a:t>, </a:t>
                </a:r>
                <a:r>
                  <a:rPr lang="ko-KR" altLang="en-US" dirty="0"/>
                  <a:t>최댓값 </a:t>
                </a:r>
                <a:r>
                  <a:rPr lang="en-US" altLang="ko-KR" dirty="0"/>
                  <a:t>7</a:t>
                </a:r>
              </a:p>
              <a:p>
                <a:r>
                  <a:rPr lang="ko-KR" altLang="en-US" dirty="0"/>
                  <a:t>파란색 타원이 제약조건을 만족하는 최대로 큰 값</a:t>
                </a:r>
              </a:p>
            </p:txBody>
          </p:sp>
        </mc:Choice>
        <mc:Fallback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836759E-3E67-4E89-ACC5-FF1699A3F4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82" y="17447690"/>
                <a:ext cx="5118709" cy="792461"/>
              </a:xfrm>
              <a:prstGeom prst="rect">
                <a:avLst/>
              </a:prstGeom>
              <a:blipFill>
                <a:blip r:embed="rId15"/>
                <a:stretch>
                  <a:fillRect l="-951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E92FAA90-E78C-4B4C-9C35-B835A060C27A}"/>
                  </a:ext>
                </a:extLst>
              </p:cNvPr>
              <p:cNvSpPr/>
              <p:nvPr/>
            </p:nvSpPr>
            <p:spPr>
              <a:xfrm>
                <a:off x="1404323" y="16301258"/>
                <a:ext cx="5349541" cy="79246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최솟값 </a:t>
                </a:r>
                <a:r>
                  <a:rPr lang="en-US" altLang="ko-KR" dirty="0"/>
                  <a:t>3</a:t>
                </a:r>
              </a:p>
              <a:p>
                <a:r>
                  <a:rPr lang="ko-KR" altLang="en-US" dirty="0"/>
                  <a:t>보라색 타원이 제약조건을 만족하는 최대로 작은 값</a:t>
                </a:r>
              </a:p>
            </p:txBody>
          </p:sp>
        </mc:Choice>
        <mc:Fallback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E92FAA90-E78C-4B4C-9C35-B835A060C2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323" y="16301258"/>
                <a:ext cx="5349541" cy="792461"/>
              </a:xfrm>
              <a:prstGeom prst="rect">
                <a:avLst/>
              </a:prstGeom>
              <a:blipFill>
                <a:blip r:embed="rId16"/>
                <a:stretch>
                  <a:fillRect l="-795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F74A94-AE9C-4C7F-908B-7FE19DDE2E26}"/>
              </a:ext>
            </a:extLst>
          </p:cNvPr>
          <p:cNvCxnSpPr>
            <a:cxnSpLocks/>
          </p:cNvCxnSpPr>
          <p:nvPr/>
        </p:nvCxnSpPr>
        <p:spPr>
          <a:xfrm>
            <a:off x="1610012" y="17093719"/>
            <a:ext cx="227287" cy="107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0D437CC-8F20-487F-9A80-1FD465D81C8F}"/>
              </a:ext>
            </a:extLst>
          </p:cNvPr>
          <p:cNvCxnSpPr>
            <a:cxnSpLocks/>
          </p:cNvCxnSpPr>
          <p:nvPr/>
        </p:nvCxnSpPr>
        <p:spPr>
          <a:xfrm flipH="1">
            <a:off x="3544434" y="17745331"/>
            <a:ext cx="1548348" cy="46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8E5E557-9DA6-42E4-919B-F701AC04E3B6}"/>
                  </a:ext>
                </a:extLst>
              </p:cNvPr>
              <p:cNvSpPr txBox="1"/>
              <p:nvPr/>
            </p:nvSpPr>
            <p:spPr>
              <a:xfrm>
                <a:off x="7664836" y="19142527"/>
                <a:ext cx="4259499" cy="2046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원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의 제약조건에 만족하는</a:t>
                </a:r>
                <a:endParaRPr lang="en-US" altLang="ko-KR" dirty="0"/>
              </a:p>
              <a:p>
                <a:r>
                  <a:rPr lang="ko-KR" altLang="en-US" dirty="0"/>
                  <a:t>타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=5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altLang="ko-KR" dirty="0"/>
                  <a:t>) </a:t>
                </a:r>
                <a:r>
                  <a:rPr lang="ko-KR" altLang="en-US" dirty="0"/>
                  <a:t>의</a:t>
                </a:r>
                <a:endParaRPr lang="en-US" altLang="ko-KR" dirty="0"/>
              </a:p>
              <a:p>
                <a:r>
                  <a:rPr lang="en-US" altLang="ko-KR" dirty="0"/>
                  <a:t>						    </a:t>
                </a:r>
                <a:r>
                  <a:rPr lang="ko-KR" altLang="en-US" dirty="0"/>
                  <a:t>최댓값은 </a:t>
                </a:r>
                <a:r>
                  <a:rPr lang="en-US" altLang="ko-KR" dirty="0"/>
                  <a:t>7</a:t>
                </a:r>
              </a:p>
              <a:p>
                <a:r>
                  <a:rPr lang="en-US" altLang="ko-KR" dirty="0"/>
                  <a:t>						    </a:t>
                </a:r>
                <a:r>
                  <a:rPr lang="ko-KR" altLang="en-US" dirty="0"/>
                  <a:t>최솟값은 </a:t>
                </a:r>
                <a:r>
                  <a:rPr lang="en-US" altLang="ko-KR" dirty="0"/>
                  <a:t>3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* </a:t>
                </a:r>
                <a:r>
                  <a:rPr lang="ko-KR" altLang="en-US" dirty="0"/>
                  <a:t>타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원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=5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altLang="ko-KR" dirty="0"/>
                  <a:t>) </a:t>
                </a:r>
                <a:r>
                  <a:rPr lang="ko-KR" altLang="en-US" dirty="0"/>
                  <a:t>의 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값</m:t>
                    </m:r>
                  </m:oMath>
                </a14:m>
                <a:r>
                  <a:rPr lang="ko-KR" altLang="en-US" dirty="0"/>
                  <a:t>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이면 원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타원</a:t>
                </a:r>
                <a:endParaRPr lang="en-US" altLang="ko-KR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8E5E557-9DA6-42E4-919B-F701AC04E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836" y="19142527"/>
                <a:ext cx="4259499" cy="2046907"/>
              </a:xfrm>
              <a:prstGeom prst="rect">
                <a:avLst/>
              </a:prstGeom>
              <a:blipFill>
                <a:blip r:embed="rId17"/>
                <a:stretch>
                  <a:fillRect l="-1144" t="-2083" r="-286" b="-3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36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1933</TotalTime>
  <Words>1131</Words>
  <Application>Microsoft Office PowerPoint</Application>
  <PresentationFormat>사용자 지정</PresentationFormat>
  <Paragraphs>180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공영재</dc:creator>
  <cp:lastModifiedBy>공영재</cp:lastModifiedBy>
  <cp:revision>189</cp:revision>
  <dcterms:created xsi:type="dcterms:W3CDTF">2020-05-20T02:40:13Z</dcterms:created>
  <dcterms:modified xsi:type="dcterms:W3CDTF">2020-06-01T09:32:40Z</dcterms:modified>
</cp:coreProperties>
</file>