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8" autoAdjust="0"/>
    <p:restoredTop sz="94660"/>
  </p:normalViewPr>
  <p:slideViewPr>
    <p:cSldViewPr snapToGrid="0">
      <p:cViewPr>
        <p:scale>
          <a:sx n="75" d="100"/>
          <a:sy n="75" d="100"/>
        </p:scale>
        <p:origin x="126" y="-2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47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3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68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3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7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1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97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46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55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8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ADB1-C884-4507-AE44-E10F309A465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1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9" Type="http://schemas.openxmlformats.org/officeDocument/2006/relationships/image" Target="../media/image48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38" Type="http://schemas.openxmlformats.org/officeDocument/2006/relationships/image" Target="../media/image47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37" Type="http://schemas.openxmlformats.org/officeDocument/2006/relationships/image" Target="../media/image46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75.png"/><Relationship Id="rId21" Type="http://schemas.openxmlformats.org/officeDocument/2006/relationships/image" Target="../media/image93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" Type="http://schemas.openxmlformats.org/officeDocument/2006/relationships/image" Target="../media/image94.png"/><Relationship Id="rId16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5" Type="http://schemas.openxmlformats.org/officeDocument/2006/relationships/image" Target="../media/image10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960B3E-2257-45D9-8FA9-66CEB8FFCF2D}"/>
                  </a:ext>
                </a:extLst>
              </p:cNvPr>
              <p:cNvSpPr txBox="1"/>
              <p:nvPr/>
            </p:nvSpPr>
            <p:spPr>
              <a:xfrm>
                <a:off x="-28066" y="775296"/>
                <a:ext cx="4536566" cy="3862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sz="3200" b="1" dirty="0"/>
                  <a:t> 선형사상</a:t>
                </a:r>
                <a:endParaRPr lang="en-US" altLang="ko-KR" sz="3200" b="1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(1)</a:t>
                </a:r>
                <a:r>
                  <a:rPr lang="ko-KR" altLang="en-US" sz="2400" dirty="0"/>
                  <a:t> 선형사상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① 정의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벡터공간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/>
                  <a:t>에 대하여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dirty="0"/>
                  <a:t>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성질을 보존하는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다음 두 조건을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만족하는 사상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1)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2)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𝑘𝑣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960B3E-2257-45D9-8FA9-66CEB8FFC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066" y="775296"/>
                <a:ext cx="4536566" cy="3862596"/>
              </a:xfrm>
              <a:prstGeom prst="rect">
                <a:avLst/>
              </a:prstGeom>
              <a:blipFill>
                <a:blip r:embed="rId2"/>
                <a:stretch>
                  <a:fillRect l="-3490" t="-2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7C635660-DBC9-4C91-BBFE-3C9E14B7951C}"/>
              </a:ext>
            </a:extLst>
          </p:cNvPr>
          <p:cNvGrpSpPr/>
          <p:nvPr/>
        </p:nvGrpSpPr>
        <p:grpSpPr>
          <a:xfrm>
            <a:off x="4053335" y="71271"/>
            <a:ext cx="6426214" cy="1222998"/>
            <a:chOff x="4053335" y="71271"/>
            <a:chExt cx="6426214" cy="1222998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F7877CB-D81F-472E-9C15-7AB23CD9FC8F}"/>
                </a:ext>
              </a:extLst>
            </p:cNvPr>
            <p:cNvSpPr txBox="1"/>
            <p:nvPr/>
          </p:nvSpPr>
          <p:spPr>
            <a:xfrm>
              <a:off x="4053335" y="71271"/>
              <a:ext cx="28312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4</a:t>
              </a:r>
              <a:r>
                <a:rPr lang="ko-KR" altLang="en-US" sz="3600" b="1" dirty="0"/>
                <a:t>강 선형</a:t>
              </a:r>
              <a:r>
                <a:rPr lang="ko-KR" altLang="en-US" sz="3600" b="1" u="sng" dirty="0"/>
                <a:t>사상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14412C-5D71-47ED-9050-EAF253A68CF6}"/>
                </a:ext>
              </a:extLst>
            </p:cNvPr>
            <p:cNvSpPr txBox="1"/>
            <p:nvPr/>
          </p:nvSpPr>
          <p:spPr>
            <a:xfrm>
              <a:off x="6159136" y="647938"/>
              <a:ext cx="43204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대수구조들을 다루는 함수</a:t>
              </a:r>
              <a:endParaRPr lang="en-US" altLang="ko-KR" dirty="0"/>
            </a:p>
            <a:p>
              <a:r>
                <a:rPr lang="ko-KR" altLang="en-US" dirty="0">
                  <a:solidFill>
                    <a:srgbClr val="00B050"/>
                  </a:solidFill>
                </a:rPr>
                <a:t>사상이나 함수나 비슷해 혼용해서 사용함</a:t>
              </a:r>
              <a:endParaRPr lang="en-US" altLang="ko-KR" dirty="0">
                <a:solidFill>
                  <a:srgbClr val="00B050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43E7758-1F17-40DC-AB04-7C536A979E8C}"/>
              </a:ext>
            </a:extLst>
          </p:cNvPr>
          <p:cNvSpPr txBox="1"/>
          <p:nvPr/>
        </p:nvSpPr>
        <p:spPr>
          <a:xfrm>
            <a:off x="1765850" y="15524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olidFill>
                <a:srgbClr val="00206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6D7459-E702-4884-9060-C0E63FA570DF}"/>
              </a:ext>
            </a:extLst>
          </p:cNvPr>
          <p:cNvSpPr/>
          <p:nvPr/>
        </p:nvSpPr>
        <p:spPr>
          <a:xfrm>
            <a:off x="1765850" y="1552454"/>
            <a:ext cx="5234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: </a:t>
            </a:r>
            <a:r>
              <a:rPr lang="ko-KR" altLang="en-US" dirty="0">
                <a:solidFill>
                  <a:srgbClr val="002060"/>
                </a:solidFill>
              </a:rPr>
              <a:t>대수구조의 특성을 변형시키지 않고 보존 시켜 줌</a:t>
            </a:r>
            <a:endParaRPr lang="en-US" altLang="ko-KR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8">
                <a:extLst>
                  <a:ext uri="{FF2B5EF4-FFF2-40B4-BE49-F238E27FC236}">
                    <a16:creationId xmlns:a16="http://schemas.microsoft.com/office/drawing/2014/main" id="{F9474ACA-7A06-447A-9C35-92BCF27ECC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684000"/>
                  </p:ext>
                </p:extLst>
              </p:nvPr>
            </p:nvGraphicFramePr>
            <p:xfrm>
              <a:off x="-2666" y="5015497"/>
              <a:ext cx="5666866" cy="916559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69984">
                      <a:extLst>
                        <a:ext uri="{9D8B030D-6E8A-4147-A177-3AD203B41FA5}">
                          <a16:colId xmlns:a16="http://schemas.microsoft.com/office/drawing/2014/main" val="2336135170"/>
                        </a:ext>
                      </a:extLst>
                    </a:gridCol>
                    <a:gridCol w="3996882">
                      <a:extLst>
                        <a:ext uri="{9D8B030D-6E8A-4147-A177-3AD203B41FA5}">
                          <a16:colId xmlns:a16="http://schemas.microsoft.com/office/drawing/2014/main" val="264312147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ko-KR" altLang="en-US" sz="2000" dirty="0"/>
                            <a:t>② 관련용어</a:t>
                          </a:r>
                          <a:endParaRPr lang="en-US" altLang="ko-KR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8069095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r>
                            <a:rPr lang="en-US" altLang="ko-KR" sz="1800" dirty="0"/>
                            <a:t> </a:t>
                          </a:r>
                          <a:r>
                            <a:rPr lang="ko-KR" altLang="en-US" sz="1800" dirty="0"/>
                            <a:t>가 선형 사상일 때</a:t>
                          </a:r>
                          <a:r>
                            <a:rPr lang="en-US" altLang="ko-KR" sz="1800" dirty="0"/>
                            <a:t>,   (L : </a:t>
                          </a:r>
                          <a:r>
                            <a:rPr lang="ko-KR" altLang="en-US" sz="1800" dirty="0"/>
                            <a:t>선형사상</a:t>
                          </a:r>
                          <a:r>
                            <a:rPr lang="en-US" altLang="ko-KR" sz="1800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7656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핵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ko-KR" altLang="en-US" sz="1800" dirty="0"/>
                            <a:t> </a:t>
                          </a:r>
                          <a:r>
                            <a:rPr lang="en-US" altLang="ko-KR" sz="1800" dirty="0"/>
                            <a:t>(Kernel)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err="1"/>
                            <a:t>ker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sz="180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en-US" altLang="ko-KR" sz="18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80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ko-KR" sz="1800" smtClean="0">
                                  <a:latin typeface="Cambria Math" panose="02040503050406030204" pitchFamily="18" charset="0"/>
                                </a:rPr>
                                <m:t>={</m:t>
                              </m:r>
                              <m:r>
                                <a:rPr lang="en-US" altLang="ko-KR" sz="180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sz="180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ko-KR" sz="180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sz="180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ko-KR" sz="18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  <m:r>
                                <a:rPr lang="en-US" altLang="ko-KR" sz="180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0093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상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ko-KR" altLang="en-US" sz="1800" dirty="0"/>
                            <a:t> </a:t>
                          </a:r>
                          <a:r>
                            <a:rPr lang="en-US" altLang="ko-KR" sz="1800" dirty="0"/>
                            <a:t>(Image)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dirty="0"/>
                            <a:t>im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80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altLang="ko-KR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oMath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73784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자기사상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en-US" altLang="ko-KR" sz="1800" dirty="0"/>
                            <a:t>(Endo)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800" dirty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인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9204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단가사상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en-US" altLang="ko-KR" sz="1800" dirty="0"/>
                            <a:t>(Mono)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800" b="0" i="0" smtClean="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</m:d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인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935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전사사상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en-US" altLang="ko-KR" sz="1800" dirty="0"/>
                            <a:t>(Epi)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sz="180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d>
                                <m:d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</m:d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인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oMath>
                          </a14:m>
                          <a:r>
                            <a:rPr lang="en-US" altLang="ko-KR" sz="18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5250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동형사상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en-US" altLang="ko-KR" sz="1800" dirty="0"/>
                            <a:t>(Iso)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단사사상인 전사사상</a:t>
                          </a:r>
                          <a:endParaRPr lang="en-US" altLang="ko-KR" sz="1800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altLang="ko-KR" sz="1800" dirty="0">
                            <a:solidFill>
                              <a:srgbClr val="002060"/>
                            </a:solidFill>
                          </a:endParaRPr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altLang="ko-KR" sz="1800" dirty="0">
                            <a:solidFill>
                              <a:srgbClr val="002060"/>
                            </a:solidFill>
                          </a:endParaRPr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altLang="ko-KR" sz="18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2760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자기동형사상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en-US" altLang="ko-KR" sz="1800" dirty="0"/>
                            <a:t>(Auto)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자기사상인 동형사상</a:t>
                          </a:r>
                          <a:endParaRPr lang="en-US" altLang="ko-KR" sz="1800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V = 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6601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항등</a:t>
                          </a:r>
                          <a:r>
                            <a:rPr lang="ko-KR" altLang="en-US" sz="1800" dirty="0"/>
                            <a:t> 사상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en-US" altLang="ko-KR" sz="1800" dirty="0"/>
                            <a:t>(Identity)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800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ko-KR" altLang="en-US" sz="1800" b="0" i="1" smtClean="0">
                                    <a:latin typeface="Cambria Math" panose="02040503050406030204" pitchFamily="18" charset="0"/>
                                  </a:rPr>
                                  <m:t>인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(=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800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351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사상의 합성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두 선형사상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sub>
                              </m:sSub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endParaRPr lang="en-US" altLang="ko-KR" sz="1800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의 합성은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r>
                            <a:rPr lang="ko-KR" altLang="en-US" sz="1800" dirty="0"/>
                            <a:t>로 쓴다</a:t>
                          </a:r>
                          <a:r>
                            <a:rPr lang="en-US" altLang="ko-KR" sz="18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7418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역사상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rabicParenR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 </m:t>
                              </m:r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일</m:t>
                              </m:r>
                            </m:oMath>
                          </a14:m>
                          <a:r>
                            <a:rPr lang="en-US" altLang="ko-KR" sz="1800" dirty="0"/>
                            <a:t> </a:t>
                          </a:r>
                          <a:r>
                            <a:rPr lang="ko-KR" altLang="en-US" sz="1800" dirty="0"/>
                            <a:t>때</a:t>
                          </a:r>
                          <a:r>
                            <a:rPr lang="en-US" altLang="ko-KR" sz="18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를</m:t>
                              </m:r>
                            </m:oMath>
                          </a14:m>
                          <a:r>
                            <a:rPr lang="en-US" altLang="ko-KR" sz="18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</m:oMath>
                          </a14:m>
                          <a:endParaRPr lang="en-US" altLang="ko-KR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b="0" dirty="0"/>
                            <a:t>      왼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쪽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역사상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를</m:t>
                              </m:r>
                            </m:oMath>
                          </a14:m>
                          <a:r>
                            <a:rPr lang="en-US" altLang="ko-KR" sz="1800" b="0" i="1" dirty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800" b="0" i="1" dirty="0">
                              <a:latin typeface="Cambria Math" panose="02040503050406030204" pitchFamily="18" charset="0"/>
                            </a:rPr>
                            <a:t>의 오른쪽 </a:t>
                          </a:r>
                          <a:endParaRPr lang="en-US" altLang="ko-KR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i="1" dirty="0">
                              <a:latin typeface="Cambria Math" panose="02040503050406030204" pitchFamily="18" charset="0"/>
                            </a:rPr>
                            <a:t>     </a:t>
                          </a:r>
                          <a:r>
                            <a:rPr lang="ko-KR" altLang="en-US" sz="1800" b="0" i="1" dirty="0">
                              <a:latin typeface="Cambria Math" panose="02040503050406030204" pitchFamily="18" charset="0"/>
                            </a:rPr>
                            <a:t>역사상이라 한다</a:t>
                          </a:r>
                          <a:r>
                            <a:rPr lang="en-US" altLang="ko-KR" sz="1800" b="0" i="1" dirty="0">
                              <a:latin typeface="Cambria Math" panose="02040503050406030204" pitchFamily="18" charset="0"/>
                            </a:rPr>
                            <a:t>.</a:t>
                          </a:r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i="1" dirty="0">
                              <a:latin typeface="Cambria Math" panose="02040503050406030204" pitchFamily="18" charset="0"/>
                            </a:rPr>
                            <a:t>2) </a:t>
                          </a:r>
                          <a:r>
                            <a:rPr lang="ko-KR" altLang="en-US" sz="1800" b="0" i="1" dirty="0">
                              <a:latin typeface="Cambria Math" panose="02040503050406030204" pitchFamily="18" charset="0"/>
                            </a:rPr>
                            <a:t>왼쪽 역사상이자 오른쪽 역사상을</a:t>
                          </a:r>
                          <a:endParaRPr lang="en-US" altLang="ko-KR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b="0" i="1" dirty="0">
                              <a:latin typeface="Cambria Math" panose="02040503050406030204" pitchFamily="18" charset="0"/>
                            </a:rPr>
                            <a:t>    양쪽 역사상 또는 역사상이라 한다</a:t>
                          </a:r>
                          <a:r>
                            <a:rPr lang="en-US" altLang="ko-KR" sz="1800" b="0" i="1" dirty="0">
                              <a:latin typeface="Cambria Math" panose="02040503050406030204" pitchFamily="18" charset="0"/>
                            </a:rPr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3554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461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8">
                <a:extLst>
                  <a:ext uri="{FF2B5EF4-FFF2-40B4-BE49-F238E27FC236}">
                    <a16:creationId xmlns:a16="http://schemas.microsoft.com/office/drawing/2014/main" id="{F9474ACA-7A06-447A-9C35-92BCF27ECC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684000"/>
                  </p:ext>
                </p:extLst>
              </p:nvPr>
            </p:nvGraphicFramePr>
            <p:xfrm>
              <a:off x="-2666" y="5015497"/>
              <a:ext cx="5666866" cy="916559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69984">
                      <a:extLst>
                        <a:ext uri="{9D8B030D-6E8A-4147-A177-3AD203B41FA5}">
                          <a16:colId xmlns:a16="http://schemas.microsoft.com/office/drawing/2014/main" val="2336135170"/>
                        </a:ext>
                      </a:extLst>
                    </a:gridCol>
                    <a:gridCol w="3996882">
                      <a:extLst>
                        <a:ext uri="{9D8B030D-6E8A-4147-A177-3AD203B41FA5}">
                          <a16:colId xmlns:a16="http://schemas.microsoft.com/office/drawing/2014/main" val="2643121476"/>
                        </a:ext>
                      </a:extLst>
                    </a:gridCol>
                  </a:tblGrid>
                  <a:tr h="498920">
                    <a:tc gridSpan="2"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ko-KR" altLang="en-US" sz="2000" dirty="0"/>
                            <a:t>② 관련용어</a:t>
                          </a:r>
                          <a:endParaRPr lang="en-US" altLang="ko-KR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8069095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34426" b="-223278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765637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핵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ko-KR" altLang="en-US" sz="1800" dirty="0"/>
                            <a:t> </a:t>
                          </a:r>
                          <a:r>
                            <a:rPr lang="en-US" altLang="ko-KR" sz="1800" dirty="0"/>
                            <a:t>(Kernel)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1705" t="-136190" b="-119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0934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상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ko-KR" altLang="en-US" sz="1800" dirty="0"/>
                            <a:t> </a:t>
                          </a:r>
                          <a:r>
                            <a:rPr lang="en-US" altLang="ko-KR" sz="1800" dirty="0"/>
                            <a:t>(Image)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1705" t="-236190" b="-109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37848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자기사상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en-US" altLang="ko-KR" sz="1800" dirty="0"/>
                            <a:t>(Endo)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1705" t="-336190" b="-99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20454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단가사상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en-US" altLang="ko-KR" sz="1800" dirty="0"/>
                            <a:t>(Mono)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1705" t="-436190" b="-89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93504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전사사상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en-US" altLang="ko-KR" sz="1800" dirty="0"/>
                            <a:t>(Epi)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1705" t="-536190" b="-79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25046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동형사상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en-US" altLang="ko-KR" sz="1800" dirty="0"/>
                            <a:t>(Iso)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단사사상인 전사사상</a:t>
                          </a:r>
                          <a:endParaRPr lang="en-US" altLang="ko-KR" sz="1800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altLang="ko-KR" sz="1800" dirty="0">
                            <a:solidFill>
                              <a:srgbClr val="002060"/>
                            </a:solidFill>
                          </a:endParaRPr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altLang="ko-KR" sz="1800" dirty="0">
                            <a:solidFill>
                              <a:srgbClr val="002060"/>
                            </a:solidFill>
                          </a:endParaRPr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altLang="ko-KR" sz="18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276082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자기동형사상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en-US" altLang="ko-KR" sz="1800" dirty="0"/>
                            <a:t>(Auto)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자기사상인 동형사상</a:t>
                          </a:r>
                          <a:endParaRPr lang="en-US" altLang="ko-KR" sz="1800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V = 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660184"/>
                      </a:ext>
                    </a:extLst>
                  </a:tr>
                  <a:tr h="6452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항등</a:t>
                          </a:r>
                          <a:r>
                            <a:rPr lang="ko-KR" altLang="en-US" sz="1800" dirty="0"/>
                            <a:t> 사상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en-US" altLang="ko-KR" sz="1800" dirty="0"/>
                            <a:t>(Identity)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1705" t="-914151" b="-4056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735134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사상의 합성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1705" t="-1023810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7418915"/>
                      </a:ext>
                    </a:extLst>
                  </a:tr>
                  <a:tr h="161048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역사상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1705" t="-446970" b="-231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3554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46126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2" name="직사각형 51">
            <a:extLst>
              <a:ext uri="{FF2B5EF4-FFF2-40B4-BE49-F238E27FC236}">
                <a16:creationId xmlns:a16="http://schemas.microsoft.com/office/drawing/2014/main" id="{D81ED078-8630-49A7-B317-DEE545A0A69A}"/>
              </a:ext>
            </a:extLst>
          </p:cNvPr>
          <p:cNvSpPr/>
          <p:nvPr/>
        </p:nvSpPr>
        <p:spPr>
          <a:xfrm>
            <a:off x="4053335" y="3811313"/>
            <a:ext cx="2717411" cy="36933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가산성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&lt;- </a:t>
            </a:r>
            <a:r>
              <a:rPr lang="ko-KR" altLang="en-US" dirty="0">
                <a:solidFill>
                  <a:srgbClr val="002060"/>
                </a:solidFill>
              </a:rPr>
              <a:t>찢어질 수 있다</a:t>
            </a:r>
            <a:r>
              <a:rPr lang="en-US" altLang="ko-KR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2FEFC6B-1ACC-4DB8-9DC7-B73DE40F416C}"/>
              </a:ext>
            </a:extLst>
          </p:cNvPr>
          <p:cNvSpPr/>
          <p:nvPr/>
        </p:nvSpPr>
        <p:spPr>
          <a:xfrm>
            <a:off x="4053334" y="4224602"/>
            <a:ext cx="877163" cy="36933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동차성</a:t>
            </a:r>
            <a:endParaRPr lang="en-US" altLang="ko-KR" dirty="0">
              <a:solidFill>
                <a:srgbClr val="002060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7690B68-C41A-4042-BD45-BD72A7C038FB}"/>
              </a:ext>
            </a:extLst>
          </p:cNvPr>
          <p:cNvGrpSpPr/>
          <p:nvPr/>
        </p:nvGrpSpPr>
        <p:grpSpPr>
          <a:xfrm>
            <a:off x="3058285" y="5080893"/>
            <a:ext cx="9130932" cy="8797069"/>
            <a:chOff x="3058285" y="5080893"/>
            <a:chExt cx="9130932" cy="8797069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524DFDB-50E1-4C52-B949-E6018645EBDF}"/>
                </a:ext>
              </a:extLst>
            </p:cNvPr>
            <p:cNvGrpSpPr/>
            <p:nvPr/>
          </p:nvGrpSpPr>
          <p:grpSpPr>
            <a:xfrm>
              <a:off x="3058285" y="5080893"/>
              <a:ext cx="9130932" cy="4969400"/>
              <a:chOff x="3058285" y="5080893"/>
              <a:chExt cx="9130932" cy="49694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4DE70DF6-6CCB-4FD7-A054-294EBA1145BC}"/>
                  </a:ext>
                </a:extLst>
              </p:cNvPr>
              <p:cNvSpPr/>
              <p:nvPr/>
            </p:nvSpPr>
            <p:spPr>
              <a:xfrm>
                <a:off x="6527802" y="5080893"/>
                <a:ext cx="2342308" cy="1200329"/>
              </a:xfrm>
              <a:prstGeom prst="rect">
                <a:avLst/>
              </a:prstGeom>
              <a:ln>
                <a:solidFill>
                  <a:srgbClr val="00206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rgbClr val="002060"/>
                    </a:solidFill>
                  </a:rPr>
                  <a:t>L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이라는 선형사상이 </a:t>
                </a:r>
                <a:endParaRPr lang="en-US" altLang="ko-KR" dirty="0">
                  <a:solidFill>
                    <a:srgbClr val="002060"/>
                  </a:solidFill>
                </a:endParaRPr>
              </a:p>
              <a:p>
                <a:r>
                  <a:rPr lang="en-US" altLang="ko-KR" dirty="0">
                    <a:solidFill>
                      <a:srgbClr val="002060"/>
                    </a:solidFill>
                  </a:rPr>
                  <a:t>V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라는 벡터 공간에서 </a:t>
                </a:r>
                <a:endParaRPr lang="en-US" altLang="ko-KR" dirty="0">
                  <a:solidFill>
                    <a:srgbClr val="002060"/>
                  </a:solidFill>
                </a:endParaRPr>
              </a:p>
              <a:p>
                <a:r>
                  <a:rPr lang="en-US" altLang="ko-KR" dirty="0">
                    <a:solidFill>
                      <a:srgbClr val="002060"/>
                    </a:solidFill>
                  </a:rPr>
                  <a:t>W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라는 벡터공간으로 </a:t>
                </a:r>
                <a:endParaRPr lang="en-US" altLang="ko-KR" dirty="0">
                  <a:solidFill>
                    <a:srgbClr val="002060"/>
                  </a:solidFill>
                </a:endParaRPr>
              </a:p>
              <a:p>
                <a:r>
                  <a:rPr lang="ko-KR" altLang="en-US" dirty="0">
                    <a:solidFill>
                      <a:srgbClr val="002060"/>
                    </a:solidFill>
                  </a:rPr>
                  <a:t>이동하는 사상</a:t>
                </a:r>
                <a:endParaRPr lang="en-US" altLang="ko-KR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4549CE7E-0555-4F2A-8E0D-E11C408541D7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4508500" y="5681058"/>
                <a:ext cx="2019302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2D108FB-6DD7-4E51-854C-326B28B6444F}"/>
                  </a:ext>
                </a:extLst>
              </p:cNvPr>
              <p:cNvSpPr/>
              <p:nvPr/>
            </p:nvSpPr>
            <p:spPr>
              <a:xfrm>
                <a:off x="4992469" y="6592657"/>
                <a:ext cx="646331" cy="369332"/>
              </a:xfrm>
              <a:prstGeom prst="rect">
                <a:avLst/>
              </a:prstGeom>
              <a:ln>
                <a:solidFill>
                  <a:srgbClr val="00206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ko-KR" altLang="en-US" dirty="0" err="1">
                    <a:solidFill>
                      <a:srgbClr val="002060"/>
                    </a:solidFill>
                  </a:rPr>
                  <a:t>치역</a:t>
                </a:r>
                <a:endParaRPr lang="en-US" altLang="ko-K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F6DC77D-C417-4C2A-AEE4-44B1B8F2DD5D}"/>
                  </a:ext>
                </a:extLst>
              </p:cNvPr>
              <p:cNvSpPr/>
              <p:nvPr/>
            </p:nvSpPr>
            <p:spPr>
              <a:xfrm>
                <a:off x="6770746" y="8271710"/>
                <a:ext cx="5418471" cy="646331"/>
              </a:xfrm>
              <a:prstGeom prst="rect">
                <a:avLst/>
              </a:prstGeom>
              <a:ln>
                <a:solidFill>
                  <a:srgbClr val="00206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ko-KR" altLang="en-US" dirty="0" err="1">
                    <a:solidFill>
                      <a:srgbClr val="002060"/>
                    </a:solidFill>
                  </a:rPr>
                  <a:t>치역과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 공역이 같음</a:t>
                </a:r>
                <a:endParaRPr lang="en-US" altLang="ko-KR" dirty="0">
                  <a:solidFill>
                    <a:srgbClr val="002060"/>
                  </a:solidFill>
                </a:endParaRPr>
              </a:p>
              <a:p>
                <a:r>
                  <a:rPr lang="en-US" altLang="ko-KR" dirty="0">
                    <a:solidFill>
                      <a:srgbClr val="002060"/>
                    </a:solidFill>
                  </a:rPr>
                  <a:t>(W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의 벡터가 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V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에 대응되지 못하는 벡터가 없는 상태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)</a:t>
                </a:r>
              </a:p>
            </p:txBody>
          </p: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B84EB219-6E17-4872-A0B3-B9EBAA4686A3}"/>
                  </a:ext>
                </a:extLst>
              </p:cNvPr>
              <p:cNvCxnSpPr>
                <a:cxnSpLocks/>
                <a:endCxn id="62" idx="1"/>
              </p:cNvCxnSpPr>
              <p:nvPr/>
            </p:nvCxnSpPr>
            <p:spPr>
              <a:xfrm>
                <a:off x="3238500" y="8594876"/>
                <a:ext cx="3532246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직사각형 65">
                    <a:extLst>
                      <a:ext uri="{FF2B5EF4-FFF2-40B4-BE49-F238E27FC236}">
                        <a16:creationId xmlns:a16="http://schemas.microsoft.com/office/drawing/2014/main" id="{67E998F2-F58A-47A3-A349-88A98C5F1A1E}"/>
                      </a:ext>
                    </a:extLst>
                  </p:cNvPr>
                  <p:cNvSpPr/>
                  <p:nvPr/>
                </p:nvSpPr>
                <p:spPr>
                  <a:xfrm>
                    <a:off x="3058285" y="7219345"/>
                    <a:ext cx="2257349" cy="369332"/>
                  </a:xfrm>
                  <a:prstGeom prst="rect">
                    <a:avLst/>
                  </a:prstGeom>
                  <a:ln>
                    <a:solidFill>
                      <a:srgbClr val="002060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 lvl="0" defTabSz="1219170" latinLnBrk="1">
                      <a:defRPr/>
                    </a:pPr>
                    <a:r>
                      <a:rPr lang="ko-KR" altLang="en-US" dirty="0">
                        <a:solidFill>
                          <a:srgbClr val="002060"/>
                        </a:solidFill>
                      </a:rPr>
                      <a:t>자기사상 </a:t>
                    </a:r>
                    <a14:m>
                      <m:oMath xmlns:m="http://schemas.openxmlformats.org/officeDocument/2006/math">
                        <m:r>
                          <a:rPr lang="ko-KR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</m:oMath>
                    </a14:m>
                    <a:r>
                      <a:rPr lang="ko-KR" altLang="en-US" dirty="0">
                        <a:solidFill>
                          <a:srgbClr val="002060"/>
                        </a:solidFill>
                      </a:rPr>
                      <a:t>항등사상</a:t>
                    </a:r>
                    <a:endParaRPr lang="en-US" altLang="ko-KR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직사각형 65">
                    <a:extLst>
                      <a:ext uri="{FF2B5EF4-FFF2-40B4-BE49-F238E27FC236}">
                        <a16:creationId xmlns:a16="http://schemas.microsoft.com/office/drawing/2014/main" id="{67E998F2-F58A-47A3-A349-88A98C5F1A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8285" y="7219345"/>
                    <a:ext cx="225734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151" t="-9524" r="-1613" b="-19048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8C92758F-E4C4-44CA-B924-6DD954FEF178}"/>
                  </a:ext>
                </a:extLst>
              </p:cNvPr>
              <p:cNvSpPr/>
              <p:nvPr/>
            </p:nvSpPr>
            <p:spPr>
              <a:xfrm>
                <a:off x="3836559" y="9126963"/>
                <a:ext cx="6096000" cy="923330"/>
              </a:xfrm>
              <a:prstGeom prst="rect">
                <a:avLst/>
              </a:prstGeom>
              <a:ln>
                <a:solidFill>
                  <a:srgbClr val="002060"/>
                </a:solidFill>
              </a:ln>
            </p:spPr>
            <p:txBody>
              <a:bodyPr>
                <a:spAutoFit/>
              </a:bodyPr>
              <a:lstStyle/>
              <a:p>
                <a:pPr lvl="0" defTabSz="1219170" latinLnBrk="1">
                  <a:defRPr/>
                </a:pPr>
                <a:r>
                  <a:rPr lang="en-US" altLang="ko-KR" dirty="0">
                    <a:solidFill>
                      <a:srgbClr val="002060"/>
                    </a:solidFill>
                  </a:rPr>
                  <a:t>*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두 대수구조가 같다는 것을 보여 줌</a:t>
                </a:r>
                <a:endParaRPr lang="en-US" altLang="ko-KR" dirty="0">
                  <a:solidFill>
                    <a:srgbClr val="002060"/>
                  </a:solidFill>
                </a:endParaRPr>
              </a:p>
              <a:p>
                <a:pPr lvl="0" defTabSz="1219170" latinLnBrk="1">
                  <a:defRPr/>
                </a:pPr>
                <a:r>
                  <a:rPr lang="en-US" altLang="ko-KR" dirty="0">
                    <a:solidFill>
                      <a:srgbClr val="002060"/>
                    </a:solidFill>
                  </a:rPr>
                  <a:t>1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개의 대수구조로 부터 사용된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 </a:t>
                </a:r>
              </a:p>
              <a:p>
                <a:pPr lvl="0" defTabSz="1219170" latinLnBrk="1">
                  <a:defRPr/>
                </a:pPr>
                <a:r>
                  <a:rPr lang="ko-KR" altLang="en-US" dirty="0">
                    <a:solidFill>
                      <a:srgbClr val="002060"/>
                    </a:solidFill>
                  </a:rPr>
                  <a:t>이론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정리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법칙이 다른 대수구조에 사용가능</a:t>
                </a:r>
                <a:endParaRPr lang="en-US" altLang="ko-KR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0365810D-1E19-4E6F-BD50-145E2A82F96E}"/>
                </a:ext>
              </a:extLst>
            </p:cNvPr>
            <p:cNvSpPr/>
            <p:nvPr/>
          </p:nvSpPr>
          <p:spPr>
            <a:xfrm>
              <a:off x="5468558" y="11521257"/>
              <a:ext cx="2709396" cy="646331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</a:rPr>
                <a:t>대수구조에 대한 이야기</a:t>
              </a:r>
              <a:r>
                <a:rPr lang="en-US" altLang="ko-KR" dirty="0">
                  <a:solidFill>
                    <a:srgbClr val="002060"/>
                  </a:solidFill>
                </a:rPr>
                <a:t> </a:t>
              </a:r>
            </a:p>
            <a:p>
              <a:r>
                <a:rPr lang="ko-KR" altLang="en-US" dirty="0" err="1">
                  <a:solidFill>
                    <a:srgbClr val="002060"/>
                  </a:solidFill>
                </a:rPr>
                <a:t>합성함수랑</a:t>
              </a:r>
              <a:r>
                <a:rPr lang="ko-KR" altLang="en-US" dirty="0">
                  <a:solidFill>
                    <a:srgbClr val="002060"/>
                  </a:solidFill>
                </a:rPr>
                <a:t> 같음</a:t>
              </a:r>
              <a:endParaRPr lang="en-US" altLang="ko-KR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2FD4425A-8629-4327-B1A3-DAD752F9A5B6}"/>
                    </a:ext>
                  </a:extLst>
                </p:cNvPr>
                <p:cNvSpPr/>
                <p:nvPr/>
              </p:nvSpPr>
              <p:spPr>
                <a:xfrm>
                  <a:off x="5487365" y="12344551"/>
                  <a:ext cx="2190023" cy="646331"/>
                </a:xfrm>
                <a:prstGeom prst="rect">
                  <a:avLst/>
                </a:prstGeom>
                <a:ln>
                  <a:solidFill>
                    <a:srgbClr val="002060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dirty="0" err="1">
                      <a:solidFill>
                        <a:srgbClr val="002060"/>
                      </a:solidFill>
                    </a:rPr>
                    <a:t>항등사상이</a:t>
                  </a:r>
                  <a:r>
                    <a:rPr lang="ko-KR" altLang="en-US" dirty="0">
                      <a:solidFill>
                        <a:srgbClr val="002060"/>
                      </a:solidFill>
                    </a:rPr>
                    <a:t> 된다면 </a:t>
                  </a:r>
                  <a:endParaRPr lang="en-US" altLang="ko-KR" dirty="0">
                    <a:solidFill>
                      <a:srgbClr val="002060"/>
                    </a:solidFill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ko-KR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은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a14:m>
                  <a:r>
                    <a:rPr lang="en-US" altLang="ko-KR" dirty="0">
                      <a:solidFill>
                        <a:srgbClr val="00206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2FD4425A-8629-4327-B1A3-DAD752F9A5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365" y="12344551"/>
                  <a:ext cx="2190023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1939" t="-5556" b="-926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12FEEDD-EEC8-48B1-8BA5-96A8DF0FF77C}"/>
                </a:ext>
              </a:extLst>
            </p:cNvPr>
            <p:cNvSpPr/>
            <p:nvPr/>
          </p:nvSpPr>
          <p:spPr>
            <a:xfrm>
              <a:off x="5508933" y="13231631"/>
              <a:ext cx="2137124" cy="646331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</a:rPr>
                <a:t>서로</a:t>
              </a:r>
              <a:r>
                <a:rPr lang="en-US" altLang="ko-KR" dirty="0">
                  <a:solidFill>
                    <a:srgbClr val="002060"/>
                  </a:solidFill>
                </a:rPr>
                <a:t> </a:t>
              </a:r>
              <a:r>
                <a:rPr lang="ko-KR" altLang="en-US" dirty="0">
                  <a:solidFill>
                    <a:srgbClr val="002060"/>
                  </a:solidFill>
                </a:rPr>
                <a:t>위치를 바꿔도</a:t>
              </a:r>
              <a:endParaRPr lang="en-US" altLang="ko-KR" dirty="0">
                <a:solidFill>
                  <a:srgbClr val="002060"/>
                </a:solidFill>
              </a:endParaRPr>
            </a:p>
            <a:p>
              <a:r>
                <a:rPr lang="ko-KR" altLang="en-US" dirty="0" err="1">
                  <a:solidFill>
                    <a:srgbClr val="002060"/>
                  </a:solidFill>
                </a:rPr>
                <a:t>항등사상이</a:t>
              </a:r>
              <a:r>
                <a:rPr lang="ko-KR" altLang="en-US" dirty="0">
                  <a:solidFill>
                    <a:srgbClr val="002060"/>
                  </a:solidFill>
                </a:rPr>
                <a:t> 될 때</a:t>
              </a:r>
              <a:endParaRPr lang="en-US" altLang="ko-KR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41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0" name="표 8">
                <a:extLst>
                  <a:ext uri="{FF2B5EF4-FFF2-40B4-BE49-F238E27FC236}">
                    <a16:creationId xmlns:a16="http://schemas.microsoft.com/office/drawing/2014/main" id="{D38A89BA-BFA2-426E-AB6C-DF69517F02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8632797"/>
                  </p:ext>
                </p:extLst>
              </p:nvPr>
            </p:nvGraphicFramePr>
            <p:xfrm>
              <a:off x="0" y="0"/>
              <a:ext cx="4483100" cy="304038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83100">
                      <a:extLst>
                        <a:ext uri="{9D8B030D-6E8A-4147-A177-3AD203B41FA5}">
                          <a16:colId xmlns:a16="http://schemas.microsoft.com/office/drawing/2014/main" val="23361351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US" altLang="ko-KR" sz="2400" dirty="0"/>
                            <a:t>(2)</a:t>
                          </a:r>
                          <a:r>
                            <a:rPr lang="ko-KR" altLang="en-US" sz="2400" dirty="0"/>
                            <a:t> 여러 선형사상</a:t>
                          </a:r>
                          <a:endParaRPr lang="en-US" altLang="ko-KR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80690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r>
                            <a:rPr lang="en-US" altLang="ko-KR" sz="1800" dirty="0"/>
                            <a:t> </a:t>
                          </a:r>
                          <a:r>
                            <a:rPr lang="ko-KR" altLang="en-US" sz="1800" dirty="0"/>
                            <a:t>가 선형사상이고</a:t>
                          </a:r>
                          <a:r>
                            <a:rPr lang="ko-KR" altLang="en-US" sz="18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ko-KR" altLang="en-US" sz="1800" dirty="0"/>
                            <a:t>일 때</a:t>
                          </a:r>
                          <a:r>
                            <a:rPr lang="en-US" altLang="ko-KR" sz="1800" dirty="0"/>
                            <a:t>,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7656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845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i="0" dirty="0">
                              <a:latin typeface="+mn-lt"/>
                            </a:rPr>
                            <a:t>②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5823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③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𝑘𝑣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단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는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스칼라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6729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i="0" dirty="0">
                              <a:latin typeface="+mn-lt"/>
                            </a:rPr>
                            <a:t>④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endParaRPr lang="en-US" altLang="ko-KR" sz="1800" b="0" i="0" dirty="0">
                            <a:latin typeface="+mn-lt"/>
                          </a:endParaRPr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     (</a:t>
                          </a:r>
                          <a:r>
                            <a:rPr lang="ko-KR" altLang="en-US" sz="1800" dirty="0"/>
                            <a:t>단</a:t>
                          </a:r>
                          <a:r>
                            <a:rPr lang="en-US" altLang="ko-KR" sz="18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ℳ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d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755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⑤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단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8755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0" name="표 8">
                <a:extLst>
                  <a:ext uri="{FF2B5EF4-FFF2-40B4-BE49-F238E27FC236}">
                    <a16:creationId xmlns:a16="http://schemas.microsoft.com/office/drawing/2014/main" id="{D38A89BA-BFA2-426E-AB6C-DF69517F02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8632797"/>
                  </p:ext>
                </p:extLst>
              </p:nvPr>
            </p:nvGraphicFramePr>
            <p:xfrm>
              <a:off x="0" y="0"/>
              <a:ext cx="4483100" cy="304038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83100">
                      <a:extLst>
                        <a:ext uri="{9D8B030D-6E8A-4147-A177-3AD203B41FA5}">
                          <a16:colId xmlns:a16="http://schemas.microsoft.com/office/drawing/2014/main" val="233613517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US" altLang="ko-KR" sz="2400" dirty="0"/>
                            <a:t>(2)</a:t>
                          </a:r>
                          <a:r>
                            <a:rPr lang="ko-KR" altLang="en-US" sz="2400" dirty="0"/>
                            <a:t> 여러 선형사상</a:t>
                          </a:r>
                          <a:endParaRPr lang="en-US" altLang="ko-KR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80690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t="-139344" b="-6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7656374"/>
                      </a:ext>
                    </a:extLst>
                  </a:tr>
                  <a:tr h="4008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t="-221212" b="-471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845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t="-347541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5823906"/>
                      </a:ext>
                    </a:extLst>
                  </a:tr>
                  <a:tr h="37090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t="-455000" b="-3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6729153"/>
                      </a:ext>
                    </a:extLst>
                  </a:tr>
                  <a:tr h="69881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t="-289565" b="-6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3755776"/>
                      </a:ext>
                    </a:extLst>
                  </a:tr>
                  <a:tr h="37090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t="-73442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8755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AD4D639-2FD5-4658-A378-98CDC378BAAE}"/>
              </a:ext>
            </a:extLst>
          </p:cNvPr>
          <p:cNvSpPr txBox="1"/>
          <p:nvPr/>
        </p:nvSpPr>
        <p:spPr>
          <a:xfrm>
            <a:off x="1371600" y="8255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영사상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D8CFAF-7FA4-494A-AA43-E75E3BE58B27}"/>
              </a:ext>
            </a:extLst>
          </p:cNvPr>
          <p:cNvSpPr txBox="1"/>
          <p:nvPr/>
        </p:nvSpPr>
        <p:spPr>
          <a:xfrm>
            <a:off x="1371600" y="122122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 err="1"/>
              <a:t>항등사상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37F210-B15D-4B79-9018-8780FA076313}"/>
              </a:ext>
            </a:extLst>
          </p:cNvPr>
          <p:cNvSpPr txBox="1"/>
          <p:nvPr/>
        </p:nvSpPr>
        <p:spPr>
          <a:xfrm>
            <a:off x="5420236" y="131802"/>
            <a:ext cx="40895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선형사상을 만족하기 위한 두가지 조건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가산성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동착성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6AB924-223B-4B30-9358-AC959D922A73}"/>
                  </a:ext>
                </a:extLst>
              </p:cNvPr>
              <p:cNvSpPr txBox="1"/>
              <p:nvPr/>
            </p:nvSpPr>
            <p:spPr>
              <a:xfrm>
                <a:off x="5420236" y="1221225"/>
                <a:ext cx="4368800" cy="1306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① </a:t>
                </a:r>
                <a:endParaRPr lang="en-US" altLang="ko-KR" dirty="0"/>
              </a:p>
              <a:p>
                <a:r>
                  <a:rPr lang="en-US" altLang="ko-KR" dirty="0"/>
                  <a:t>1)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US" altLang="ko-KR" dirty="0"/>
              </a:p>
              <a:p>
                <a:r>
                  <a:rPr lang="en-US" altLang="ko-KR" dirty="0"/>
                  <a:t>2)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6AB924-223B-4B30-9358-AC959D922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236" y="1221225"/>
                <a:ext cx="4368800" cy="1306704"/>
              </a:xfrm>
              <a:prstGeom prst="rect">
                <a:avLst/>
              </a:prstGeom>
              <a:blipFill>
                <a:blip r:embed="rId3"/>
                <a:stretch>
                  <a:fillRect l="-1116" t="-3256" b="-65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8C4712-45ED-423E-8E88-62FB74CF4086}"/>
                  </a:ext>
                </a:extLst>
              </p:cNvPr>
              <p:cNvSpPr txBox="1"/>
              <p:nvPr/>
            </p:nvSpPr>
            <p:spPr>
              <a:xfrm>
                <a:off x="5420236" y="2554951"/>
                <a:ext cx="4368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②</a:t>
                </a:r>
                <a:endParaRPr lang="en-US" altLang="ko-KR" dirty="0"/>
              </a:p>
              <a:p>
                <a:r>
                  <a:rPr lang="en-US" altLang="ko-KR" dirty="0"/>
                  <a:t>1)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2)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8C4712-45ED-423E-8E88-62FB74CF4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236" y="2554951"/>
                <a:ext cx="4368800" cy="923330"/>
              </a:xfrm>
              <a:prstGeom prst="rect">
                <a:avLst/>
              </a:prstGeom>
              <a:blipFill>
                <a:blip r:embed="rId4"/>
                <a:stretch>
                  <a:fillRect l="-1116" t="-4605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21074C4-C139-4401-89D1-34B86B66D012}"/>
                  </a:ext>
                </a:extLst>
              </p:cNvPr>
              <p:cNvSpPr txBox="1"/>
              <p:nvPr/>
            </p:nvSpPr>
            <p:spPr>
              <a:xfrm>
                <a:off x="5420236" y="3505303"/>
                <a:ext cx="579386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③</a:t>
                </a:r>
                <a:endParaRPr lang="en-US" altLang="ko-KR" dirty="0"/>
              </a:p>
              <a:p>
                <a:r>
                  <a:rPr lang="en-US" altLang="ko-KR" dirty="0"/>
                  <a:t>1)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2)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𝑘𝑚𝑣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𝑚𝑘𝑣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21074C4-C139-4401-89D1-34B86B66D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236" y="3505303"/>
                <a:ext cx="5793864" cy="923330"/>
              </a:xfrm>
              <a:prstGeom prst="rect">
                <a:avLst/>
              </a:prstGeom>
              <a:blipFill>
                <a:blip r:embed="rId5"/>
                <a:stretch>
                  <a:fillRect l="-841" t="-4636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C3EF2DF-B4B9-4EE0-83A2-A1A8DD0F42CE}"/>
                  </a:ext>
                </a:extLst>
              </p:cNvPr>
              <p:cNvSpPr txBox="1"/>
              <p:nvPr/>
            </p:nvSpPr>
            <p:spPr>
              <a:xfrm>
                <a:off x="0" y="3653226"/>
                <a:ext cx="6248400" cy="5053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④&lt;-</a:t>
                </a:r>
                <a:r>
                  <a:rPr lang="ko-KR" altLang="en-US" dirty="0"/>
                  <a:t> 행렬을 곱해준다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2)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=()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()=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C3EF2DF-B4B9-4EE0-83A2-A1A8DD0F4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53226"/>
                <a:ext cx="6248400" cy="5053050"/>
              </a:xfrm>
              <a:prstGeom prst="rect">
                <a:avLst/>
              </a:prstGeom>
              <a:blipFill>
                <a:blip r:embed="rId6"/>
                <a:stretch>
                  <a:fillRect l="-780" t="-8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6DA5DD-E833-49A2-BA7A-0FBD11C5C7C2}"/>
                  </a:ext>
                </a:extLst>
              </p:cNvPr>
              <p:cNvSpPr txBox="1"/>
              <p:nvPr/>
            </p:nvSpPr>
            <p:spPr>
              <a:xfrm>
                <a:off x="40454" y="8706276"/>
                <a:ext cx="60555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⑤</a:t>
                </a:r>
                <a:endParaRPr lang="en-US" altLang="ko-KR" dirty="0"/>
              </a:p>
              <a:p>
                <a:r>
                  <a:rPr lang="en-US" altLang="ko-KR" dirty="0"/>
                  <a:t>1)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2)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6DA5DD-E833-49A2-BA7A-0FBD11C5C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4" y="8706276"/>
                <a:ext cx="6055546" cy="1200329"/>
              </a:xfrm>
              <a:prstGeom prst="rect">
                <a:avLst/>
              </a:prstGeom>
              <a:blipFill>
                <a:blip r:embed="rId7"/>
                <a:stretch>
                  <a:fillRect l="-906" t="-35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57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F5038C-5DBE-404A-81C0-DE3D2CF23A03}"/>
                  </a:ext>
                </a:extLst>
              </p:cNvPr>
              <p:cNvSpPr txBox="1"/>
              <p:nvPr/>
            </p:nvSpPr>
            <p:spPr>
              <a:xfrm>
                <a:off x="0" y="0"/>
                <a:ext cx="6527800" cy="4153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/>
                  <a:t>2.</a:t>
                </a:r>
                <a:r>
                  <a:rPr lang="ko-KR" altLang="en-US" sz="3200" b="1" dirty="0"/>
                  <a:t> 선형대수학의 기본 정리</a:t>
                </a:r>
                <a:endParaRPr lang="en-US" altLang="ko-KR" sz="3200" b="1" dirty="0"/>
              </a:p>
              <a:p>
                <a:pPr>
                  <a:lnSpc>
                    <a:spcPct val="2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벡터공간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/>
                  <a:t>에 대하여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서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/>
                  <a:t>로의 선형사상들의 집합을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ko-KR" altLang="en-US" dirty="0"/>
                  <a:t>라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다음과 같이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위에 합과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스칼라배를 정의한다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1)(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2)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𝑘𝐿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이제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ko-KR" altLang="en-US" dirty="0"/>
                  <a:t>위의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 행렬들의 집합을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  <m:r>
                          <m:rPr>
                            <m:nor/>
                          </m:rPr>
                          <a:rPr lang="ko-KR" altLang="en-US" dirty="0"/>
                          <m:t>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라 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두 사상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ko-KR" altLang="en-US" dirty="0"/>
                  <a:t>를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F5038C-5DBE-404A-81C0-DE3D2CF23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6527800" cy="4153573"/>
              </a:xfrm>
              <a:prstGeom prst="rect">
                <a:avLst/>
              </a:prstGeom>
              <a:blipFill>
                <a:blip r:embed="rId2"/>
                <a:stretch>
                  <a:fillRect l="-2334" t="-2349" b="-14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D92B582-1791-45D9-9C74-86201BE18698}"/>
              </a:ext>
            </a:extLst>
          </p:cNvPr>
          <p:cNvSpPr txBox="1"/>
          <p:nvPr/>
        </p:nvSpPr>
        <p:spPr>
          <a:xfrm>
            <a:off x="4660900" y="12700"/>
            <a:ext cx="2669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</a:rPr>
              <a:t>(</a:t>
            </a:r>
            <a:r>
              <a:rPr lang="ko-KR" altLang="en-US" sz="2400" b="1" dirty="0">
                <a:solidFill>
                  <a:srgbClr val="7030A0"/>
                </a:solidFill>
              </a:rPr>
              <a:t>가장 중요한 정리</a:t>
            </a:r>
            <a:r>
              <a:rPr lang="en-US" altLang="ko-KR" sz="2400" b="1" dirty="0">
                <a:solidFill>
                  <a:srgbClr val="7030A0"/>
                </a:solidFill>
              </a:rPr>
              <a:t>)</a:t>
            </a:r>
            <a:endParaRPr lang="ko-KR" alt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AD5C7-20BB-4E94-A50D-D70AB0BD00D6}"/>
              </a:ext>
            </a:extLst>
          </p:cNvPr>
          <p:cNvSpPr txBox="1"/>
          <p:nvPr/>
        </p:nvSpPr>
        <p:spPr>
          <a:xfrm>
            <a:off x="4381500" y="652165"/>
            <a:ext cx="781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수학적 구성을 대수구조로 바꾸고 대수 구조로써 어떤 대수구조와</a:t>
            </a:r>
            <a:endParaRPr lang="en-US" altLang="ko-KR" b="1" dirty="0"/>
          </a:p>
          <a:p>
            <a:r>
              <a:rPr lang="ko-KR" altLang="en-US" b="1" dirty="0"/>
              <a:t> </a:t>
            </a:r>
            <a:r>
              <a:rPr lang="ko-KR" altLang="en-US" b="1" dirty="0" err="1"/>
              <a:t>같은지</a:t>
            </a:r>
            <a:r>
              <a:rPr lang="ko-KR" altLang="en-US" b="1" dirty="0"/>
              <a:t> 살펴보고 대수구조로 카테고리와 시킨다</a:t>
            </a:r>
            <a:r>
              <a:rPr lang="en-US" altLang="ko-KR" b="1" dirty="0"/>
              <a:t>. </a:t>
            </a:r>
          </a:p>
          <a:p>
            <a:r>
              <a:rPr lang="ko-KR" altLang="en-US" b="1" dirty="0"/>
              <a:t>그래서 여러 특성들을 파악할 수 있음</a:t>
            </a:r>
            <a:r>
              <a:rPr lang="en-US" altLang="ko-KR" b="1" dirty="0"/>
              <a:t> &lt;- </a:t>
            </a:r>
            <a:r>
              <a:rPr lang="ko-KR" altLang="en-US" b="1" dirty="0"/>
              <a:t>선형 사사상을 대수구조화 시키자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4B3843B-28F6-4DB8-BFF9-88F7D93E02A8}"/>
              </a:ext>
            </a:extLst>
          </p:cNvPr>
          <p:cNvSpPr/>
          <p:nvPr/>
        </p:nvSpPr>
        <p:spPr>
          <a:xfrm>
            <a:off x="2971800" y="2146300"/>
            <a:ext cx="203200" cy="3048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FBC9843-C4AA-48A7-88FF-9882A92F12C7}"/>
              </a:ext>
            </a:extLst>
          </p:cNvPr>
          <p:cNvSpPr/>
          <p:nvPr/>
        </p:nvSpPr>
        <p:spPr>
          <a:xfrm>
            <a:off x="3398410" y="2146300"/>
            <a:ext cx="203200" cy="3048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A1D87E-A104-4499-A914-372DD54302F1}"/>
                  </a:ext>
                </a:extLst>
              </p:cNvPr>
              <p:cNvSpPr txBox="1"/>
              <p:nvPr/>
            </p:nvSpPr>
            <p:spPr>
              <a:xfrm>
                <a:off x="3773243" y="2081768"/>
                <a:ext cx="1729704" cy="369332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002060"/>
                    </a:solidFill>
                  </a:rPr>
                  <a:t>: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스칼라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002060"/>
                    </a:solidFill>
                  </a:rPr>
                  <a:t>: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체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A1D87E-A104-4499-A914-372DD5430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243" y="2081768"/>
                <a:ext cx="1729704" cy="369332"/>
              </a:xfrm>
              <a:prstGeom prst="rect">
                <a:avLst/>
              </a:prstGeom>
              <a:blipFill>
                <a:blip r:embed="rId3"/>
                <a:stretch>
                  <a:fillRect t="-9524" r="-1748" b="-22222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그룹 40">
            <a:extLst>
              <a:ext uri="{FF2B5EF4-FFF2-40B4-BE49-F238E27FC236}">
                <a16:creationId xmlns:a16="http://schemas.microsoft.com/office/drawing/2014/main" id="{7AF7B655-5B83-4567-BA9C-D9DF306DFD3A}"/>
              </a:ext>
            </a:extLst>
          </p:cNvPr>
          <p:cNvGrpSpPr/>
          <p:nvPr/>
        </p:nvGrpSpPr>
        <p:grpSpPr>
          <a:xfrm>
            <a:off x="5672695" y="1575495"/>
            <a:ext cx="3781081" cy="1250771"/>
            <a:chOff x="6273800" y="2272268"/>
            <a:chExt cx="3781081" cy="1250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D869016-1F6C-41C4-9E83-08DDDE209657}"/>
                    </a:ext>
                  </a:extLst>
                </p:cNvPr>
                <p:cNvSpPr txBox="1"/>
                <p:nvPr/>
              </p:nvSpPr>
              <p:spPr>
                <a:xfrm>
                  <a:off x="6273800" y="2451100"/>
                  <a:ext cx="1778307" cy="646331"/>
                </a:xfrm>
                <a:prstGeom prst="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∝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,+,⋅</m:t>
                            </m:r>
                          </m:e>
                        </m:d>
                      </m:oMath>
                    </m:oMathPara>
                  </a14:m>
                  <a:endParaRPr lang="en-US" altLang="ko-KR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ℳ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,+,⋅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D869016-1F6C-41C4-9E83-08DDDE209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3800" y="2451100"/>
                  <a:ext cx="1778307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BA1948B-B217-416A-91E1-12771953EFA6}"/>
                    </a:ext>
                  </a:extLst>
                </p:cNvPr>
                <p:cNvSpPr txBox="1"/>
                <p:nvPr/>
              </p:nvSpPr>
              <p:spPr>
                <a:xfrm>
                  <a:off x="8141364" y="2272268"/>
                  <a:ext cx="9207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altLang="ko-KR" dirty="0"/>
                    <a:t>(</a:t>
                  </a:r>
                  <a:r>
                    <a:rPr lang="ko-KR" altLang="en-US" dirty="0"/>
                    <a:t>사상</a:t>
                  </a:r>
                  <a:r>
                    <a:rPr lang="en-US" altLang="ko-KR" dirty="0"/>
                    <a:t>)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BA1948B-B217-416A-91E1-12771953EF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1364" y="2272268"/>
                  <a:ext cx="92076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987" t="-11475" r="-5960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25FC383C-AE07-41B1-BA64-7D75D2C9774C}"/>
                </a:ext>
              </a:extLst>
            </p:cNvPr>
            <p:cNvCxnSpPr/>
            <p:nvPr/>
          </p:nvCxnSpPr>
          <p:spPr>
            <a:xfrm>
              <a:off x="8166407" y="2552873"/>
              <a:ext cx="0" cy="442784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3D3A5B6D-DB75-4279-B0A5-16EC4F8C8C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2129" y="2552873"/>
              <a:ext cx="0" cy="442784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E2FC606-9B69-47AA-844F-7BF69C6F72D5}"/>
                    </a:ext>
                  </a:extLst>
                </p:cNvPr>
                <p:cNvSpPr txBox="1"/>
                <p:nvPr/>
              </p:nvSpPr>
              <p:spPr>
                <a:xfrm>
                  <a:off x="9122446" y="2272268"/>
                  <a:ext cx="9324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a14:m>
                  <a:r>
                    <a:rPr lang="en-US" altLang="ko-KR" dirty="0"/>
                    <a:t>(</a:t>
                  </a:r>
                  <a:r>
                    <a:rPr lang="ko-KR" altLang="en-US" dirty="0"/>
                    <a:t>사상</a:t>
                  </a:r>
                  <a:r>
                    <a:rPr lang="en-US" altLang="ko-KR" dirty="0"/>
                    <a:t>)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E2FC606-9B69-47AA-844F-7BF69C6F72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2446" y="2272268"/>
                  <a:ext cx="932435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1475" r="-5882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A0BC4CA-12D1-472D-B696-036BE3804D54}"/>
                </a:ext>
              </a:extLst>
            </p:cNvPr>
            <p:cNvSpPr txBox="1"/>
            <p:nvPr/>
          </p:nvSpPr>
          <p:spPr>
            <a:xfrm>
              <a:off x="6273800" y="3153707"/>
              <a:ext cx="3454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</a:rPr>
                <a:t>대수 구조 간의 사상을 정의한다</a:t>
              </a:r>
              <a:r>
                <a:rPr lang="en-US" altLang="ko-KR" dirty="0">
                  <a:solidFill>
                    <a:srgbClr val="002060"/>
                  </a:solidFill>
                </a:rPr>
                <a:t>.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2E9CD69-AB9D-48C6-BA82-285F1DFE314A}"/>
                  </a:ext>
                </a:extLst>
              </p:cNvPr>
              <p:cNvSpPr txBox="1"/>
              <p:nvPr/>
            </p:nvSpPr>
            <p:spPr>
              <a:xfrm>
                <a:off x="3567535" y="2556133"/>
                <a:ext cx="475130" cy="374526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합</m:t>
                      </m:r>
                    </m:oMath>
                  </m:oMathPara>
                </a14:m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2E9CD69-AB9D-48C6-BA82-285F1DFE3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535" y="2556133"/>
                <a:ext cx="475130" cy="374526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11B2A62-F1B8-4B96-AD96-6556ED775886}"/>
                  </a:ext>
                </a:extLst>
              </p:cNvPr>
              <p:cNvSpPr txBox="1"/>
              <p:nvPr/>
            </p:nvSpPr>
            <p:spPr>
              <a:xfrm>
                <a:off x="2328514" y="2930659"/>
                <a:ext cx="1107996" cy="369332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스</m:t>
                    </m:r>
                  </m:oMath>
                </a14:m>
                <a:r>
                  <a:rPr lang="ko-KR" altLang="en-US" dirty="0">
                    <a:solidFill>
                      <a:srgbClr val="002060"/>
                    </a:solidFill>
                  </a:rPr>
                  <a:t>칼라배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11B2A62-F1B8-4B96-AD96-6556ED775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514" y="2930659"/>
                <a:ext cx="1107996" cy="369332"/>
              </a:xfrm>
              <a:prstGeom prst="rect">
                <a:avLst/>
              </a:prstGeom>
              <a:blipFill>
                <a:blip r:embed="rId8"/>
                <a:stretch>
                  <a:fillRect t="-11290" r="-3804" b="-20968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DD8D33F-C8B9-475B-9143-4C4183DC36A4}"/>
                  </a:ext>
                </a:extLst>
              </p:cNvPr>
              <p:cNvSpPr txBox="1"/>
              <p:nvPr/>
            </p:nvSpPr>
            <p:spPr>
              <a:xfrm>
                <a:off x="4708531" y="3056186"/>
                <a:ext cx="5773312" cy="651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/>
                  <a:t>L(V,W)</a:t>
                </a:r>
                <a:r>
                  <a:rPr lang="ko-KR" altLang="en-US" dirty="0"/>
                  <a:t>집합에서 선형사상 두개를 가져옴</a:t>
                </a:r>
                <a:endParaRPr lang="en-US" altLang="ko-KR" dirty="0"/>
              </a:p>
              <a:p>
                <a:r>
                  <a:rPr lang="ko-KR" altLang="en-US" dirty="0"/>
                  <a:t>      가져온 선형 사상들의 합을 어떻게 정의하는지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DD8D33F-C8B9-475B-9143-4C4183DC3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531" y="3056186"/>
                <a:ext cx="5773312" cy="651525"/>
              </a:xfrm>
              <a:prstGeom prst="rect">
                <a:avLst/>
              </a:prstGeom>
              <a:blipFill>
                <a:blip r:embed="rId9"/>
                <a:stretch>
                  <a:fillRect l="-739" t="-5607" r="-106" b="-121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3102268-9F96-4FFE-A3FE-6D166EF197FA}"/>
                  </a:ext>
                </a:extLst>
              </p:cNvPr>
              <p:cNvSpPr txBox="1"/>
              <p:nvPr/>
            </p:nvSpPr>
            <p:spPr>
              <a:xfrm>
                <a:off x="4711549" y="3826768"/>
                <a:ext cx="5282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2)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행렬들 </a:t>
                </a:r>
                <a:r>
                  <a:rPr lang="en-US" altLang="ko-KR" dirty="0"/>
                  <a:t>&lt;- </a:t>
                </a:r>
                <a:r>
                  <a:rPr lang="ko-KR" altLang="en-US" u="sng" dirty="0">
                    <a:solidFill>
                      <a:srgbClr val="002060"/>
                    </a:solidFill>
                  </a:rPr>
                  <a:t>선형사상</a:t>
                </a:r>
                <a:r>
                  <a:rPr lang="ko-KR" altLang="en-US" dirty="0"/>
                  <a:t>과 </a:t>
                </a:r>
                <a:r>
                  <a:rPr lang="ko-KR" altLang="en-US" u="sng" dirty="0">
                    <a:solidFill>
                      <a:srgbClr val="002060"/>
                    </a:solidFill>
                  </a:rPr>
                  <a:t>행렬</a:t>
                </a:r>
                <a:r>
                  <a:rPr lang="ko-KR" altLang="en-US" dirty="0"/>
                  <a:t>의 관계를 본다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3102268-9F96-4FFE-A3FE-6D166EF19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549" y="3826768"/>
                <a:ext cx="5282152" cy="369332"/>
              </a:xfrm>
              <a:prstGeom prst="rect">
                <a:avLst/>
              </a:prstGeom>
              <a:blipFill>
                <a:blip r:embed="rId10"/>
                <a:stretch>
                  <a:fillRect l="-1039" t="-13333" r="-231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A2235128-1D1F-415F-B46F-4649A81EC10C}"/>
              </a:ext>
            </a:extLst>
          </p:cNvPr>
          <p:cNvSpPr txBox="1"/>
          <p:nvPr/>
        </p:nvSpPr>
        <p:spPr>
          <a:xfrm>
            <a:off x="6610025" y="41961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대수구조화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A9AD70-3D30-4B01-AC21-EFF1DB842BEE}"/>
              </a:ext>
            </a:extLst>
          </p:cNvPr>
          <p:cNvSpPr txBox="1"/>
          <p:nvPr/>
        </p:nvSpPr>
        <p:spPr>
          <a:xfrm>
            <a:off x="7784088" y="4211347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대수구조화 </a:t>
            </a:r>
            <a:r>
              <a:rPr lang="en-US" altLang="ko-KR" dirty="0">
                <a:solidFill>
                  <a:srgbClr val="002060"/>
                </a:solidFill>
              </a:rPr>
              <a:t>= </a:t>
            </a:r>
            <a:r>
              <a:rPr lang="ko-KR" altLang="en-US" dirty="0">
                <a:solidFill>
                  <a:srgbClr val="002060"/>
                </a:solidFill>
              </a:rPr>
              <a:t>둘의 관계를 본다</a:t>
            </a:r>
            <a:r>
              <a:rPr lang="en-US" altLang="ko-KR" dirty="0">
                <a:solidFill>
                  <a:srgbClr val="002060"/>
                </a:solidFill>
              </a:rPr>
              <a:t>.</a:t>
            </a:r>
            <a:endParaRPr lang="ko-KR" alt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5A00B93-D156-4424-A5EF-462D1A41B419}"/>
                  </a:ext>
                </a:extLst>
              </p:cNvPr>
              <p:cNvSpPr txBox="1"/>
              <p:nvPr/>
            </p:nvSpPr>
            <p:spPr>
              <a:xfrm>
                <a:off x="0" y="4978400"/>
                <a:ext cx="4098045" cy="1593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다음과 같이 정의한다</a:t>
                </a:r>
                <a:r>
                  <a:rPr lang="en-US" altLang="ko-KR" dirty="0"/>
                  <a:t>.</a:t>
                </a:r>
                <a:endParaRPr lang="en-US" altLang="ko-KR" b="0" dirty="0"/>
              </a:p>
              <a:p>
                <a:r>
                  <a:rPr lang="en-US" altLang="ko-KR" b="0" dirty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ko-KR" dirty="0"/>
              </a:p>
              <a:p>
                <a:r>
                  <a:rPr lang="en-US" altLang="ko-KR" b="0" dirty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5A00B93-D156-4424-A5EF-462D1A41B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78400"/>
                <a:ext cx="4098045" cy="1593321"/>
              </a:xfrm>
              <a:prstGeom prst="rect">
                <a:avLst/>
              </a:prstGeom>
              <a:blipFill>
                <a:blip r:embed="rId11"/>
                <a:stretch>
                  <a:fillRect l="-1190" t="-3065" b="-15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B67EA7-C5E1-4DD0-B28D-0A35ACB0529C}"/>
                  </a:ext>
                </a:extLst>
              </p:cNvPr>
              <p:cNvSpPr txBox="1"/>
              <p:nvPr/>
            </p:nvSpPr>
            <p:spPr>
              <a:xfrm>
                <a:off x="2697202" y="5252520"/>
                <a:ext cx="3166251" cy="374526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선</m:t>
                    </m:r>
                  </m:oMath>
                </a14:m>
                <a:r>
                  <a:rPr lang="ko-KR" altLang="en-US" dirty="0">
                    <a:solidFill>
                      <a:srgbClr val="002060"/>
                    </a:solidFill>
                  </a:rPr>
                  <a:t>형 사상이 행렬로 가는 구조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B67EA7-C5E1-4DD0-B28D-0A35ACB05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202" y="5252520"/>
                <a:ext cx="3166251" cy="374526"/>
              </a:xfrm>
              <a:prstGeom prst="rect">
                <a:avLst/>
              </a:prstGeom>
              <a:blipFill>
                <a:blip r:embed="rId12"/>
                <a:stretch>
                  <a:fillRect l="-192" t="-9524" r="-766" b="-20635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687BDB4-F1C5-49DC-ABE4-83F3ACE4CA96}"/>
                  </a:ext>
                </a:extLst>
              </p:cNvPr>
              <p:cNvSpPr txBox="1"/>
              <p:nvPr/>
            </p:nvSpPr>
            <p:spPr>
              <a:xfrm>
                <a:off x="2184859" y="6541327"/>
                <a:ext cx="2453236" cy="369332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002060"/>
                    </a:solidFill>
                  </a:rPr>
                  <a:t>&lt;-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선형사상 하나하나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687BDB4-F1C5-49DC-ABE4-83F3ACE4C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859" y="6541327"/>
                <a:ext cx="2453236" cy="369332"/>
              </a:xfrm>
              <a:prstGeom prst="rect">
                <a:avLst/>
              </a:prstGeom>
              <a:blipFill>
                <a:blip r:embed="rId13"/>
                <a:stretch>
                  <a:fillRect t="-9524" r="-1481" b="-22222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그룹 57">
            <a:extLst>
              <a:ext uri="{FF2B5EF4-FFF2-40B4-BE49-F238E27FC236}">
                <a16:creationId xmlns:a16="http://schemas.microsoft.com/office/drawing/2014/main" id="{B85B8D4E-E239-4A84-AB30-FAEFA5925ADF}"/>
              </a:ext>
            </a:extLst>
          </p:cNvPr>
          <p:cNvGrpSpPr/>
          <p:nvPr/>
        </p:nvGrpSpPr>
        <p:grpSpPr>
          <a:xfrm>
            <a:off x="74172" y="7258809"/>
            <a:ext cx="4089851" cy="369332"/>
            <a:chOff x="74172" y="7258809"/>
            <a:chExt cx="4089851" cy="36933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EA80A92-9996-4A27-8275-8FCCD62AA7D9}"/>
                </a:ext>
              </a:extLst>
            </p:cNvPr>
            <p:cNvSpPr txBox="1"/>
            <p:nvPr/>
          </p:nvSpPr>
          <p:spPr>
            <a:xfrm>
              <a:off x="1599344" y="7258809"/>
              <a:ext cx="893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기호정의</a:t>
              </a: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A284138-4D3B-4482-9AF5-8FAEA2F5C24E}"/>
                </a:ext>
              </a:extLst>
            </p:cNvPr>
            <p:cNvCxnSpPr>
              <a:cxnSpLocks/>
            </p:cNvCxnSpPr>
            <p:nvPr/>
          </p:nvCxnSpPr>
          <p:spPr>
            <a:xfrm>
              <a:off x="2632797" y="7431282"/>
              <a:ext cx="1531226" cy="40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0ECC31B-A42D-49A1-83E0-A5411BE89A29}"/>
                </a:ext>
              </a:extLst>
            </p:cNvPr>
            <p:cNvCxnSpPr/>
            <p:nvPr/>
          </p:nvCxnSpPr>
          <p:spPr>
            <a:xfrm>
              <a:off x="74172" y="7433329"/>
              <a:ext cx="1531226" cy="40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EA65C11-40FA-4243-9D2F-D5634B6C528F}"/>
                  </a:ext>
                </a:extLst>
              </p:cNvPr>
              <p:cNvSpPr txBox="1"/>
              <p:nvPr/>
            </p:nvSpPr>
            <p:spPr>
              <a:xfrm>
                <a:off x="0" y="7655886"/>
                <a:ext cx="4301177" cy="1902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 err="1"/>
                  <a:t>순서기저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    </a:t>
                </a:r>
                <a:r>
                  <a:rPr lang="ko-KR" altLang="en-US" dirty="0"/>
                  <a:t>기저들의 원소들은 순서가 정해져 있고</a:t>
                </a:r>
                <a:endParaRPr lang="en-US" altLang="ko-KR" dirty="0"/>
              </a:p>
              <a:p>
                <a:r>
                  <a:rPr lang="en-US" altLang="ko-KR" dirty="0"/>
                  <a:t>    </a:t>
                </a:r>
                <a:r>
                  <a:rPr lang="ko-KR" altLang="en-US" dirty="0"/>
                  <a:t>바뀌지 않는다</a:t>
                </a:r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2)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/>
                  <a:t>에 대해</a:t>
                </a:r>
                <a:endParaRPr lang="en-US" altLang="ko-KR" dirty="0"/>
              </a:p>
              <a:p>
                <a:r>
                  <a:rPr lang="en-US" altLang="ko-KR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ko-KR" altLang="en-US" dirty="0"/>
                          <m:t> </m:t>
                        </m:r>
                      </m:e>
                      <m:sub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r>
                  <a:rPr lang="en-US" altLang="ko-KR" dirty="0"/>
                  <a:t>3)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EA65C11-40FA-4243-9D2F-D5634B6C5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55886"/>
                <a:ext cx="4301177" cy="1902700"/>
              </a:xfrm>
              <a:prstGeom prst="rect">
                <a:avLst/>
              </a:prstGeom>
              <a:blipFill>
                <a:blip r:embed="rId14"/>
                <a:stretch>
                  <a:fillRect l="-1133" t="-2244" r="-283" b="-6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C3782AC4-431E-42D4-B5E4-EA90636EEC6E}"/>
              </a:ext>
            </a:extLst>
          </p:cNvPr>
          <p:cNvGrpSpPr/>
          <p:nvPr/>
        </p:nvGrpSpPr>
        <p:grpSpPr>
          <a:xfrm>
            <a:off x="4362703" y="6896109"/>
            <a:ext cx="4246665" cy="1464782"/>
            <a:chOff x="-13556" y="9144971"/>
            <a:chExt cx="4246665" cy="14647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85B7B89-1336-41D6-94AB-F63B257885DC}"/>
                    </a:ext>
                  </a:extLst>
                </p:cNvPr>
                <p:cNvSpPr txBox="1"/>
                <p:nvPr/>
              </p:nvSpPr>
              <p:spPr>
                <a:xfrm>
                  <a:off x="-13556" y="9329637"/>
                  <a:ext cx="40443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/>
                    <a:t>예</a:t>
                  </a:r>
                  <a:r>
                    <a:rPr lang="en-US" altLang="ko-KR" dirty="0"/>
                    <a:t>)</a:t>
                  </a:r>
                </a:p>
                <a:p>
                  <a:r>
                    <a:rPr lang="en-US" altLang="ko-KR" dirty="0"/>
                    <a:t>1)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1,0,0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0,1,0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,(0,0,1)}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85B7B89-1336-41D6-94AB-F63B257885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556" y="9329637"/>
                  <a:ext cx="4044377" cy="646331"/>
                </a:xfrm>
                <a:prstGeom prst="rect">
                  <a:avLst/>
                </a:prstGeom>
                <a:blipFill>
                  <a:blip r:embed="rId15"/>
                  <a:stretch>
                    <a:fillRect l="-1357" t="-7547" b="-141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905B259-1FEA-49CE-BDF3-B507FC81675C}"/>
                </a:ext>
              </a:extLst>
            </p:cNvPr>
            <p:cNvSpPr/>
            <p:nvPr/>
          </p:nvSpPr>
          <p:spPr>
            <a:xfrm>
              <a:off x="839785" y="9652802"/>
              <a:ext cx="277815" cy="32316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F3793CC-2D76-4EB1-82B8-692FFA1C540B}"/>
                </a:ext>
              </a:extLst>
            </p:cNvPr>
            <p:cNvSpPr txBox="1"/>
            <p:nvPr/>
          </p:nvSpPr>
          <p:spPr>
            <a:xfrm>
              <a:off x="978692" y="9144971"/>
              <a:ext cx="3254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solidFill>
                    <a:srgbClr val="002060"/>
                  </a:solidFill>
                </a:rPr>
                <a:t>순서기저</a:t>
              </a:r>
              <a:r>
                <a:rPr lang="ko-KR" altLang="en-US" dirty="0">
                  <a:solidFill>
                    <a:srgbClr val="002060"/>
                  </a:solidFill>
                </a:rPr>
                <a:t> </a:t>
              </a:r>
              <a:r>
                <a:rPr lang="en-US" altLang="ko-KR" dirty="0">
                  <a:solidFill>
                    <a:srgbClr val="002060"/>
                  </a:solidFill>
                </a:rPr>
                <a:t>(</a:t>
              </a:r>
              <a:r>
                <a:rPr lang="ko-KR" altLang="en-US" dirty="0">
                  <a:solidFill>
                    <a:srgbClr val="002060"/>
                  </a:solidFill>
                </a:rPr>
                <a:t>순서는 바뀌지 않음</a:t>
              </a:r>
              <a:r>
                <a:rPr lang="en-US" altLang="ko-KR" dirty="0">
                  <a:solidFill>
                    <a:srgbClr val="002060"/>
                  </a:solidFill>
                </a:rPr>
                <a:t>)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164473EE-E260-4F44-9CDE-2CEDE5FDD4FB}"/>
                </a:ext>
              </a:extLst>
            </p:cNvPr>
            <p:cNvCxnSpPr/>
            <p:nvPr/>
          </p:nvCxnSpPr>
          <p:spPr>
            <a:xfrm flipV="1">
              <a:off x="978692" y="9448800"/>
              <a:ext cx="138908" cy="20400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BEC523D1-8DD6-4175-9022-63B3B8D6F640}"/>
                </a:ext>
              </a:extLst>
            </p:cNvPr>
            <p:cNvGrpSpPr/>
            <p:nvPr/>
          </p:nvGrpSpPr>
          <p:grpSpPr>
            <a:xfrm>
              <a:off x="1368158" y="9975968"/>
              <a:ext cx="462371" cy="617433"/>
              <a:chOff x="1368158" y="9975968"/>
              <a:chExt cx="462371" cy="6174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96979514-9F2E-46DF-A45A-446469E56FDE}"/>
                      </a:ext>
                    </a:extLst>
                  </p:cNvPr>
                  <p:cNvSpPr txBox="1"/>
                  <p:nvPr/>
                </p:nvSpPr>
                <p:spPr>
                  <a:xfrm>
                    <a:off x="1368158" y="10224069"/>
                    <a:ext cx="4623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96979514-9F2E-46DF-A45A-446469E56F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8158" y="10224069"/>
                    <a:ext cx="462371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9CD430BE-C963-4A66-AABA-2F3BC62B37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99343" y="9975968"/>
                <a:ext cx="215777" cy="316893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3EE86EC-1072-4568-9B2B-0F347D189CFC}"/>
                </a:ext>
              </a:extLst>
            </p:cNvPr>
            <p:cNvGrpSpPr/>
            <p:nvPr/>
          </p:nvGrpSpPr>
          <p:grpSpPr>
            <a:xfrm>
              <a:off x="2134055" y="9984144"/>
              <a:ext cx="467692" cy="617433"/>
              <a:chOff x="1368158" y="9975968"/>
              <a:chExt cx="467692" cy="6174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CFA68241-6101-4683-9BEA-18F707FF1B1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8158" y="10224069"/>
                    <a:ext cx="46769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CFA68241-6101-4683-9BEA-18F707FF1B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8158" y="10224069"/>
                    <a:ext cx="467692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3827C9C0-CE1F-48EA-94EA-2E13BBB327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99343" y="9975968"/>
                <a:ext cx="215777" cy="316893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7FCF6A61-E566-48E9-8692-45D0B32A95DD}"/>
                </a:ext>
              </a:extLst>
            </p:cNvPr>
            <p:cNvGrpSpPr/>
            <p:nvPr/>
          </p:nvGrpSpPr>
          <p:grpSpPr>
            <a:xfrm>
              <a:off x="2812202" y="9992320"/>
              <a:ext cx="467692" cy="617433"/>
              <a:chOff x="1368158" y="9975968"/>
              <a:chExt cx="467692" cy="6174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CFA06C44-5ECD-45FE-B721-2EECD101CB0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8158" y="10224069"/>
                    <a:ext cx="46769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CFA06C44-5ECD-45FE-B721-2EECD101CB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8158" y="10224069"/>
                    <a:ext cx="467692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직선 화살표 연결선 77">
                <a:extLst>
                  <a:ext uri="{FF2B5EF4-FFF2-40B4-BE49-F238E27FC236}">
                    <a16:creationId xmlns:a16="http://schemas.microsoft.com/office/drawing/2014/main" id="{BE66D2FC-C10F-493D-AAA6-5AA793A28C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99343" y="9975968"/>
                <a:ext cx="215777" cy="316893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A61D90C-33FC-4257-998C-E689D46B4C1F}"/>
              </a:ext>
            </a:extLst>
          </p:cNvPr>
          <p:cNvCxnSpPr>
            <a:cxnSpLocks/>
          </p:cNvCxnSpPr>
          <p:nvPr/>
        </p:nvCxnSpPr>
        <p:spPr>
          <a:xfrm>
            <a:off x="105662" y="9953616"/>
            <a:ext cx="4089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31DD1E5-357A-4221-A8EA-317EFB23D622}"/>
                  </a:ext>
                </a:extLst>
              </p:cNvPr>
              <p:cNvSpPr txBox="1"/>
              <p:nvPr/>
            </p:nvSpPr>
            <p:spPr>
              <a:xfrm>
                <a:off x="74172" y="10190738"/>
                <a:ext cx="43335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  그러면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>
                    <a:solidFill>
                      <a:srgbClr val="002060"/>
                    </a:solidFill>
                  </a:rPr>
                  <a:t>와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ko-KR" altLang="en-US" dirty="0">
                    <a:solidFill>
                      <a:srgbClr val="002060"/>
                    </a:solidFill>
                  </a:rPr>
                  <a:t>는 모두</a:t>
                </a:r>
                <a:r>
                  <a:rPr lang="ko-KR" altLang="en-US" dirty="0"/>
                  <a:t> 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동형사상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또한</a:t>
                </a:r>
                <a:endParaRPr lang="en-US" altLang="ko-KR" dirty="0"/>
              </a:p>
              <a:p>
                <a:r>
                  <a:rPr lang="ko-KR" altLang="en-US" dirty="0"/>
                  <a:t>두 사상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>
                    <a:solidFill>
                      <a:srgbClr val="002060"/>
                    </a:solidFill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ko-KR" altLang="en-US" dirty="0">
                    <a:solidFill>
                      <a:srgbClr val="002060"/>
                    </a:solidFill>
                  </a:rPr>
                  <a:t>는 서로 역사상 </a:t>
                </a:r>
                <a:r>
                  <a:rPr lang="ko-KR" altLang="en-US" dirty="0"/>
                  <a:t>관계이다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31DD1E5-357A-4221-A8EA-317EFB23D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2" y="10190738"/>
                <a:ext cx="4333559" cy="646331"/>
              </a:xfrm>
              <a:prstGeom prst="rect">
                <a:avLst/>
              </a:prstGeom>
              <a:blipFill>
                <a:blip r:embed="rId19"/>
                <a:stretch>
                  <a:fillRect l="-1125" t="-7547" r="-985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B019551-6F26-4C0A-BDAD-3AE48C15DC71}"/>
                  </a:ext>
                </a:extLst>
              </p:cNvPr>
              <p:cNvSpPr txBox="1"/>
              <p:nvPr/>
            </p:nvSpPr>
            <p:spPr>
              <a:xfrm>
                <a:off x="2328514" y="8828405"/>
                <a:ext cx="2269211" cy="33855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6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튜</m:t>
                    </m:r>
                  </m:oMath>
                </a14:m>
                <a:r>
                  <a:rPr lang="ko-KR" altLang="en-US" sz="1600" dirty="0">
                    <a:solidFill>
                      <a:srgbClr val="002060"/>
                    </a:solidFill>
                  </a:rPr>
                  <a:t>플</a:t>
                </a:r>
                <a:r>
                  <a:rPr lang="en-US" altLang="ko-KR" sz="1600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002060"/>
                    </a:solidFill>
                  </a:rPr>
                  <a:t>), </a:t>
                </a:r>
                <a:r>
                  <a:rPr lang="ko-KR" altLang="en-US" sz="1600" dirty="0">
                    <a:solidFill>
                      <a:srgbClr val="002060"/>
                    </a:solidFill>
                  </a:rPr>
                  <a:t>전치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()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ko-KR" alt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B019551-6F26-4C0A-BDAD-3AE48C15D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514" y="8828405"/>
                <a:ext cx="2269211" cy="338554"/>
              </a:xfrm>
              <a:prstGeom prst="rect">
                <a:avLst/>
              </a:prstGeom>
              <a:blipFill>
                <a:blip r:embed="rId20"/>
                <a:stretch>
                  <a:fillRect t="-5172" b="-20690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24E86C4-2246-477D-9BE1-1FB43FCD776E}"/>
                  </a:ext>
                </a:extLst>
              </p:cNvPr>
              <p:cNvSpPr txBox="1"/>
              <p:nvPr/>
            </p:nvSpPr>
            <p:spPr>
              <a:xfrm>
                <a:off x="3808903" y="8448093"/>
                <a:ext cx="4039054" cy="343235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선</m:t>
                    </m:r>
                  </m:oMath>
                </a14:m>
                <a:r>
                  <a:rPr lang="ko-KR" altLang="en-US" sz="1600" dirty="0">
                    <a:solidFill>
                      <a:srgbClr val="002060"/>
                    </a:solidFill>
                  </a:rPr>
                  <a:t>형 결합</a:t>
                </a:r>
                <a:r>
                  <a:rPr lang="en-US" altLang="ko-KR" sz="1600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002060"/>
                    </a:solidFill>
                  </a:rPr>
                  <a:t>)</a:t>
                </a:r>
                <a:r>
                  <a:rPr lang="ko-KR" altLang="en-US" sz="1600" dirty="0">
                    <a:solidFill>
                      <a:srgbClr val="002060"/>
                    </a:solidFill>
                  </a:rPr>
                  <a:t>으로 표현 될 때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24E86C4-2246-477D-9BE1-1FB43FCD7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903" y="8448093"/>
                <a:ext cx="4039054" cy="343235"/>
              </a:xfrm>
              <a:prstGeom prst="rect">
                <a:avLst/>
              </a:prstGeom>
              <a:blipFill>
                <a:blip r:embed="rId21"/>
                <a:stretch>
                  <a:fillRect t="-5172" b="-20690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B9097A6-AAE2-4EC9-9316-BC93DBA0E44D}"/>
              </a:ext>
            </a:extLst>
          </p:cNvPr>
          <p:cNvGrpSpPr/>
          <p:nvPr/>
        </p:nvGrpSpPr>
        <p:grpSpPr>
          <a:xfrm>
            <a:off x="5312252" y="9087960"/>
            <a:ext cx="4531561" cy="1518311"/>
            <a:chOff x="7279439" y="9087888"/>
            <a:chExt cx="4531561" cy="15183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F07D6F89-E2EA-44D9-926F-5C1C4DAF2B16}"/>
                    </a:ext>
                  </a:extLst>
                </p:cNvPr>
                <p:cNvSpPr txBox="1"/>
                <p:nvPr/>
              </p:nvSpPr>
              <p:spPr>
                <a:xfrm>
                  <a:off x="7279439" y="9087888"/>
                  <a:ext cx="3743589" cy="11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2)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altLang="ko-KR" dirty="0"/>
                </a:p>
                <a:p>
                  <a:r>
                    <a:rPr lang="en-US" altLang="ko-KR" dirty="0"/>
                    <a:t>		 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ko-KR" dirty="0"/>
                            <m:t>(3,1,2)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F07D6F89-E2EA-44D9-926F-5C1C4DAF2B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9439" y="9087888"/>
                  <a:ext cx="3743589" cy="1100109"/>
                </a:xfrm>
                <a:prstGeom prst="rect">
                  <a:avLst/>
                </a:prstGeom>
                <a:blipFill>
                  <a:blip r:embed="rId22"/>
                  <a:stretch>
                    <a:fillRect l="-1301" t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915A658F-352C-439C-B61E-81C3E8957547}"/>
                </a:ext>
              </a:extLst>
            </p:cNvPr>
            <p:cNvCxnSpPr/>
            <p:nvPr/>
          </p:nvCxnSpPr>
          <p:spPr>
            <a:xfrm flipV="1">
              <a:off x="10456970" y="9966316"/>
              <a:ext cx="0" cy="332797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F4965BFF-DBE0-4B40-A88E-22F22B141D44}"/>
                    </a:ext>
                  </a:extLst>
                </p:cNvPr>
                <p:cNvSpPr txBox="1"/>
                <p:nvPr/>
              </p:nvSpPr>
              <p:spPr>
                <a:xfrm>
                  <a:off x="10209973" y="10298422"/>
                  <a:ext cx="7557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벡터</a:t>
                  </a:r>
                  <a:r>
                    <a:rPr lang="en-US" altLang="ko-KR" sz="1400" dirty="0">
                      <a:solidFill>
                        <a:srgbClr val="00206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US" altLang="ko-KR" sz="1400" dirty="0">
                      <a:solidFill>
                        <a:srgbClr val="002060"/>
                      </a:solidFill>
                    </a:rPr>
                    <a:t>)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F4965BFF-DBE0-4B40-A88E-22F22B141D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9973" y="10298422"/>
                  <a:ext cx="755784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2419" t="-3922" r="-1613" b="-215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346D7D47-F386-4364-A402-908CAD505A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51594" y="9953616"/>
              <a:ext cx="171434" cy="166399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56CD254-9F8D-4097-911F-59930A9E8946}"/>
                    </a:ext>
                  </a:extLst>
                </p:cNvPr>
                <p:cNvSpPr txBox="1"/>
                <p:nvPr/>
              </p:nvSpPr>
              <p:spPr>
                <a:xfrm>
                  <a:off x="10874872" y="10178808"/>
                  <a:ext cx="936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기저 </a:t>
                  </a:r>
                  <a:r>
                    <a:rPr lang="en-US" altLang="ko-KR" sz="1400" dirty="0">
                      <a:solidFill>
                        <a:srgbClr val="002060"/>
                      </a:solidFill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solidFill>
                        <a:srgbClr val="002060"/>
                      </a:solidFill>
                    </a:rPr>
                    <a:t>)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56CD254-9F8D-4097-911F-59930A9E89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4872" y="10178808"/>
                  <a:ext cx="936128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1948" t="-6000" b="-2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7AFDCB3-07FF-4115-81F6-D186A14334DF}"/>
                  </a:ext>
                </a:extLst>
              </p:cNvPr>
              <p:cNvSpPr txBox="1"/>
              <p:nvPr/>
            </p:nvSpPr>
            <p:spPr>
              <a:xfrm>
                <a:off x="1381357" y="9558586"/>
                <a:ext cx="1462260" cy="343235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행</m:t>
                    </m:r>
                  </m:oMath>
                </a14:m>
                <a:r>
                  <a:rPr lang="ko-KR" altLang="en-US" sz="1600" dirty="0">
                    <a:solidFill>
                      <a:srgbClr val="002060"/>
                    </a:solidFill>
                  </a:rPr>
                  <a:t>렬로 정의됨</a:t>
                </a: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7AFDCB3-07FF-4115-81F6-D186A1433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357" y="9558586"/>
                <a:ext cx="1462260" cy="343235"/>
              </a:xfrm>
              <a:prstGeom prst="rect">
                <a:avLst/>
              </a:prstGeom>
              <a:blipFill>
                <a:blip r:embed="rId25"/>
                <a:stretch>
                  <a:fillRect t="-5172" r="-415" b="-17241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8940AD6-6F6C-4367-9459-0D946316CF60}"/>
              </a:ext>
            </a:extLst>
          </p:cNvPr>
          <p:cNvCxnSpPr/>
          <p:nvPr/>
        </p:nvCxnSpPr>
        <p:spPr>
          <a:xfrm>
            <a:off x="1346200" y="9460658"/>
            <a:ext cx="2153810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691804A-033A-46F1-9CEF-21E2203E37E2}"/>
                  </a:ext>
                </a:extLst>
              </p:cNvPr>
              <p:cNvSpPr/>
              <p:nvPr/>
            </p:nvSpPr>
            <p:spPr>
              <a:xfrm>
                <a:off x="3548905" y="9153603"/>
                <a:ext cx="1321644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ko-KR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ko-KR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691804A-033A-46F1-9CEF-21E2203E37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905" y="9153603"/>
                <a:ext cx="1321644" cy="404983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8D29733C-7FAE-447B-8D2A-0D4EB4D7E79E}"/>
              </a:ext>
            </a:extLst>
          </p:cNvPr>
          <p:cNvGrpSpPr/>
          <p:nvPr/>
        </p:nvGrpSpPr>
        <p:grpSpPr>
          <a:xfrm>
            <a:off x="5342307" y="10726914"/>
            <a:ext cx="4355488" cy="5140190"/>
            <a:chOff x="5342307" y="10726914"/>
            <a:chExt cx="4355488" cy="51401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9CA26C88-1C3C-4207-92E0-D41881D4489D}"/>
                    </a:ext>
                  </a:extLst>
                </p:cNvPr>
                <p:cNvSpPr txBox="1"/>
                <p:nvPr/>
              </p:nvSpPr>
              <p:spPr>
                <a:xfrm>
                  <a:off x="5342307" y="10726914"/>
                  <a:ext cx="4355488" cy="51401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3)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a14:m>
                  <a:endParaRPr lang="en-US" altLang="ko-KR" dirty="0"/>
                </a:p>
                <a:p>
                  <a:r>
                    <a:rPr lang="en-US" altLang="ko-KR" dirty="0"/>
                    <a:t>Ex)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ko-KR" alt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a14:m>
                  <a:endParaRPr lang="en-US" altLang="ko-KR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altLang="ko-KR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  <a:p>
                  <a:endParaRPr lang="en-US" altLang="ko-KR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18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altLang="ko-KR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sup>
                        </m:sSubSup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18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ℳ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3×3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  <a:p>
                  <a:endParaRPr lang="ko-KR" altLang="en-US" dirty="0"/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9CA26C88-1C3C-4207-92E0-D41881D448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2307" y="10726914"/>
                  <a:ext cx="4355488" cy="5140190"/>
                </a:xfrm>
                <a:prstGeom prst="rect">
                  <a:avLst/>
                </a:prstGeom>
                <a:blipFill>
                  <a:blip r:embed="rId27"/>
                  <a:stretch>
                    <a:fillRect l="-111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9E6F3F9-EBCC-4646-B6D7-FA3CE405B527}"/>
                    </a:ext>
                  </a:extLst>
                </p:cNvPr>
                <p:cNvSpPr txBox="1"/>
                <p:nvPr/>
              </p:nvSpPr>
              <p:spPr>
                <a:xfrm>
                  <a:off x="5774553" y="10726914"/>
                  <a:ext cx="3891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9E6F3F9-EBCC-4646-B6D7-FA3CE405B5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4553" y="10726914"/>
                  <a:ext cx="389145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C1BD58E2-6C1C-41CA-93DE-8020BC15DE3A}"/>
                    </a:ext>
                  </a:extLst>
                </p:cNvPr>
                <p:cNvSpPr/>
                <p:nvPr/>
              </p:nvSpPr>
              <p:spPr>
                <a:xfrm>
                  <a:off x="6294691" y="10726914"/>
                  <a:ext cx="4662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C1BD58E2-6C1C-41CA-93DE-8020BC15DE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691" y="10726914"/>
                  <a:ext cx="466217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FB9E070-700C-4F79-A8BC-50301927E763}"/>
                  </a:ext>
                </a:extLst>
              </p:cNvPr>
              <p:cNvSpPr txBox="1"/>
              <p:nvPr/>
            </p:nvSpPr>
            <p:spPr>
              <a:xfrm>
                <a:off x="8657579" y="10909657"/>
                <a:ext cx="3227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1,0,0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0,1,0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,(0,0,1)}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FB9E070-700C-4F79-A8BC-50301927E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579" y="10909657"/>
                <a:ext cx="3227165" cy="369332"/>
              </a:xfrm>
              <a:prstGeom prst="rect">
                <a:avLst/>
              </a:prstGeom>
              <a:blipFill>
                <a:blip r:embed="rId3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AE4D56C-0A9F-4C38-9073-129E44320016}"/>
                  </a:ext>
                </a:extLst>
              </p:cNvPr>
              <p:cNvSpPr txBox="1"/>
              <p:nvPr/>
            </p:nvSpPr>
            <p:spPr>
              <a:xfrm>
                <a:off x="9428017" y="11616816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AE4D56C-0A9F-4C38-9073-129E44320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017" y="11616816"/>
                <a:ext cx="501804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B1EC96B5-4B48-4CDB-8FED-5680EBF8BD43}"/>
              </a:ext>
            </a:extLst>
          </p:cNvPr>
          <p:cNvCxnSpPr>
            <a:cxnSpLocks/>
          </p:cNvCxnSpPr>
          <p:nvPr/>
        </p:nvCxnSpPr>
        <p:spPr>
          <a:xfrm flipV="1">
            <a:off x="9659202" y="11368715"/>
            <a:ext cx="215777" cy="31689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C9D047D-7B65-4484-8E50-FF0C90CD898C}"/>
                  </a:ext>
                </a:extLst>
              </p:cNvPr>
              <p:cNvSpPr txBox="1"/>
              <p:nvPr/>
            </p:nvSpPr>
            <p:spPr>
              <a:xfrm>
                <a:off x="10193914" y="11624992"/>
                <a:ext cx="507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C9D047D-7B65-4484-8E50-FF0C90CD8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3914" y="11624992"/>
                <a:ext cx="507126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75B8AF0-134B-4574-A053-FD0DB8EFE439}"/>
              </a:ext>
            </a:extLst>
          </p:cNvPr>
          <p:cNvCxnSpPr>
            <a:cxnSpLocks/>
          </p:cNvCxnSpPr>
          <p:nvPr/>
        </p:nvCxnSpPr>
        <p:spPr>
          <a:xfrm flipV="1">
            <a:off x="10425099" y="11376891"/>
            <a:ext cx="215777" cy="31689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262114C-040A-4547-80CF-A39D20CF02E2}"/>
                  </a:ext>
                </a:extLst>
              </p:cNvPr>
              <p:cNvSpPr txBox="1"/>
              <p:nvPr/>
            </p:nvSpPr>
            <p:spPr>
              <a:xfrm>
                <a:off x="10872061" y="11633168"/>
                <a:ext cx="507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262114C-040A-4547-80CF-A39D20CF0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2061" y="11633168"/>
                <a:ext cx="507126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A3FFD934-1902-4F96-B273-2D3E225BF28C}"/>
              </a:ext>
            </a:extLst>
          </p:cNvPr>
          <p:cNvCxnSpPr>
            <a:cxnSpLocks/>
          </p:cNvCxnSpPr>
          <p:nvPr/>
        </p:nvCxnSpPr>
        <p:spPr>
          <a:xfrm flipV="1">
            <a:off x="11103246" y="11385067"/>
            <a:ext cx="215777" cy="31689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D80E0DDC-0F6F-4585-810F-2FE4281BD89B}"/>
                  </a:ext>
                </a:extLst>
              </p:cNvPr>
              <p:cNvSpPr txBox="1"/>
              <p:nvPr/>
            </p:nvSpPr>
            <p:spPr>
              <a:xfrm>
                <a:off x="43872" y="14330611"/>
                <a:ext cx="49632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동형사상 </a:t>
                </a:r>
                <a:r>
                  <a:rPr lang="en-US" altLang="ko-KR" dirty="0"/>
                  <a:t>-&gt; </a:t>
                </a:r>
                <a:r>
                  <a:rPr lang="ko-KR" altLang="en-US" dirty="0" err="1"/>
                  <a:t>동차성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가산성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단사사상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전시사상</a:t>
                </a:r>
                <a:endParaRPr lang="en-US" altLang="ko-KR" dirty="0"/>
              </a:p>
              <a:p>
                <a:r>
                  <a:rPr lang="ko-KR" altLang="en-US" dirty="0"/>
                  <a:t>역사상 </a:t>
                </a:r>
                <a:r>
                  <a:rPr lang="en-US" altLang="ko-KR" dirty="0"/>
                  <a:t>-&gt;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ko-KR" altLang="en-US" dirty="0"/>
                  <a:t>항등사상</a:t>
                </a:r>
                <a:endParaRPr lang="en-US" altLang="ko-KR" dirty="0"/>
              </a:p>
              <a:p>
                <a:r>
                  <a:rPr lang="en-US" altLang="ko-KR" dirty="0"/>
                  <a:t>		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/>
                  <a:t> 항등사상</a:t>
                </a: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D80E0DDC-0F6F-4585-810F-2FE4281BD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" y="14330611"/>
                <a:ext cx="4963218" cy="923330"/>
              </a:xfrm>
              <a:prstGeom prst="rect">
                <a:avLst/>
              </a:prstGeom>
              <a:blipFill>
                <a:blip r:embed="rId34"/>
                <a:stretch>
                  <a:fillRect l="-983" t="-5298" r="-369" b="-8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B60AB5DF-5AE8-4C5B-B6DB-073371D6A736}"/>
              </a:ext>
            </a:extLst>
          </p:cNvPr>
          <p:cNvGrpSpPr/>
          <p:nvPr/>
        </p:nvGrpSpPr>
        <p:grpSpPr>
          <a:xfrm>
            <a:off x="5953883" y="4780906"/>
            <a:ext cx="3674613" cy="1591803"/>
            <a:chOff x="6842191" y="5039621"/>
            <a:chExt cx="3674613" cy="15918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201BC4A4-05F5-42F7-8264-40F4F60FD8C9}"/>
                    </a:ext>
                  </a:extLst>
                </p:cNvPr>
                <p:cNvSpPr txBox="1"/>
                <p:nvPr/>
              </p:nvSpPr>
              <p:spPr>
                <a:xfrm>
                  <a:off x="6842191" y="5252520"/>
                  <a:ext cx="2986587" cy="13789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Ex)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ko-KR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={(1,0)(0,1)}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201BC4A4-05F5-42F7-8264-40F4F60FD8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2191" y="5252520"/>
                  <a:ext cx="2986587" cy="1378904"/>
                </a:xfrm>
                <a:prstGeom prst="rect">
                  <a:avLst/>
                </a:prstGeom>
                <a:blipFill>
                  <a:blip r:embed="rId35"/>
                  <a:stretch>
                    <a:fillRect l="-1837" b="-354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A980021-1216-44A4-8D06-EB9BDE6E73EC}"/>
                </a:ext>
              </a:extLst>
            </p:cNvPr>
            <p:cNvSpPr txBox="1"/>
            <p:nvPr/>
          </p:nvSpPr>
          <p:spPr>
            <a:xfrm>
              <a:off x="9815941" y="5039621"/>
              <a:ext cx="700863" cy="374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n=2</a:t>
              </a:r>
              <a:endParaRPr lang="ko-KR" altLang="en-US" dirty="0"/>
            </a:p>
          </p:txBody>
        </p: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E6321C60-7659-4466-80E7-6DC68CC5AC88}"/>
                </a:ext>
              </a:extLst>
            </p:cNvPr>
            <p:cNvCxnSpPr/>
            <p:nvPr/>
          </p:nvCxnSpPr>
          <p:spPr>
            <a:xfrm flipV="1">
              <a:off x="9659202" y="5346498"/>
              <a:ext cx="184611" cy="201127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A15B20EE-E6C7-4197-A427-8D2109745F26}"/>
                  </a:ext>
                </a:extLst>
              </p:cNvPr>
              <p:cNvSpPr/>
              <p:nvPr/>
            </p:nvSpPr>
            <p:spPr>
              <a:xfrm>
                <a:off x="9170686" y="5216748"/>
                <a:ext cx="2487604" cy="1856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𝐵𝑊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𝐵𝑉</m:t>
                          </m:r>
                        </m:sub>
                      </m:sSub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A15B20EE-E6C7-4197-A427-8D2109745F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686" y="5216748"/>
                <a:ext cx="2487604" cy="185653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E3832508-D956-46D9-A99E-A19545D39305}"/>
              </a:ext>
            </a:extLst>
          </p:cNvPr>
          <p:cNvCxnSpPr>
            <a:cxnSpLocks/>
          </p:cNvCxnSpPr>
          <p:nvPr/>
        </p:nvCxnSpPr>
        <p:spPr>
          <a:xfrm>
            <a:off x="6601981" y="6372709"/>
            <a:ext cx="164080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DEF0B39-537F-4914-AD11-88EF3BA84955}"/>
              </a:ext>
            </a:extLst>
          </p:cNvPr>
          <p:cNvSpPr txBox="1"/>
          <p:nvPr/>
        </p:nvSpPr>
        <p:spPr>
          <a:xfrm>
            <a:off x="6530928" y="6349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표준기저</a:t>
            </a:r>
            <a:endParaRPr lang="ko-KR" alt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10FBC756-5D27-4BFA-8956-1719CCE89104}"/>
                  </a:ext>
                </a:extLst>
              </p:cNvPr>
              <p:cNvSpPr/>
              <p:nvPr/>
            </p:nvSpPr>
            <p:spPr>
              <a:xfrm>
                <a:off x="9192984" y="7217203"/>
                <a:ext cx="1660134" cy="369332"/>
              </a:xfrm>
              <a:prstGeom prst="rect">
                <a:avLst/>
              </a:prstGeom>
              <a:ln>
                <a:solidFill>
                  <a:srgbClr val="00206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10FBC756-5D27-4BFA-8956-1719CCE891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984" y="7217203"/>
                <a:ext cx="1660134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85564B79-EB95-4531-9398-E1C586229413}"/>
                  </a:ext>
                </a:extLst>
              </p:cNvPr>
              <p:cNvSpPr/>
              <p:nvPr/>
            </p:nvSpPr>
            <p:spPr>
              <a:xfrm>
                <a:off x="9171055" y="7616954"/>
                <a:ext cx="1375120" cy="4053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ea typeface="Cambria Math" panose="02040503050406030204" pitchFamily="18" charset="0"/>
                  </a:rPr>
                  <a:t>Ex)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85564B79-EB95-4531-9398-E1C586229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055" y="7616954"/>
                <a:ext cx="1375120" cy="405367"/>
              </a:xfrm>
              <a:prstGeom prst="rect">
                <a:avLst/>
              </a:prstGeom>
              <a:blipFill>
                <a:blip r:embed="rId38"/>
                <a:stretch>
                  <a:fillRect l="-3540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TextBox 172">
            <a:extLst>
              <a:ext uri="{FF2B5EF4-FFF2-40B4-BE49-F238E27FC236}">
                <a16:creationId xmlns:a16="http://schemas.microsoft.com/office/drawing/2014/main" id="{2FF2F2EE-35F2-4536-94C6-6D4BCB6AE3D3}"/>
              </a:ext>
            </a:extLst>
          </p:cNvPr>
          <p:cNvSpPr txBox="1"/>
          <p:nvPr/>
        </p:nvSpPr>
        <p:spPr>
          <a:xfrm>
            <a:off x="10838722" y="72273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선형사상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92D2B41-8287-4EBE-8D94-4CF5FA676BA8}"/>
                  </a:ext>
                </a:extLst>
              </p:cNvPr>
              <p:cNvSpPr txBox="1"/>
              <p:nvPr/>
            </p:nvSpPr>
            <p:spPr>
              <a:xfrm>
                <a:off x="4578" y="11188006"/>
                <a:ext cx="4750596" cy="2384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0" dirty="0"/>
                  <a:t>*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g</a:t>
                </a:r>
                <a:r>
                  <a:rPr lang="ko-KR" altLang="en-US" dirty="0"/>
                  <a:t>의 역사상 관계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b="0" dirty="0">
                    <a:ea typeface="Cambria Math" panose="02040503050406030204" pitchFamily="18" charset="0"/>
                  </a:rPr>
                  <a:t>는 </a:t>
                </a:r>
                <a:r>
                  <a:rPr lang="ko-KR" altLang="en-US" b="0" dirty="0" err="1">
                    <a:ea typeface="Cambria Math" panose="02040503050406030204" pitchFamily="18" charset="0"/>
                  </a:rPr>
                  <a:t>항등사상</a:t>
                </a:r>
                <a:r>
                  <a:rPr lang="ko-KR" altLang="en-US" b="0" dirty="0">
                    <a:ea typeface="Cambria Math" panose="02040503050406030204" pitchFamily="18" charset="0"/>
                  </a:rPr>
                  <a:t> </a:t>
                </a:r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algn="ctr"/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ko-KR" altLang="en-US" dirty="0">
                    <a:ea typeface="Cambria Math" panose="02040503050406030204" pitchFamily="18" charset="0"/>
                  </a:rPr>
                  <a:t>는 </a:t>
                </a:r>
                <a:r>
                  <a:rPr lang="ko-KR" altLang="en-US" dirty="0" err="1">
                    <a:ea typeface="Cambria Math" panose="02040503050406030204" pitchFamily="18" charset="0"/>
                  </a:rPr>
                  <a:t>항등사상</a:t>
                </a:r>
                <a:r>
                  <a:rPr lang="ko-KR" altLang="en-US" dirty="0">
                    <a:ea typeface="Cambria Math" panose="02040503050406030204" pitchFamily="18" charset="0"/>
                  </a:rPr>
                  <a:t> </a:t>
                </a:r>
                <a:endParaRPr lang="en-US" altLang="ko-KR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92D2B41-8287-4EBE-8D94-4CF5FA676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" y="11188006"/>
                <a:ext cx="4750596" cy="2384820"/>
              </a:xfrm>
              <a:prstGeom prst="rect">
                <a:avLst/>
              </a:prstGeom>
              <a:blipFill>
                <a:blip r:embed="rId39"/>
                <a:stretch>
                  <a:fillRect l="-1155" t="-1531" b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22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id="{73B62666-D27B-4CA6-AF0E-E4D6939ACAD2}"/>
              </a:ext>
            </a:extLst>
          </p:cNvPr>
          <p:cNvGrpSpPr/>
          <p:nvPr/>
        </p:nvGrpSpPr>
        <p:grpSpPr>
          <a:xfrm>
            <a:off x="101601" y="11104671"/>
            <a:ext cx="8046358" cy="3271790"/>
            <a:chOff x="1" y="11104671"/>
            <a:chExt cx="8046358" cy="32717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3FBF44A-8E85-486B-9150-0504F5356759}"/>
                    </a:ext>
                  </a:extLst>
                </p:cNvPr>
                <p:cNvSpPr txBox="1"/>
                <p:nvPr/>
              </p:nvSpPr>
              <p:spPr>
                <a:xfrm>
                  <a:off x="1" y="11225406"/>
                  <a:ext cx="3695699" cy="3151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2000" dirty="0"/>
                    <a:t>(2) </a:t>
                  </a:r>
                  <a:r>
                    <a:rPr lang="ko-KR" altLang="en-US" sz="2000" dirty="0"/>
                    <a:t>전사사상</a:t>
                  </a:r>
                  <a:endParaRPr lang="en-US" altLang="ko-KR" sz="2000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ℳ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ko-KR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  <m:sup>
                          <m:acc>
                            <m:accPr>
                              <m:chr m:val="̇"/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sup>
                      </m:sSup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:=</m:t>
                      </m:r>
                      <m:r>
                        <m:rPr>
                          <m:sty m:val="p"/>
                        </m:rPr>
                        <a:rPr lang="en-US" altLang="ko-KR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ko-KR" alt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의</m:t>
                      </m:r>
                      <m:acc>
                        <m:accPr>
                          <m:chr m:val="̇"/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</m:oMath>
                  </a14:m>
                  <a:r>
                    <a:rPr lang="ko-KR" altLang="en-US" sz="2000" b="0" dirty="0">
                      <a:ea typeface="Cambria Math" panose="02040503050406030204" pitchFamily="18" charset="0"/>
                      <a:sym typeface="Wingdings" panose="05000000000000000000" pitchFamily="2" charset="2"/>
                    </a:rPr>
                    <a:t>번째 열</a:t>
                  </a:r>
                  <a14:m>
                    <m:oMath xmlns:m="http://schemas.openxmlformats.org/officeDocument/2006/math">
                      <m:r>
                        <a:rPr lang="en-US" altLang="ko-KR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ko-KR" sz="2000" b="0" i="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altLang="ko-KR" sz="2000" dirty="0"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  <m:sup>
                          <m:acc>
                            <m:accPr>
                              <m:chr m:val="̇"/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sup>
                      </m:sSup>
                    </m:oMath>
                  </a14:m>
                  <a:r>
                    <a:rPr lang="en-US" altLang="ko-KR" sz="2000" b="0" dirty="0">
                      <a:ea typeface="Cambria Math" panose="02040503050406030204" pitchFamily="18" charset="0"/>
                    </a:rPr>
                    <a:t>,</a:t>
                  </a:r>
                  <a:r>
                    <a:rPr lang="ko-KR" altLang="en-US" sz="2000" dirty="0"/>
                    <a:t>  </a:t>
                  </a:r>
                  <a14:m>
                    <m:oMath xmlns:m="http://schemas.openxmlformats.org/officeDocument/2006/math"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∀</m:t>
                      </m:r>
                      <m:acc>
                        <m:accPr>
                          <m:chr m:val="̇"/>
                          <m:ctrlPr>
                            <a:rPr lang="ko-KR" alt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z="20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altLang="ko-K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1,⋯,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endParaRPr lang="en-US" altLang="ko-KR" sz="2000" dirty="0"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ko-KR" sz="20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3FBF44A-8E85-486B-9150-0504F5356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" y="11225406"/>
                  <a:ext cx="3695699" cy="3151055"/>
                </a:xfrm>
                <a:prstGeom prst="rect">
                  <a:avLst/>
                </a:prstGeom>
                <a:blipFill>
                  <a:blip r:embed="rId2"/>
                  <a:stretch>
                    <a:fillRect l="-18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48BF5F64-7464-4CD0-8750-B60405261BFC}"/>
                    </a:ext>
                  </a:extLst>
                </p:cNvPr>
                <p:cNvSpPr txBox="1"/>
                <p:nvPr/>
              </p:nvSpPr>
              <p:spPr>
                <a:xfrm>
                  <a:off x="1587670" y="11313831"/>
                  <a:ext cx="2465740" cy="374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공</m:t>
                        </m:r>
                        <m:r>
                          <a:rPr lang="ko-KR" alt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역</m:t>
                        </m:r>
                        <m:r>
                          <a:rPr lang="ko-KR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과</m:t>
                        </m:r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치</m:t>
                        </m:r>
                        <m:r>
                          <a:rPr lang="ko-KR" alt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역</m:t>
                        </m:r>
                        <m:r>
                          <a:rPr lang="ko-KR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이</m:t>
                        </m:r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같</m:t>
                        </m:r>
                        <m:r>
                          <a:rPr lang="ko-KR" alt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다</m:t>
                        </m:r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.)</m:t>
                        </m:r>
                      </m:oMath>
                    </m:oMathPara>
                  </a14:m>
                  <a:endParaRPr lang="ko-KR" alt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48BF5F64-7464-4CD0-8750-B60405261B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670" y="11313831"/>
                  <a:ext cx="2465740" cy="374526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13A56461-801C-4454-9150-55D4B4C70A79}"/>
                    </a:ext>
                  </a:extLst>
                </p:cNvPr>
                <p:cNvSpPr txBox="1"/>
                <p:nvPr/>
              </p:nvSpPr>
              <p:spPr>
                <a:xfrm>
                  <a:off x="4163639" y="11104671"/>
                  <a:ext cx="3882720" cy="11673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2000" b="0" dirty="0">
                      <a:ea typeface="Cambria Math" panose="02040503050406030204" pitchFamily="18" charset="0"/>
                    </a:rPr>
                    <a:t>Surely,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a14:m>
                  <a:endParaRPr lang="en-US" altLang="ko-KR" sz="2000" b="0" dirty="0"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∴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altLang="ko-KR" sz="20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13A56461-801C-4454-9150-55D4B4C70A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3639" y="11104671"/>
                  <a:ext cx="3882720" cy="1167371"/>
                </a:xfrm>
                <a:prstGeom prst="rect">
                  <a:avLst/>
                </a:prstGeom>
                <a:blipFill>
                  <a:blip r:embed="rId4"/>
                  <a:stretch>
                    <a:fillRect l="-172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7585566-D833-4420-BA1A-6129FDF6F6BD}"/>
                    </a:ext>
                  </a:extLst>
                </p:cNvPr>
                <p:cNvSpPr txBox="1"/>
                <p:nvPr/>
              </p:nvSpPr>
              <p:spPr>
                <a:xfrm>
                  <a:off x="3248805" y="12429546"/>
                  <a:ext cx="14316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∝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7585566-D833-4420-BA1A-6129FDF6F6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8805" y="12429546"/>
                  <a:ext cx="1431674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855" b="-17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A91AC7C-4964-4A65-ABA5-D4563E36CB47}"/>
                    </a:ext>
                  </a:extLst>
                </p:cNvPr>
                <p:cNvSpPr/>
                <p:nvPr/>
              </p:nvSpPr>
              <p:spPr>
                <a:xfrm>
                  <a:off x="5048334" y="12404857"/>
                  <a:ext cx="148957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A91AC7C-4964-4A65-ABA5-D4563E36CB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8334" y="12404857"/>
                  <a:ext cx="1489575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820" b="-17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7CF04B7-548A-4AC7-968D-BBDAFE311C73}"/>
                </a:ext>
              </a:extLst>
            </p:cNvPr>
            <p:cNvSpPr txBox="1"/>
            <p:nvPr/>
          </p:nvSpPr>
          <p:spPr>
            <a:xfrm>
              <a:off x="4505259" y="13024026"/>
              <a:ext cx="6463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성질</a:t>
              </a:r>
              <a:endParaRPr lang="en-US" altLang="ko-KR" dirty="0"/>
            </a:p>
            <a:p>
              <a:r>
                <a:rPr lang="ko-KR" altLang="en-US" dirty="0"/>
                <a:t>정리</a:t>
              </a:r>
              <a:endParaRPr lang="en-US" altLang="ko-KR" dirty="0"/>
            </a:p>
            <a:p>
              <a:r>
                <a:rPr lang="ko-KR" altLang="en-US" dirty="0"/>
                <a:t>법칙</a:t>
              </a:r>
              <a:endParaRPr lang="en-US" altLang="ko-KR" dirty="0"/>
            </a:p>
            <a:p>
              <a:r>
                <a:rPr lang="ko-KR" altLang="en-US" dirty="0"/>
                <a:t>이론</a:t>
              </a:r>
            </a:p>
          </p:txBody>
        </p:sp>
        <p:cxnSp>
          <p:nvCxnSpPr>
            <p:cNvPr id="34" name="연결선: 구부러짐 33">
              <a:extLst>
                <a:ext uri="{FF2B5EF4-FFF2-40B4-BE49-F238E27FC236}">
                  <a16:creationId xmlns:a16="http://schemas.microsoft.com/office/drawing/2014/main" id="{120547B8-E0D3-4D3B-BE15-F7DE4E0E5797}"/>
                </a:ext>
              </a:extLst>
            </p:cNvPr>
            <p:cNvCxnSpPr>
              <a:stCxn id="30" idx="2"/>
              <a:endCxn id="31" idx="3"/>
            </p:cNvCxnSpPr>
            <p:nvPr/>
          </p:nvCxnSpPr>
          <p:spPr>
            <a:xfrm rot="5400000">
              <a:off x="5093522" y="12924590"/>
              <a:ext cx="757669" cy="641532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연결선: 구부러짐 119">
              <a:extLst>
                <a:ext uri="{FF2B5EF4-FFF2-40B4-BE49-F238E27FC236}">
                  <a16:creationId xmlns:a16="http://schemas.microsoft.com/office/drawing/2014/main" id="{30D41CA7-605B-4733-A3E8-E908E75DA8F8}"/>
                </a:ext>
              </a:extLst>
            </p:cNvPr>
            <p:cNvCxnSpPr>
              <a:cxnSpLocks/>
              <a:stCxn id="29" idx="2"/>
              <a:endCxn id="31" idx="1"/>
            </p:cNvCxnSpPr>
            <p:nvPr/>
          </p:nvCxnSpPr>
          <p:spPr>
            <a:xfrm rot="16200000" flipH="1">
              <a:off x="3868460" y="12987392"/>
              <a:ext cx="732980" cy="540617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ADAAD4B-4B58-4F30-88EF-B42ED1FEE18C}"/>
                </a:ext>
              </a:extLst>
            </p:cNvPr>
            <p:cNvSpPr/>
            <p:nvPr/>
          </p:nvSpPr>
          <p:spPr>
            <a:xfrm>
              <a:off x="4163639" y="11836400"/>
              <a:ext cx="1398961" cy="374525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E980FBBE-F190-45F9-AB2F-63D4D8C8550D}"/>
                </a:ext>
              </a:extLst>
            </p:cNvPr>
            <p:cNvSpPr/>
            <p:nvPr/>
          </p:nvSpPr>
          <p:spPr>
            <a:xfrm>
              <a:off x="12700" y="11836399"/>
              <a:ext cx="1866900" cy="374526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62BEA3C-F0B2-4D8F-AEC7-E646D025E062}"/>
              </a:ext>
            </a:extLst>
          </p:cNvPr>
          <p:cNvGrpSpPr/>
          <p:nvPr/>
        </p:nvGrpSpPr>
        <p:grpSpPr>
          <a:xfrm>
            <a:off x="101601" y="4783256"/>
            <a:ext cx="11428338" cy="6053813"/>
            <a:chOff x="1" y="4783256"/>
            <a:chExt cx="11428338" cy="60538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2EBE256-B0DC-4997-9E99-CF7C160DD634}"/>
                    </a:ext>
                  </a:extLst>
                </p:cNvPr>
                <p:cNvSpPr txBox="1"/>
                <p:nvPr/>
              </p:nvSpPr>
              <p:spPr>
                <a:xfrm>
                  <a:off x="1" y="4783256"/>
                  <a:ext cx="3695699" cy="43283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200000"/>
                    </a:lnSpc>
                  </a:pPr>
                  <a:r>
                    <a:rPr lang="en-US" altLang="ko-KR" sz="2400" dirty="0"/>
                    <a:t>②</a:t>
                  </a:r>
                  <a:r>
                    <a:rPr lang="ko-KR" altLang="en-US" sz="2400" dirty="0"/>
                    <a:t>동형사상</a:t>
                  </a:r>
                  <a:endParaRPr lang="en-US" altLang="ko-KR" dirty="0"/>
                </a:p>
                <a:p>
                  <a:pPr marL="457200" indent="-457200">
                    <a:lnSpc>
                      <a:spcPct val="150000"/>
                    </a:lnSpc>
                    <a:buAutoNum type="arabicParenBoth"/>
                  </a:pPr>
                  <a:r>
                    <a:rPr lang="ko-KR" altLang="en-US" sz="2000" dirty="0"/>
                    <a:t>단사사상</a:t>
                  </a:r>
                  <a:endParaRPr lang="en-US" altLang="ko-KR" sz="2000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∀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oMath>
                    </m:oMathPara>
                  </a14:m>
                  <a:endParaRPr lang="en-US" altLang="ko-KR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2000" b="0" dirty="0">
                      <a:ea typeface="Cambria Math" panose="02040503050406030204" pitchFamily="18" charset="0"/>
                      <a:sym typeface="Wingdings" panose="05000000000000000000" pitchFamily="2" charset="2"/>
                    </a:rPr>
                    <a:t> </a:t>
                  </a:r>
                  <a14:m>
                    <m:oMath xmlns:m="http://schemas.openxmlformats.org/officeDocument/2006/math">
                      <m:r>
                        <a:rPr lang="en-US" altLang="ko-KR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ko-KR" sz="2000" b="0" i="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altLang="ko-KR" sz="2000" dirty="0"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∀</m:t>
                        </m:r>
                        <m:acc>
                          <m:accPr>
                            <m:chr m:val="̇"/>
                            <m:ctrlP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1,⋯,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altLang="ko-KR" sz="2000" dirty="0">
                    <a:ea typeface="Cambria Math" panose="02040503050406030204" pitchFamily="18" charset="0"/>
                  </a:endParaRPr>
                </a:p>
                <a:p>
                  <a:pPr marL="342900" indent="-342900">
                    <a:lnSpc>
                      <a:spcPct val="150000"/>
                    </a:lnSpc>
                    <a:buFont typeface="Wingdings" panose="05000000000000000000" pitchFamily="2" charset="2"/>
                    <a:buChar char="ó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acc>
                                <m:accPr>
                                  <m:chr m:val="̇"/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sub>
                          </m:sSub>
                        </m:e>
                      </m:d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acc>
                                <m:accPr>
                                  <m:chr m:val="̇"/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sub>
                          </m:sSub>
                        </m:e>
                      </m:d>
                    </m:oMath>
                  </a14:m>
                  <a:endParaRPr lang="en-US" altLang="ko-KR" sz="2000" b="0" dirty="0"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}=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altLang="ko-KR" sz="20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2EBE256-B0DC-4997-9E99-CF7C160DD6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" y="4783256"/>
                  <a:ext cx="3695699" cy="4328364"/>
                </a:xfrm>
                <a:prstGeom prst="rect">
                  <a:avLst/>
                </a:prstGeom>
                <a:blipFill>
                  <a:blip r:embed="rId7"/>
                  <a:stretch>
                    <a:fillRect l="-264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F3CD095-ED68-4549-AEEA-6B012B220372}"/>
                </a:ext>
              </a:extLst>
            </p:cNvPr>
            <p:cNvGrpSpPr/>
            <p:nvPr/>
          </p:nvGrpSpPr>
          <p:grpSpPr>
            <a:xfrm>
              <a:off x="3210230" y="4791795"/>
              <a:ext cx="8218109" cy="6045274"/>
              <a:chOff x="3210230" y="4791795"/>
              <a:chExt cx="8218109" cy="6045274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36DA3B6B-4630-4871-94F2-1698F05AAC03}"/>
                  </a:ext>
                </a:extLst>
              </p:cNvPr>
              <p:cNvGrpSpPr/>
              <p:nvPr/>
            </p:nvGrpSpPr>
            <p:grpSpPr>
              <a:xfrm>
                <a:off x="7545619" y="4791795"/>
                <a:ext cx="3882720" cy="3227161"/>
                <a:chOff x="7545619" y="4791795"/>
                <a:chExt cx="3882720" cy="322716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4E1DD309-0A2C-4E0A-BEE4-8B96B1D049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45619" y="4791795"/>
                      <a:ext cx="3882720" cy="281384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altLang="ko-KR" sz="2000" i="1" dirty="0">
                        <a:latin typeface="Cambria Math" panose="020405030504060302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altLang="ko-KR" sz="20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2000" b="0" dirty="0">
                          <a:ea typeface="Cambria Math" panose="02040503050406030204" pitchFamily="18" charset="0"/>
                        </a:rPr>
                        <a:t>= </a:t>
                      </a:r>
                      <a:r>
                        <a:rPr lang="en-US" altLang="ko-KR" sz="2000" dirty="0">
                          <a:ea typeface="Cambria Math" panose="020405030504060302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+⋯+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oMath>
                      </a14:m>
                      <a:endParaRPr lang="en-US" altLang="ko-KR" sz="2000" b="0" dirty="0">
                        <a:ea typeface="Cambria Math" panose="020405030504060302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oMath>
                        </m:oMathPara>
                      </a14:m>
                      <a:endParaRPr lang="en-US" altLang="ko-KR" sz="20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 xmlns:m="http://schemas.openxmlformats.org/officeDocument/2006/math"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sSub>
                            <m:sSub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altLang="ko-KR" sz="2000" b="0" dirty="0">
                          <a:ea typeface="Cambria Math" panose="02040503050406030204" pitchFamily="18" charset="0"/>
                        </a:rPr>
                        <a:t>=</a:t>
                      </a:r>
                      <a:r>
                        <a:rPr lang="en-US" altLang="ko-KR" sz="2000" dirty="0">
                          <a:ea typeface="Cambria Math" panose="020405030504060302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endParaRPr lang="en-US" altLang="ko-KR" sz="2000" b="0" dirty="0"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4E1DD309-0A2C-4E0A-BEE4-8B96B1D049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45619" y="4791795"/>
                      <a:ext cx="3882720" cy="281384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570" b="-2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312840E1-9B64-443A-91F3-DAAB22C65F1F}"/>
                    </a:ext>
                  </a:extLst>
                </p:cNvPr>
                <p:cNvSpPr/>
                <p:nvPr/>
              </p:nvSpPr>
              <p:spPr>
                <a:xfrm>
                  <a:off x="7545619" y="7162800"/>
                  <a:ext cx="1141181" cy="442842"/>
                </a:xfrm>
                <a:prstGeom prst="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B6B46DA2-9145-4CD4-9547-C083FEEE1D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78804" y="7644430"/>
                      <a:ext cx="1107996" cy="37452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ko-KR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단</m:t>
                          </m:r>
                        </m:oMath>
                      </a14:m>
                      <a:r>
                        <a:rPr lang="ko-KR" altLang="en-US" dirty="0">
                          <a:solidFill>
                            <a:srgbClr val="002060"/>
                          </a:solidFill>
                        </a:rPr>
                        <a:t>사사상</a:t>
                      </a:r>
                    </a:p>
                  </p:txBody>
                </p:sp>
              </mc:Choice>
              <mc:Fallback xmlns="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B6B46DA2-9145-4CD4-9547-C083FEEE1D6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78804" y="7644430"/>
                      <a:ext cx="1107996" cy="37452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648" t="-9836" r="-4396" b="-229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5A3E6131-CAC1-48A2-86E8-9DCCA0A25B77}"/>
                  </a:ext>
                </a:extLst>
              </p:cNvPr>
              <p:cNvGrpSpPr/>
              <p:nvPr/>
            </p:nvGrpSpPr>
            <p:grpSpPr>
              <a:xfrm>
                <a:off x="3210230" y="4922724"/>
                <a:ext cx="6960922" cy="5914345"/>
                <a:chOff x="3210230" y="4922724"/>
                <a:chExt cx="6960922" cy="5914345"/>
              </a:xfrm>
            </p:grpSpPr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484204DC-DD7E-4701-9DFC-185958BB2CD6}"/>
                    </a:ext>
                  </a:extLst>
                </p:cNvPr>
                <p:cNvGrpSpPr/>
                <p:nvPr/>
              </p:nvGrpSpPr>
              <p:grpSpPr>
                <a:xfrm>
                  <a:off x="3210230" y="4922724"/>
                  <a:ext cx="3882720" cy="5914345"/>
                  <a:chOff x="3559479" y="5843569"/>
                  <a:chExt cx="3882720" cy="5914345"/>
                </a:xfrm>
              </p:grpSpPr>
              <p:grpSp>
                <p:nvGrpSpPr>
                  <p:cNvPr id="17" name="그룹 16">
                    <a:extLst>
                      <a:ext uri="{FF2B5EF4-FFF2-40B4-BE49-F238E27FC236}">
                        <a16:creationId xmlns:a16="http://schemas.microsoft.com/office/drawing/2014/main" id="{5871BB0E-1D26-4103-92EC-5FCA1BC322AD}"/>
                      </a:ext>
                    </a:extLst>
                  </p:cNvPr>
                  <p:cNvGrpSpPr/>
                  <p:nvPr/>
                </p:nvGrpSpPr>
                <p:grpSpPr>
                  <a:xfrm>
                    <a:off x="3559479" y="5843569"/>
                    <a:ext cx="3882720" cy="5443413"/>
                    <a:chOff x="3559479" y="5843569"/>
                    <a:chExt cx="3882720" cy="5443413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6" name="TextBox 85">
                          <a:extLst>
                            <a:ext uri="{FF2B5EF4-FFF2-40B4-BE49-F238E27FC236}">
                              <a16:creationId xmlns:a16="http://schemas.microsoft.com/office/drawing/2014/main" id="{BC87DE89-9F46-4E11-AB57-F9BCA7FB3FD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559479" y="5843569"/>
                          <a:ext cx="3882720" cy="544341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ko-KR" altLang="en-US" dirty="0"/>
                            <a:t>한편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dirty="0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endParaRPr lang="en-US" altLang="ko-KR" b="0" dirty="0">
                            <a:ea typeface="Cambria Math" panose="020405030504060302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altLang="ko-KR" dirty="0"/>
                            <a:t>S.T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en-US" altLang="ko-KR" dirty="0"/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/>
                            <a:t>(Search That)    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altLang="ko-KR" sz="2000" dirty="0">
                            <a:ea typeface="Cambria Math" panose="020405030504060302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∴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⇒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altLang="ko-KR" sz="2000" b="0" dirty="0">
                            <a:ea typeface="Cambria Math" panose="020405030504060302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6" name="TextBox 85">
                          <a:extLst>
                            <a:ext uri="{FF2B5EF4-FFF2-40B4-BE49-F238E27FC236}">
                              <a16:creationId xmlns:a16="http://schemas.microsoft.com/office/drawing/2014/main" id="{BC87DE89-9F46-4E11-AB57-F9BCA7FB3FD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559479" y="5843569"/>
                          <a:ext cx="3882720" cy="5443413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125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BCE024F8-10A2-40D1-ABEC-E66694B5998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6025" y="6702838"/>
                          <a:ext cx="202260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∴</m:t>
                                    </m:r>
                                    <m:r>
                                      <a:rPr lang="en-US" altLang="ko-K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ko-K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}=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rgbClr val="00206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BCE024F8-10A2-40D1-ABEC-E66694B5998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96025" y="6702838"/>
                          <a:ext cx="2022605" cy="369332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b="-1475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" name="TextBox 92">
                        <a:extLst>
                          <a:ext uri="{FF2B5EF4-FFF2-40B4-BE49-F238E27FC236}">
                            <a16:creationId xmlns:a16="http://schemas.microsoft.com/office/drawing/2014/main" id="{491C484C-802F-4800-8475-6FA3FBAFD1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00423" y="11388582"/>
                        <a:ext cx="16225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ko-KR" alt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스</m:t>
                            </m:r>
                          </m:oMath>
                        </a14:m>
                        <a:r>
                          <a:rPr lang="ko-KR" altLang="en-US" dirty="0">
                            <a:solidFill>
                              <a:srgbClr val="002060"/>
                            </a:solidFill>
                          </a:rPr>
                          <a:t>칼라배 정의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93" name="TextBox 92">
                        <a:extLst>
                          <a:ext uri="{FF2B5EF4-FFF2-40B4-BE49-F238E27FC236}">
                            <a16:creationId xmlns:a16="http://schemas.microsoft.com/office/drawing/2014/main" id="{491C484C-802F-4800-8475-6FA3FBAFD1A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0423" y="11388582"/>
                        <a:ext cx="1622560" cy="36933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t="-11475" r="-2632" b="-213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" name="직선 연결선 18">
                    <a:extLst>
                      <a:ext uri="{FF2B5EF4-FFF2-40B4-BE49-F238E27FC236}">
                        <a16:creationId xmlns:a16="http://schemas.microsoft.com/office/drawing/2014/main" id="{AE098CF2-1913-4537-A017-03D593050248}"/>
                      </a:ext>
                    </a:extLst>
                  </p:cNvPr>
                  <p:cNvCxnSpPr/>
                  <p:nvPr/>
                </p:nvCxnSpPr>
                <p:spPr>
                  <a:xfrm>
                    <a:off x="3784767" y="11286982"/>
                    <a:ext cx="3225633" cy="0"/>
                  </a:xfrm>
                  <a:prstGeom prst="lin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" name="그룹 52">
                  <a:extLst>
                    <a:ext uri="{FF2B5EF4-FFF2-40B4-BE49-F238E27FC236}">
                      <a16:creationId xmlns:a16="http://schemas.microsoft.com/office/drawing/2014/main" id="{618571E3-7DEC-45BB-A3CD-6321AEF5D81F}"/>
                    </a:ext>
                  </a:extLst>
                </p:cNvPr>
                <p:cNvGrpSpPr/>
                <p:nvPr/>
              </p:nvGrpSpPr>
              <p:grpSpPr>
                <a:xfrm>
                  <a:off x="3695700" y="5781993"/>
                  <a:ext cx="6475452" cy="433950"/>
                  <a:chOff x="3695700" y="5781993"/>
                  <a:chExt cx="6475452" cy="433950"/>
                </a:xfrm>
              </p:grpSpPr>
              <p:cxnSp>
                <p:nvCxnSpPr>
                  <p:cNvPr id="24" name="직선 연결선 23">
                    <a:extLst>
                      <a:ext uri="{FF2B5EF4-FFF2-40B4-BE49-F238E27FC236}">
                        <a16:creationId xmlns:a16="http://schemas.microsoft.com/office/drawing/2014/main" id="{6013ED76-771F-4F13-BE08-A7AE326E2C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95700" y="5781993"/>
                    <a:ext cx="2038350" cy="0"/>
                  </a:xfrm>
                  <a:prstGeom prst="lin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직선 연결선 104">
                    <a:extLst>
                      <a:ext uri="{FF2B5EF4-FFF2-40B4-BE49-F238E27FC236}">
                        <a16:creationId xmlns:a16="http://schemas.microsoft.com/office/drawing/2014/main" id="{A7AA74D1-1590-4F91-8AF7-F8CF33522F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32802" y="6215943"/>
                    <a:ext cx="2038350" cy="0"/>
                  </a:xfrm>
                  <a:prstGeom prst="lin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연결선: 꺾임 27">
                    <a:extLst>
                      <a:ext uri="{FF2B5EF4-FFF2-40B4-BE49-F238E27FC236}">
                        <a16:creationId xmlns:a16="http://schemas.microsoft.com/office/drawing/2014/main" id="{C19AB067-ED8E-4854-89C9-2C9B1E6742B5}"/>
                      </a:ext>
                    </a:extLst>
                  </p:cNvPr>
                  <p:cNvCxnSpPr/>
                  <p:nvPr/>
                </p:nvCxnSpPr>
                <p:spPr>
                  <a:xfrm>
                    <a:off x="5734050" y="5781993"/>
                    <a:ext cx="2382159" cy="416725"/>
                  </a:xfrm>
                  <a:prstGeom prst="bentConnector3">
                    <a:avLst/>
                  </a:prstGeom>
                  <a:ln>
                    <a:solidFill>
                      <a:srgbClr val="00206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C185698-821E-45D5-8DDC-5897A480F50C}"/>
                </a:ext>
              </a:extLst>
            </p:cNvPr>
            <p:cNvSpPr/>
            <p:nvPr/>
          </p:nvSpPr>
          <p:spPr>
            <a:xfrm>
              <a:off x="12700" y="6578903"/>
              <a:ext cx="1701800" cy="355297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9F9C354-5A8B-436D-A234-D35532B7824F}"/>
              </a:ext>
            </a:extLst>
          </p:cNvPr>
          <p:cNvGrpSpPr/>
          <p:nvPr/>
        </p:nvGrpSpPr>
        <p:grpSpPr>
          <a:xfrm>
            <a:off x="1" y="0"/>
            <a:ext cx="12191999" cy="4474686"/>
            <a:chOff x="1" y="0"/>
            <a:chExt cx="12191999" cy="44746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969E99CF-0689-47D4-83D0-1153A924AA48}"/>
                    </a:ext>
                  </a:extLst>
                </p:cNvPr>
                <p:cNvSpPr txBox="1"/>
                <p:nvPr/>
              </p:nvSpPr>
              <p:spPr>
                <a:xfrm>
                  <a:off x="7442199" y="1044494"/>
                  <a:ext cx="4749801" cy="2732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2000" dirty="0"/>
                    <a:t>(2) </a:t>
                  </a:r>
                  <a:r>
                    <a:rPr lang="ko-KR" altLang="en-US" sz="2000" dirty="0" err="1"/>
                    <a:t>동차성</a:t>
                  </a:r>
                  <a:endParaRPr lang="en-US" altLang="ko-KR" sz="2000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,∀</m:t>
                        </m:r>
                        <m:acc>
                          <m:accPr>
                            <m:chr m:val="̇"/>
                            <m:ctrlP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1,⋯,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altLang="ko-KR" sz="2000" dirty="0"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[(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𝑘𝐿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acc>
                              <m:accPr>
                                <m:chr m:val="̇"/>
                                <m:ctrlPr>
                                  <a:rPr lang="ko-KR" alt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altLang="ko-KR" sz="2000" b="0" dirty="0"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ko-KR" alt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000" i="1" dirty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US" altLang="ko-KR" sz="2000" b="0" i="1" dirty="0">
                      <a:latin typeface="Cambria Math" panose="02040503050406030204" pitchFamily="18" charset="0"/>
                      <a:ea typeface="Cambria Math" panose="02040503050406030204" pitchFamily="18" charset="0"/>
                      <a:sym typeface="Wingdings" panose="05000000000000000000" pitchFamily="2" charset="2"/>
                    </a:rPr>
                    <a:t></a:t>
                  </a:r>
                  <a:r>
                    <a:rPr lang="en-US" altLang="ko-KR" sz="20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𝑘𝐿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sup>
                      </m:sSubSup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sup>
                      </m:sSubSup>
                    </m:oMath>
                  </a14:m>
                  <a:endParaRPr lang="en-US" altLang="ko-KR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∴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𝑘𝐿</m:t>
                            </m:r>
                          </m:e>
                        </m:d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𝑘𝑓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ko-KR" sz="20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969E99CF-0689-47D4-83D0-1153A924AA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199" y="1044494"/>
                  <a:ext cx="4749801" cy="2732992"/>
                </a:xfrm>
                <a:prstGeom prst="rect">
                  <a:avLst/>
                </a:prstGeom>
                <a:blipFill>
                  <a:blip r:embed="rId13"/>
                  <a:stretch>
                    <a:fillRect l="-14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DF3791D0-3364-4A31-96A0-27C1B5E620AD}"/>
                </a:ext>
              </a:extLst>
            </p:cNvPr>
            <p:cNvGrpSpPr/>
            <p:nvPr/>
          </p:nvGrpSpPr>
          <p:grpSpPr>
            <a:xfrm>
              <a:off x="1" y="0"/>
              <a:ext cx="7658099" cy="4474686"/>
              <a:chOff x="1" y="0"/>
              <a:chExt cx="7658099" cy="44746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4D2B257C-7E25-488D-81D3-90B2EB825BAB}"/>
                      </a:ext>
                    </a:extLst>
                  </p:cNvPr>
                  <p:cNvSpPr txBox="1"/>
                  <p:nvPr/>
                </p:nvSpPr>
                <p:spPr>
                  <a:xfrm>
                    <a:off x="1" y="0"/>
                    <a:ext cx="3695699" cy="44746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2400" b="1" dirty="0">
                        <a:ea typeface="Cambria Math" panose="02040503050406030204" pitchFamily="18" charset="0"/>
                      </a:rPr>
                      <a:t>*</a:t>
                    </a:r>
                    <a14:m>
                      <m:oMath xmlns:m="http://schemas.openxmlformats.org/officeDocument/2006/math"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oMath>
                    </a14:m>
                    <a:r>
                      <a:rPr lang="ko-KR" altLang="en-US" sz="2400" b="1" dirty="0"/>
                      <a:t>에 대해서</a:t>
                    </a:r>
                    <a:endParaRPr lang="en-US" altLang="ko-KR" sz="2400" b="1" dirty="0"/>
                  </a:p>
                  <a:p>
                    <a:pPr>
                      <a:lnSpc>
                        <a:spcPct val="200000"/>
                      </a:lnSpc>
                    </a:pPr>
                    <a:r>
                      <a:rPr lang="en-US" altLang="ko-KR" sz="2400" dirty="0"/>
                      <a:t>①</a:t>
                    </a:r>
                    <a:r>
                      <a:rPr lang="ko-KR" altLang="en-US" sz="2400" dirty="0"/>
                      <a:t>선형사상</a:t>
                    </a:r>
                    <a:endParaRPr lang="en-US" altLang="ko-KR" dirty="0"/>
                  </a:p>
                  <a:p>
                    <a:pPr marL="457200" indent="-457200">
                      <a:lnSpc>
                        <a:spcPct val="150000"/>
                      </a:lnSpc>
                      <a:buAutoNum type="arabicParenBoth"/>
                    </a:pPr>
                    <a:r>
                      <a:rPr lang="ko-KR" altLang="en-US" sz="2000" dirty="0" err="1"/>
                      <a:t>가산성</a:t>
                    </a:r>
                    <a:endParaRPr lang="en-US" altLang="ko-KR" sz="2000" dirty="0"/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acc>
                            <m:accPr>
                              <m:chr m:val="̇"/>
                              <m:ctrlPr>
                                <a:rPr lang="ko-KR" alt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20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1,⋯,</m:t>
                              </m:r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oMath>
                      </m:oMathPara>
                    </a14:m>
                    <a:endParaRPr lang="en-US" altLang="ko-KR" sz="2000" b="0" dirty="0">
                      <a:ea typeface="Cambria Math" panose="02040503050406030204" pitchFamily="18" charset="0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∀</m:t>
                          </m:r>
                          <m:sSub>
                            <m:sSub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  <m:d>
                            <m:d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acc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altLang="ko-KR" sz="2000" b="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acc>
                                </m:sub>
                              </m:sSub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acc>
                                </m:sub>
                              </m:sSub>
                            </m:e>
                          </m:d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(∴</m:t>
                          </m:r>
                          <m:r>
                            <a:rPr lang="ko-KR" alt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정</m:t>
                          </m:r>
                          <m:r>
                            <a:rPr lang="ko-KR" altLang="en-US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의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altLang="ko-KR" sz="2000" b="0" dirty="0">
                      <a:ea typeface="Cambria Math" panose="02040503050406030204" pitchFamily="18" charset="0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sSub>
                            <m:sSubPr>
                              <m:ctrlPr>
                                <a:rPr lang="en-US" altLang="ko-KR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00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d>
                                    <m:dPr>
                                      <m:ctrlPr>
                                        <a:rPr lang="en-US" altLang="ko-KR" sz="200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altLang="ko-KR" sz="20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0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altLang="ko-KR" sz="200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altLang="ko-KR" sz="20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0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altLang="ko-KR" sz="20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0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altLang="ko-KR" sz="2000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4D2B257C-7E25-488D-81D3-90B2EB825B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" y="0"/>
                    <a:ext cx="3695699" cy="447468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475" t="-136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6C6FFE-C83D-4454-85D2-ECE88DD395DA}"/>
                  </a:ext>
                </a:extLst>
              </p:cNvPr>
              <p:cNvSpPr txBox="1"/>
              <p:nvPr/>
            </p:nvSpPr>
            <p:spPr>
              <a:xfrm>
                <a:off x="3357870" y="1555757"/>
                <a:ext cx="59182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dirty="0">
                    <a:sym typeface="Wingdings" panose="05000000000000000000" pitchFamily="2" charset="2"/>
                  </a:rPr>
                  <a:t></a:t>
                </a:r>
                <a:endParaRPr lang="ko-KR" altLang="en-US" sz="3000" dirty="0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A66BEC70-5EB5-4415-AF06-9D4C2ECA4524}"/>
                  </a:ext>
                </a:extLst>
              </p:cNvPr>
              <p:cNvGrpSpPr/>
              <p:nvPr/>
            </p:nvGrpSpPr>
            <p:grpSpPr>
              <a:xfrm>
                <a:off x="3962401" y="1421421"/>
                <a:ext cx="3695699" cy="2207737"/>
                <a:chOff x="3962401" y="1421421"/>
                <a:chExt cx="3695699" cy="2207737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8EA485ED-778B-4CE3-A8C4-3D1A475E3E48}"/>
                    </a:ext>
                  </a:extLst>
                </p:cNvPr>
                <p:cNvGrpSpPr/>
                <p:nvPr/>
              </p:nvGrpSpPr>
              <p:grpSpPr>
                <a:xfrm>
                  <a:off x="3962401" y="1421421"/>
                  <a:ext cx="3695699" cy="2207737"/>
                  <a:chOff x="3898901" y="2339895"/>
                  <a:chExt cx="3695699" cy="220773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EF0203B9-2CCC-42F0-82EA-E4D4F26818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98901" y="2339895"/>
                        <a:ext cx="3695699" cy="17322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lnSpc>
                            <a:spcPct val="150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</m:sup>
                              </m:sSubSup>
                            </m:oMath>
                          </m:oMathPara>
                        </a14:m>
                        <a:endParaRPr lang="en-US" altLang="ko-K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  <a:p>
                        <a:pPr>
                          <a:lnSpc>
                            <a:spcPct val="150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</m:sup>
                              </m:sSubSup>
                            </m:oMath>
                          </m:oMathPara>
                        </a14:m>
                        <a:endParaRPr lang="en-US" altLang="ko-KR" sz="2000" dirty="0">
                          <a:ea typeface="Cambria Math" panose="02040503050406030204" pitchFamily="18" charset="0"/>
                        </a:endParaRPr>
                      </a:p>
                      <a:p>
                        <a:pPr>
                          <a:lnSpc>
                            <a:spcPct val="150000"/>
                          </a:lnSpc>
                        </a:pPr>
                        <a14:m>
                          <m:oMath xmlns:m="http://schemas.openxmlformats.org/officeDocument/2006/math"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∴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</m:oMath>
                        </a14:m>
                        <a:r>
                          <a:rPr lang="en-US" altLang="ko-KR" sz="2000" dirty="0">
                            <a:ea typeface="Cambria Math" panose="02040503050406030204" pitchFamily="18" charset="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oMath>
                        </a14:m>
                        <a:endParaRPr lang="en-US" altLang="ko-KR" sz="2000" b="0" dirty="0">
                          <a:ea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EF0203B9-2CCC-42F0-82EA-E4D4F268183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98901" y="2339895"/>
                        <a:ext cx="3695699" cy="173226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b="-316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" name="TextBox 2">
                        <a:extLst>
                          <a:ext uri="{FF2B5EF4-FFF2-40B4-BE49-F238E27FC236}">
                            <a16:creationId xmlns:a16="http://schemas.microsoft.com/office/drawing/2014/main" id="{ACD84DD9-1627-4750-BBD6-2EFE7115B6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9100" y="4178300"/>
                        <a:ext cx="1114729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2060"/>
                        </a:solidFill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altLang="ko-KR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oMath>
                        </a14:m>
                        <a:r>
                          <a:rPr lang="ko-KR" altLang="en-US" dirty="0">
                            <a:solidFill>
                              <a:srgbClr val="002060"/>
                            </a:solidFill>
                          </a:rPr>
                          <a:t>의 정의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3" name="TextBox 2">
                        <a:extLst>
                          <a:ext uri="{FF2B5EF4-FFF2-40B4-BE49-F238E27FC236}">
                            <a16:creationId xmlns:a16="http://schemas.microsoft.com/office/drawing/2014/main" id="{ACD84DD9-1627-4750-BBD6-2EFE7115B6E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29100" y="4178300"/>
                        <a:ext cx="1114729" cy="369332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1081" t="-11290" r="-3784" b="-20968"/>
                        </a:stretch>
                      </a:blipFill>
                      <a:ln>
                        <a:solidFill>
                          <a:srgbClr val="00206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id="{578F5CE5-822E-43A2-AE00-83C58C28237D}"/>
                    </a:ext>
                  </a:extLst>
                </p:cNvPr>
                <p:cNvSpPr/>
                <p:nvPr/>
              </p:nvSpPr>
              <p:spPr>
                <a:xfrm>
                  <a:off x="3999064" y="2795218"/>
                  <a:ext cx="3303436" cy="355297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54E5A6A4-271B-4ECD-9136-8F524FC87F47}"/>
                  </a:ext>
                </a:extLst>
              </p:cNvPr>
              <p:cNvSpPr/>
              <p:nvPr/>
            </p:nvSpPr>
            <p:spPr>
              <a:xfrm>
                <a:off x="3219203" y="13617477"/>
                <a:ext cx="10197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사</m:t>
                      </m:r>
                      <m:r>
                        <a:rPr lang="ko-KR" alt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상</m:t>
                      </m:r>
                      <m:r>
                        <a:rPr lang="en-US" altLang="ko-K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54E5A6A4-271B-4ECD-9136-8F524FC87F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203" y="13617477"/>
                <a:ext cx="1019766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5BEB6E24-D7DD-4740-A8B9-BE96E93E290C}"/>
                  </a:ext>
                </a:extLst>
              </p:cNvPr>
              <p:cNvSpPr/>
              <p:nvPr/>
            </p:nvSpPr>
            <p:spPr>
              <a:xfrm>
                <a:off x="5345052" y="13624190"/>
                <a:ext cx="10944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행</m:t>
                      </m:r>
                      <m:r>
                        <a:rPr lang="ko-KR" alt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렬</m:t>
                      </m:r>
                      <m:r>
                        <a:rPr lang="en-US" altLang="ko-K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5BEB6E24-D7DD-4740-A8B9-BE96E93E2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052" y="13624190"/>
                <a:ext cx="1094402" cy="369332"/>
              </a:xfrm>
              <a:prstGeom prst="rect">
                <a:avLst/>
              </a:prstGeom>
              <a:blipFill>
                <a:blip r:embed="rId1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F86CAC7-66A5-4418-A93C-A8C28E431CEF}"/>
                  </a:ext>
                </a:extLst>
              </p:cNvPr>
              <p:cNvSpPr txBox="1"/>
              <p:nvPr/>
            </p:nvSpPr>
            <p:spPr>
              <a:xfrm>
                <a:off x="4587012" y="1411928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F86CAC7-66A5-4418-A93C-A8C28E431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012" y="14119284"/>
                <a:ext cx="482824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>
            <a:extLst>
              <a:ext uri="{FF2B5EF4-FFF2-40B4-BE49-F238E27FC236}">
                <a16:creationId xmlns:a16="http://schemas.microsoft.com/office/drawing/2014/main" id="{3AA5B4DB-8F52-461E-A1EA-F550C6551409}"/>
              </a:ext>
            </a:extLst>
          </p:cNvPr>
          <p:cNvSpPr txBox="1"/>
          <p:nvPr/>
        </p:nvSpPr>
        <p:spPr>
          <a:xfrm>
            <a:off x="3248805" y="14635665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선형 사상은 행렬로 이야기가 가능함</a:t>
            </a:r>
          </a:p>
        </p:txBody>
      </p:sp>
    </p:spTree>
    <p:extLst>
      <p:ext uri="{BB962C8B-B14F-4D97-AF65-F5344CB8AC3E}">
        <p14:creationId xmlns:p14="http://schemas.microsoft.com/office/powerpoint/2010/main" val="427175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0ACF2E8-39D3-49BB-9F5C-7D9F1929BE15}"/>
                  </a:ext>
                </a:extLst>
              </p:cNvPr>
              <p:cNvSpPr txBox="1"/>
              <p:nvPr/>
            </p:nvSpPr>
            <p:spPr>
              <a:xfrm>
                <a:off x="11712" y="5354756"/>
                <a:ext cx="3695699" cy="3670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②</a:t>
                </a:r>
                <a:r>
                  <a:rPr lang="ko-KR" altLang="en-US" sz="2400" dirty="0"/>
                  <a:t>동형사상</a:t>
                </a:r>
                <a:endParaRPr lang="en-US" altLang="ko-KR" dirty="0"/>
              </a:p>
              <a:p>
                <a:pPr marL="457200" indent="-457200">
                  <a:lnSpc>
                    <a:spcPct val="150000"/>
                  </a:lnSpc>
                  <a:buAutoNum type="arabicParenBoth"/>
                </a:pPr>
                <a:r>
                  <a:rPr lang="ko-KR" altLang="en-US" sz="2000" dirty="0"/>
                  <a:t>단사사상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𝐵𝑊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𝐵𝑊</m:t>
                          </m:r>
                        </m:sub>
                      </m:sSub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𝐵𝑉</m:t>
                          </m:r>
                        </m:sub>
                      </m:sSub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acc>
                            <m:accPr>
                              <m:chr m:val="̇"/>
                              <m:ctrlPr>
                                <a:rPr lang="ko-KR" alt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20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acc>
                            <m:accPr>
                              <m:chr m:val="̇"/>
                              <m:ctrlPr>
                                <a:rPr lang="ko-KR" alt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20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=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0ACF2E8-39D3-49BB-9F5C-7D9F1929B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" y="5354756"/>
                <a:ext cx="3695699" cy="3670107"/>
              </a:xfrm>
              <a:prstGeom prst="rect">
                <a:avLst/>
              </a:prstGeom>
              <a:blipFill>
                <a:blip r:embed="rId2"/>
                <a:stretch>
                  <a:fillRect l="-2640" b="-18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D2B257C-7E25-488D-81D3-90B2EB825BAB}"/>
                  </a:ext>
                </a:extLst>
              </p:cNvPr>
              <p:cNvSpPr txBox="1"/>
              <p:nvPr/>
            </p:nvSpPr>
            <p:spPr>
              <a:xfrm>
                <a:off x="1" y="0"/>
                <a:ext cx="3695699" cy="4933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ea typeface="Cambria Math" panose="02040503050406030204" pitchFamily="18" charset="0"/>
                  </a:rPr>
                  <a:t>*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ko-KR" altLang="en-US" sz="2400" b="1" dirty="0"/>
                  <a:t>에 대해서</a:t>
                </a:r>
                <a:endParaRPr lang="en-US" altLang="ko-KR" sz="2400" b="1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①</a:t>
                </a:r>
                <a:r>
                  <a:rPr lang="ko-KR" altLang="en-US" sz="2400" dirty="0"/>
                  <a:t>선형사상</a:t>
                </a:r>
                <a:endParaRPr lang="en-US" altLang="ko-KR" dirty="0"/>
              </a:p>
              <a:p>
                <a:pPr marL="457200" indent="-457200">
                  <a:lnSpc>
                    <a:spcPct val="150000"/>
                  </a:lnSpc>
                  <a:buAutoNum type="arabicParenBoth"/>
                </a:pPr>
                <a:r>
                  <a:rPr lang="ko-KR" altLang="en-US" sz="2000" dirty="0" err="1"/>
                  <a:t>가산성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)]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𝐵𝑊</m:t>
                          </m:r>
                        </m:sub>
                      </m:sSub>
                    </m:oMath>
                  </m:oMathPara>
                </a14:m>
                <a:endParaRPr lang="en-US" altLang="ko-KR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𝐵𝑉</m:t>
                          </m:r>
                        </m:sub>
                      </m:sSub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𝐵𝑉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𝐵𝑉</m:t>
                          </m:r>
                        </m:sub>
                      </m:sSub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𝐵𝑉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𝐵𝑉</m:t>
                          </m:r>
                        </m:sub>
                      </m:sSub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𝐵𝑉</m:t>
                          </m:r>
                        </m:sub>
                      </m:sSub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D2B257C-7E25-488D-81D3-90B2EB825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0"/>
                <a:ext cx="3695699" cy="4933274"/>
              </a:xfrm>
              <a:prstGeom prst="rect">
                <a:avLst/>
              </a:prstGeom>
              <a:blipFill>
                <a:blip r:embed="rId3"/>
                <a:stretch>
                  <a:fillRect l="-2475" t="-12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FEE0CDB-564C-4561-82C7-F5E170EA6CF9}"/>
                  </a:ext>
                </a:extLst>
              </p:cNvPr>
              <p:cNvSpPr/>
              <p:nvPr/>
            </p:nvSpPr>
            <p:spPr>
              <a:xfrm>
                <a:off x="2076067" y="8116262"/>
                <a:ext cx="1631344" cy="385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∀</m:t>
                    </m:r>
                    <m:acc>
                      <m:accPr>
                        <m:chr m:val="̇"/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1,⋯,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FEE0CDB-564C-4561-82C7-F5E170EA6C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067" y="8116262"/>
                <a:ext cx="1631344" cy="385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25B9A2C-6CEE-4775-AC81-1AEBC4ACF558}"/>
                  </a:ext>
                </a:extLst>
              </p:cNvPr>
              <p:cNvSpPr/>
              <p:nvPr/>
            </p:nvSpPr>
            <p:spPr>
              <a:xfrm>
                <a:off x="3434193" y="1589474"/>
                <a:ext cx="2000419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𝐿𝑀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25B9A2C-6CEE-4775-AC81-1AEBC4ACF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193" y="1589474"/>
                <a:ext cx="2000419" cy="1200329"/>
              </a:xfrm>
              <a:prstGeom prst="rect">
                <a:avLst/>
              </a:prstGeom>
              <a:blipFill>
                <a:blip r:embed="rId5"/>
                <a:stretch>
                  <a:fillRect b="-10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F8C7D6-E480-4413-ABA6-7D7EA96DDF3E}"/>
                  </a:ext>
                </a:extLst>
              </p:cNvPr>
              <p:cNvSpPr txBox="1"/>
              <p:nvPr/>
            </p:nvSpPr>
            <p:spPr>
              <a:xfrm>
                <a:off x="7467600" y="1589474"/>
                <a:ext cx="2600392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2) </a:t>
                </a:r>
                <a:r>
                  <a:rPr lang="ko-KR" altLang="en-US" dirty="0" err="1"/>
                  <a:t>동차성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𝐾𝑀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𝐵𝑊</m:t>
                          </m:r>
                        </m:sub>
                      </m:sSub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𝐾𝑀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𝐵𝑉</m:t>
                          </m:r>
                        </m:sub>
                      </m:sSub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𝐵𝑉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𝐵𝑉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𝑘𝑀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F8C7D6-E480-4413-ABA6-7D7EA96DD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1589474"/>
                <a:ext cx="2600392" cy="2031325"/>
              </a:xfrm>
              <a:prstGeom prst="rect">
                <a:avLst/>
              </a:prstGeom>
              <a:blipFill>
                <a:blip r:embed="rId6"/>
                <a:stretch>
                  <a:fillRect l="-1874" t="-2402" b="-18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170522E4-7EBD-4F8B-B09F-BC2C7DB446D6}"/>
              </a:ext>
            </a:extLst>
          </p:cNvPr>
          <p:cNvGrpSpPr/>
          <p:nvPr/>
        </p:nvGrpSpPr>
        <p:grpSpPr>
          <a:xfrm>
            <a:off x="5771766" y="6040556"/>
            <a:ext cx="3695699" cy="2952860"/>
            <a:chOff x="5619750" y="5354756"/>
            <a:chExt cx="3695699" cy="29528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F0B29473-9FE4-4D40-804B-BCA00B079CC0}"/>
                    </a:ext>
                  </a:extLst>
                </p:cNvPr>
                <p:cNvSpPr txBox="1"/>
                <p:nvPr/>
              </p:nvSpPr>
              <p:spPr>
                <a:xfrm>
                  <a:off x="5619750" y="5354756"/>
                  <a:ext cx="3695699" cy="29528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2000" dirty="0"/>
                    <a:t>(2) </a:t>
                  </a:r>
                  <a:r>
                    <a:rPr lang="ko-KR" altLang="en-US" sz="2000" dirty="0"/>
                    <a:t>전사사상</a:t>
                  </a:r>
                  <a:endParaRPr lang="en-US" altLang="ko-KR" sz="2000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en-US" altLang="ko-KR" sz="2000" b="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([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ko-KR" alt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000" i="1" dirty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acc>
                                </m:sub>
                              </m:sSub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𝐵𝑊</m:t>
                          </m:r>
                        </m:sub>
                      </m:sSub>
                    </m:oMath>
                  </a14:m>
                  <a:r>
                    <a:rPr lang="en-US" altLang="ko-KR" sz="2000" b="0" i="1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𝐵𝑊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ko-KR" sz="2000" b="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2000" b="0" i="1" dirty="0">
                      <a:latin typeface="Cambria Math" panose="02040503050406030204" pitchFamily="18" charset="0"/>
                    </a:rPr>
                    <a:t>Then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𝐵𝑊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ko-KR" altLang="en-US" sz="20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a14:m>
                  <a:endParaRPr lang="en-US" altLang="ko-KR" sz="2000" b="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ko-KR" altLang="en-US" sz="2000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𝐵𝑊</m:t>
                            </m:r>
                          </m:sub>
                        </m:sSub>
                      </m:oMath>
                    </m:oMathPara>
                  </a14:m>
                  <a:endParaRPr lang="en-US" altLang="ko-KR" sz="2000" b="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altLang="ko-KR" sz="20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F0B29473-9FE4-4D40-804B-BCA00B079C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9750" y="5354756"/>
                  <a:ext cx="3695699" cy="2952860"/>
                </a:xfrm>
                <a:prstGeom prst="rect">
                  <a:avLst/>
                </a:prstGeom>
                <a:blipFill>
                  <a:blip r:embed="rId7"/>
                  <a:stretch>
                    <a:fillRect l="-18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645914E6-1AB1-434B-9A43-FE0FFCC172C3}"/>
                    </a:ext>
                  </a:extLst>
                </p:cNvPr>
                <p:cNvSpPr/>
                <p:nvPr/>
              </p:nvSpPr>
              <p:spPr>
                <a:xfrm>
                  <a:off x="7136452" y="7426340"/>
                  <a:ext cx="1631344" cy="3854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dirty="0"/>
                    <a:t> </a:t>
                  </a:r>
                  <a14:m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∀</m:t>
                      </m:r>
                      <m:acc>
                        <m:accPr>
                          <m:chr m:val="̇"/>
                          <m:ctrlPr>
                            <a:rPr lang="ko-KR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1,⋯,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645914E6-1AB1-434B-9A43-FE0FFCC172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452" y="7426340"/>
                  <a:ext cx="1631344" cy="38542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타원 6">
            <a:extLst>
              <a:ext uri="{FF2B5EF4-FFF2-40B4-BE49-F238E27FC236}">
                <a16:creationId xmlns:a16="http://schemas.microsoft.com/office/drawing/2014/main" id="{65E5E95F-50A9-4730-9229-B0A5B353B289}"/>
              </a:ext>
            </a:extLst>
          </p:cNvPr>
          <p:cNvSpPr/>
          <p:nvPr/>
        </p:nvSpPr>
        <p:spPr>
          <a:xfrm>
            <a:off x="5771766" y="6629400"/>
            <a:ext cx="463934" cy="2921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3CEC9D-CCAD-47AB-9FAB-4C7C5DE39573}"/>
              </a:ext>
            </a:extLst>
          </p:cNvPr>
          <p:cNvSpPr/>
          <p:nvPr/>
        </p:nvSpPr>
        <p:spPr>
          <a:xfrm>
            <a:off x="5771766" y="8497567"/>
            <a:ext cx="1924434" cy="38542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97495D1-B599-4D9B-A1C4-AF0A1C59296C}"/>
              </a:ext>
            </a:extLst>
          </p:cNvPr>
          <p:cNvCxnSpPr/>
          <p:nvPr/>
        </p:nvCxnSpPr>
        <p:spPr>
          <a:xfrm>
            <a:off x="0" y="9423400"/>
            <a:ext cx="1219199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D66991-75F6-44A4-949F-B67EC695A466}"/>
              </a:ext>
            </a:extLst>
          </p:cNvPr>
          <p:cNvSpPr txBox="1"/>
          <p:nvPr/>
        </p:nvSpPr>
        <p:spPr>
          <a:xfrm>
            <a:off x="0" y="9683006"/>
            <a:ext cx="9392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</a:rPr>
              <a:t>결론</a:t>
            </a:r>
            <a:r>
              <a:rPr lang="en-US" altLang="ko-KR" sz="2400" b="1" dirty="0">
                <a:solidFill>
                  <a:srgbClr val="002060"/>
                </a:solidFill>
              </a:rPr>
              <a:t>: </a:t>
            </a:r>
            <a:r>
              <a:rPr lang="ko-KR" altLang="en-US" sz="2400" b="1" dirty="0">
                <a:solidFill>
                  <a:srgbClr val="002060"/>
                </a:solidFill>
              </a:rPr>
              <a:t>행렬은 선형사상 선형사상은 행렬 </a:t>
            </a:r>
            <a:r>
              <a:rPr lang="en-US" altLang="ko-KR" sz="2400" b="1" dirty="0">
                <a:solidFill>
                  <a:srgbClr val="002060"/>
                </a:solidFill>
              </a:rPr>
              <a:t>(</a:t>
            </a:r>
            <a:r>
              <a:rPr lang="ko-KR" altLang="en-US" sz="2400" b="1" dirty="0">
                <a:solidFill>
                  <a:srgbClr val="002060"/>
                </a:solidFill>
              </a:rPr>
              <a:t>대수구조 </a:t>
            </a:r>
            <a:r>
              <a:rPr lang="ko-KR" altLang="en-US" sz="2400" b="1">
                <a:solidFill>
                  <a:srgbClr val="002060"/>
                </a:solidFill>
              </a:rPr>
              <a:t>상으로 보았 을 때</a:t>
            </a:r>
            <a:r>
              <a:rPr lang="en-US" altLang="ko-KR" sz="2400" b="1" dirty="0">
                <a:solidFill>
                  <a:srgbClr val="002060"/>
                </a:solidFill>
              </a:rPr>
              <a:t>)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36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2CE29E7-BBBC-4CC3-80D8-9E8CC7D87EF1}"/>
                  </a:ext>
                </a:extLst>
              </p:cNvPr>
              <p:cNvSpPr/>
              <p:nvPr/>
            </p:nvSpPr>
            <p:spPr>
              <a:xfrm>
                <a:off x="5294922" y="2732902"/>
                <a:ext cx="6835589" cy="40412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① </a:t>
                </a:r>
                <a:r>
                  <a:rPr lang="ko-KR" altLang="en-US" dirty="0"/>
                  <a:t>생성 </a:t>
                </a:r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acc>
                        <m:accPr>
                          <m:chr m:val="⃗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endParaRPr lang="en-US" altLang="ko-KR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𝑖𝑚𝐿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𝑖𝑚𝐿</m:t>
                      </m:r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2CE29E7-BBBC-4CC3-80D8-9E8CC7D87E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922" y="2732902"/>
                <a:ext cx="6835589" cy="4041235"/>
              </a:xfrm>
              <a:prstGeom prst="rect">
                <a:avLst/>
              </a:prstGeom>
              <a:blipFill>
                <a:blip r:embed="rId2"/>
                <a:stretch>
                  <a:fillRect l="-803" t="-10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6A4B20-1827-408B-92B9-8084237E15D0}"/>
              </a:ext>
            </a:extLst>
          </p:cNvPr>
          <p:cNvSpPr/>
          <p:nvPr/>
        </p:nvSpPr>
        <p:spPr>
          <a:xfrm>
            <a:off x="7251700" y="3048000"/>
            <a:ext cx="4699000" cy="31748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CB52F6-C77B-4C2C-9598-32D5F3F871F4}"/>
                  </a:ext>
                </a:extLst>
              </p:cNvPr>
              <p:cNvSpPr txBox="1"/>
              <p:nvPr/>
            </p:nvSpPr>
            <p:spPr>
              <a:xfrm>
                <a:off x="0" y="0"/>
                <a:ext cx="6527800" cy="2577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/>
                  <a:t>3.</a:t>
                </a:r>
                <a:r>
                  <a:rPr lang="ko-KR" altLang="en-US" sz="3200" b="1" dirty="0"/>
                  <a:t> 차원정리</a:t>
                </a:r>
                <a:endParaRPr lang="en-US" altLang="ko-KR" sz="3200" b="1" dirty="0"/>
              </a:p>
              <a:p>
                <a:pPr marL="342900" indent="-342900">
                  <a:lnSpc>
                    <a:spcPct val="200000"/>
                  </a:lnSpc>
                  <a:buAutoNum type="arabicParenBoth"/>
                </a:pPr>
                <a:r>
                  <a:rPr lang="ko-KR" altLang="en-US" sz="2400" dirty="0"/>
                  <a:t> 차원정리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</a:t>
                </a:r>
                <a:r>
                  <a:rPr lang="ko-KR" altLang="en-US" u="sng" dirty="0"/>
                  <a:t>유한차원</a:t>
                </a:r>
                <a:r>
                  <a:rPr lang="ko-KR" altLang="en-US" dirty="0"/>
                  <a:t> 벡터공간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dirty="0"/>
                  <a:t>와 선형사상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/>
                  <a:t>에 대하여 다음이 성립한다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𝑘𝑒𝑟𝐿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dim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𝑖𝑚𝐿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CB52F6-C77B-4C2C-9598-32D5F3F87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6527800" cy="2577757"/>
              </a:xfrm>
              <a:prstGeom prst="rect">
                <a:avLst/>
              </a:prstGeom>
              <a:blipFill>
                <a:blip r:embed="rId3"/>
                <a:stretch>
                  <a:fillRect l="-2334" t="-3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0B0E3C2-8B70-43CD-B90A-1DF6954EE306}"/>
              </a:ext>
            </a:extLst>
          </p:cNvPr>
          <p:cNvSpPr txBox="1"/>
          <p:nvPr/>
        </p:nvSpPr>
        <p:spPr>
          <a:xfrm>
            <a:off x="2057400" y="76200"/>
            <a:ext cx="1984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</a:rPr>
              <a:t>(</a:t>
            </a:r>
            <a:r>
              <a:rPr lang="ko-KR" altLang="en-US" sz="2400" b="1" dirty="0">
                <a:solidFill>
                  <a:srgbClr val="7030A0"/>
                </a:solidFill>
              </a:rPr>
              <a:t>중요한 정리</a:t>
            </a:r>
            <a:r>
              <a:rPr lang="en-US" altLang="ko-KR" sz="2400" b="1" dirty="0">
                <a:solidFill>
                  <a:srgbClr val="7030A0"/>
                </a:solidFill>
              </a:rPr>
              <a:t>)</a:t>
            </a:r>
            <a:endParaRPr lang="ko-KR" altLang="en-US" sz="2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5C2F01-2D2D-46FA-83F2-1542D9E235E0}"/>
                  </a:ext>
                </a:extLst>
              </p:cNvPr>
              <p:cNvSpPr txBox="1"/>
              <p:nvPr/>
            </p:nvSpPr>
            <p:spPr>
              <a:xfrm>
                <a:off x="1702553" y="768178"/>
                <a:ext cx="4507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dirty="0"/>
                  <a:t> 커널의 차원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상의 차원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차원이다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5C2F01-2D2D-46FA-83F2-1542D9E23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553" y="768178"/>
                <a:ext cx="4507260" cy="369332"/>
              </a:xfrm>
              <a:prstGeom prst="rect">
                <a:avLst/>
              </a:prstGeom>
              <a:blipFill>
                <a:blip r:embed="rId4"/>
                <a:stretch>
                  <a:fillRect t="-11475" r="-541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C6FC475-15E8-4BF8-92D7-725C44CCB9E6}"/>
              </a:ext>
            </a:extLst>
          </p:cNvPr>
          <p:cNvSpPr txBox="1"/>
          <p:nvPr/>
        </p:nvSpPr>
        <p:spPr>
          <a:xfrm>
            <a:off x="3668183" y="1440590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무한차원은 성립 안됨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19E6CE-7694-4FF7-A2B0-3077036A094B}"/>
                  </a:ext>
                </a:extLst>
              </p:cNvPr>
              <p:cNvSpPr txBox="1"/>
              <p:nvPr/>
            </p:nvSpPr>
            <p:spPr>
              <a:xfrm>
                <a:off x="0" y="2781300"/>
                <a:ext cx="3415102" cy="2169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증명</a:t>
                </a:r>
                <a:r>
                  <a:rPr lang="en-US" altLang="ko-KR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𝑘𝑒𝑟𝐿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⊂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dirty="0"/>
                  <a:t>이므로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err="1"/>
                  <a:t>BkerL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*</a:t>
                </a:r>
                <a:r>
                  <a:rPr lang="ko-KR" altLang="en-US" dirty="0"/>
                  <a:t>목표 </a:t>
                </a:r>
                <a:r>
                  <a:rPr lang="en-US" altLang="ko-KR" dirty="0" err="1"/>
                  <a:t>BimL</a:t>
                </a:r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19E6CE-7694-4FF7-A2B0-3077036A0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81300"/>
                <a:ext cx="3415102" cy="2169825"/>
              </a:xfrm>
              <a:prstGeom prst="rect">
                <a:avLst/>
              </a:prstGeom>
              <a:blipFill>
                <a:blip r:embed="rId5"/>
                <a:stretch>
                  <a:fillRect l="-1429" b="-19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C5A9F06-3F28-4CE6-93FD-CCD11E58BA8A}"/>
              </a:ext>
            </a:extLst>
          </p:cNvPr>
          <p:cNvSpPr txBox="1"/>
          <p:nvPr/>
        </p:nvSpPr>
        <p:spPr>
          <a:xfrm>
            <a:off x="7828027" y="1625256"/>
            <a:ext cx="2367956" cy="739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기저를 만족하는 조건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en-US" altLang="ko-KR" b="1" dirty="0"/>
              <a:t>①</a:t>
            </a:r>
            <a:r>
              <a:rPr lang="ko-KR" altLang="en-US" b="1" dirty="0"/>
              <a:t>생성  </a:t>
            </a:r>
            <a:r>
              <a:rPr lang="en-US" altLang="ko-KR" b="1" dirty="0"/>
              <a:t>②</a:t>
            </a:r>
            <a:r>
              <a:rPr lang="ko-KR" altLang="en-US" b="1" dirty="0"/>
              <a:t>선형 독립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02786B-62A9-4473-AE60-B49D107AA8EA}"/>
              </a:ext>
            </a:extLst>
          </p:cNvPr>
          <p:cNvSpPr txBox="1"/>
          <p:nvPr/>
        </p:nvSpPr>
        <p:spPr>
          <a:xfrm>
            <a:off x="7251700" y="3449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커널의 기저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1479B5-30CB-4B1A-8E71-77509E69981C}"/>
              </a:ext>
            </a:extLst>
          </p:cNvPr>
          <p:cNvSpPr/>
          <p:nvPr/>
        </p:nvSpPr>
        <p:spPr>
          <a:xfrm>
            <a:off x="7251700" y="3048000"/>
            <a:ext cx="2387600" cy="3174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F90D31-1576-4A49-9D57-D17AB57696F9}"/>
              </a:ext>
            </a:extLst>
          </p:cNvPr>
          <p:cNvSpPr txBox="1"/>
          <p:nvPr/>
        </p:nvSpPr>
        <p:spPr>
          <a:xfrm>
            <a:off x="8573423" y="2619772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기저의 원소들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99B9D5-9DCE-43E3-8D70-0540871AFE22}"/>
              </a:ext>
            </a:extLst>
          </p:cNvPr>
          <p:cNvSpPr txBox="1"/>
          <p:nvPr/>
        </p:nvSpPr>
        <p:spPr>
          <a:xfrm>
            <a:off x="2260600" y="3238482"/>
            <a:ext cx="1622560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선형독립 보장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132512F-378D-447F-A5A8-E91BA0EB76FC}"/>
              </a:ext>
            </a:extLst>
          </p:cNvPr>
          <p:cNvCxnSpPr/>
          <p:nvPr/>
        </p:nvCxnSpPr>
        <p:spPr>
          <a:xfrm>
            <a:off x="1282700" y="3206741"/>
            <a:ext cx="97790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584A2BA4-D769-467F-A885-62BB8BA9FD8C}"/>
              </a:ext>
            </a:extLst>
          </p:cNvPr>
          <p:cNvSpPr/>
          <p:nvPr/>
        </p:nvSpPr>
        <p:spPr>
          <a:xfrm>
            <a:off x="2286000" y="2485522"/>
            <a:ext cx="6350000" cy="460878"/>
          </a:xfrm>
          <a:custGeom>
            <a:avLst/>
            <a:gdLst>
              <a:gd name="connsiteX0" fmla="*/ 6350000 w 6350000"/>
              <a:gd name="connsiteY0" fmla="*/ 283078 h 460878"/>
              <a:gd name="connsiteX1" fmla="*/ 3378200 w 6350000"/>
              <a:gd name="connsiteY1" fmla="*/ 3678 h 460878"/>
              <a:gd name="connsiteX2" fmla="*/ 0 w 6350000"/>
              <a:gd name="connsiteY2" fmla="*/ 460878 h 46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0" h="460878">
                <a:moveTo>
                  <a:pt x="6350000" y="283078"/>
                </a:moveTo>
                <a:cubicBezTo>
                  <a:pt x="5393266" y="128561"/>
                  <a:pt x="4436533" y="-25955"/>
                  <a:pt x="3378200" y="3678"/>
                </a:cubicBezTo>
                <a:cubicBezTo>
                  <a:pt x="2319867" y="33311"/>
                  <a:pt x="529167" y="388911"/>
                  <a:pt x="0" y="460878"/>
                </a:cubicBez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4B7AD2-6D10-47CC-BFAF-787FCFA63E20}"/>
              </a:ext>
            </a:extLst>
          </p:cNvPr>
          <p:cNvSpPr/>
          <p:nvPr/>
        </p:nvSpPr>
        <p:spPr>
          <a:xfrm>
            <a:off x="9193169" y="3808871"/>
            <a:ext cx="1512931" cy="3174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48B6819-E48D-4E8F-BCBA-E7BE13A357C0}"/>
                  </a:ext>
                </a:extLst>
              </p:cNvPr>
              <p:cNvSpPr txBox="1"/>
              <p:nvPr/>
            </p:nvSpPr>
            <p:spPr>
              <a:xfrm>
                <a:off x="9193169" y="4082187"/>
                <a:ext cx="2318263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B050"/>
                    </a:solidFill>
                  </a:rPr>
                  <a:t>커널의 정의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ko-KR" altLang="en-US" dirty="0">
                    <a:solidFill>
                      <a:srgbClr val="00B050"/>
                    </a:solidFill>
                  </a:rPr>
                  <a:t>를 </a:t>
                </a:r>
                <a:r>
                  <a:rPr lang="ko-KR" altLang="en-US" dirty="0" err="1">
                    <a:solidFill>
                      <a:srgbClr val="00B050"/>
                    </a:solidFill>
                  </a:rPr>
                  <a:t>만듬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48B6819-E48D-4E8F-BCBA-E7BE13A3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169" y="4082187"/>
                <a:ext cx="2318263" cy="404791"/>
              </a:xfrm>
              <a:prstGeom prst="rect">
                <a:avLst/>
              </a:prstGeom>
              <a:blipFill>
                <a:blip r:embed="rId6"/>
                <a:stretch>
                  <a:fillRect l="-2105" t="-3030" r="-1842" b="-21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D18BCD6-9407-4BED-B92A-36B4860B7B38}"/>
              </a:ext>
            </a:extLst>
          </p:cNvPr>
          <p:cNvCxnSpPr/>
          <p:nvPr/>
        </p:nvCxnSpPr>
        <p:spPr>
          <a:xfrm>
            <a:off x="9172817" y="4804319"/>
            <a:ext cx="2147931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C0D56C6-1EBA-4845-9A26-731960C080E5}"/>
              </a:ext>
            </a:extLst>
          </p:cNvPr>
          <p:cNvSpPr txBox="1"/>
          <p:nvPr/>
        </p:nvSpPr>
        <p:spPr>
          <a:xfrm>
            <a:off x="10583469" y="480777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002060"/>
                </a:solidFill>
              </a:rPr>
              <a:t>가산성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329DA5-280F-4EC5-9016-FE95A099D51E}"/>
              </a:ext>
            </a:extLst>
          </p:cNvPr>
          <p:cNvSpPr txBox="1"/>
          <p:nvPr/>
        </p:nvSpPr>
        <p:spPr>
          <a:xfrm>
            <a:off x="4407652" y="4992443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K</a:t>
            </a:r>
            <a:r>
              <a:rPr lang="ko-KR" altLang="en-US" dirty="0">
                <a:solidFill>
                  <a:srgbClr val="002060"/>
                </a:solidFill>
              </a:rPr>
              <a:t>번까지 </a:t>
            </a:r>
            <a:r>
              <a:rPr lang="en-US" altLang="ko-KR" dirty="0">
                <a:solidFill>
                  <a:srgbClr val="002060"/>
                </a:solidFill>
              </a:rPr>
              <a:t>0</a:t>
            </a:r>
            <a:r>
              <a:rPr lang="ko-KR" altLang="en-US" dirty="0">
                <a:solidFill>
                  <a:srgbClr val="002060"/>
                </a:solidFill>
              </a:rPr>
              <a:t>벡터라서 생략 </a:t>
            </a:r>
            <a:r>
              <a:rPr lang="en-US" altLang="ko-KR" dirty="0">
                <a:solidFill>
                  <a:srgbClr val="002060"/>
                </a:solidFill>
              </a:rPr>
              <a:t>-&gt;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1C6B5B0-4D82-4910-AC40-015D8E1EB7DB}"/>
              </a:ext>
            </a:extLst>
          </p:cNvPr>
          <p:cNvCxnSpPr>
            <a:cxnSpLocks/>
          </p:cNvCxnSpPr>
          <p:nvPr/>
        </p:nvCxnSpPr>
        <p:spPr>
          <a:xfrm>
            <a:off x="7194676" y="5870367"/>
            <a:ext cx="260972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22EC212-FA83-4F73-BBB2-8E533B626280}"/>
              </a:ext>
            </a:extLst>
          </p:cNvPr>
          <p:cNvSpPr txBox="1"/>
          <p:nvPr/>
        </p:nvSpPr>
        <p:spPr>
          <a:xfrm>
            <a:off x="9136715" y="583932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002060"/>
                </a:solidFill>
              </a:rPr>
              <a:t>동차성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0EAFD25-ACAF-4BBD-9CD4-A9B047A60030}"/>
                  </a:ext>
                </a:extLst>
              </p:cNvPr>
              <p:cNvSpPr/>
              <p:nvPr/>
            </p:nvSpPr>
            <p:spPr>
              <a:xfrm>
                <a:off x="5225633" y="6960818"/>
                <a:ext cx="4344459" cy="29686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② </a:t>
                </a:r>
                <a:r>
                  <a:rPr lang="ko-KR" altLang="en-US" dirty="0"/>
                  <a:t>선형 독립 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선형결합 결과가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ko-KR" altLang="en-US" dirty="0"/>
                  <a:t>가 된다</a:t>
                </a:r>
                <a:r>
                  <a:rPr lang="en-US" altLang="ko-KR" dirty="0"/>
                  <a:t>.)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ko-KR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라 하자</a:t>
                </a:r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ó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0EAFD25-ACAF-4BBD-9CD4-A9B047A600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633" y="6960818"/>
                <a:ext cx="4344459" cy="2968698"/>
              </a:xfrm>
              <a:prstGeom prst="rect">
                <a:avLst/>
              </a:prstGeom>
              <a:blipFill>
                <a:blip r:embed="rId7"/>
                <a:stretch>
                  <a:fillRect l="-1122" t="-411" r="-561" b="-2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EF13B08-3D7F-4BDD-9D0F-DFC3FE466A6B}"/>
              </a:ext>
            </a:extLst>
          </p:cNvPr>
          <p:cNvCxnSpPr>
            <a:cxnSpLocks/>
          </p:cNvCxnSpPr>
          <p:nvPr/>
        </p:nvCxnSpPr>
        <p:spPr>
          <a:xfrm>
            <a:off x="5294922" y="9932483"/>
            <a:ext cx="260972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65E88D7-01DA-41F3-B798-45F298FEDBB9}"/>
                  </a:ext>
                </a:extLst>
              </p:cNvPr>
              <p:cNvSpPr txBox="1"/>
              <p:nvPr/>
            </p:nvSpPr>
            <p:spPr>
              <a:xfrm>
                <a:off x="5225633" y="9946920"/>
                <a:ext cx="39397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002060"/>
                    </a:solidFill>
                  </a:rPr>
                  <a:t>)</a:t>
                </a:r>
                <a:r>
                  <a:rPr lang="ko-KR" altLang="en-US" sz="1600" dirty="0">
                    <a:solidFill>
                      <a:srgbClr val="002060"/>
                    </a:solidFill>
                  </a:rPr>
                  <a:t>까지 </a:t>
                </a:r>
                <a:r>
                  <a:rPr lang="ko-KR" altLang="en-US" sz="1600" u="sng" dirty="0">
                    <a:solidFill>
                      <a:srgbClr val="002060"/>
                    </a:solidFill>
                  </a:rPr>
                  <a:t>기저의 원소</a:t>
                </a:r>
                <a:r>
                  <a:rPr lang="ko-KR" altLang="en-US" sz="1600" dirty="0">
                    <a:solidFill>
                      <a:srgbClr val="002060"/>
                    </a:solidFill>
                  </a:rPr>
                  <a:t>이기 때문이다</a:t>
                </a:r>
                <a:r>
                  <a:rPr lang="en-US" altLang="ko-KR" sz="1600" dirty="0">
                    <a:solidFill>
                      <a:srgbClr val="002060"/>
                    </a:solidFill>
                  </a:rPr>
                  <a:t>.</a:t>
                </a:r>
                <a:endParaRPr lang="ko-KR" alt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65E88D7-01DA-41F3-B798-45F298FED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633" y="9946920"/>
                <a:ext cx="3939733" cy="338554"/>
              </a:xfrm>
              <a:prstGeom prst="rect">
                <a:avLst/>
              </a:prstGeom>
              <a:blipFill>
                <a:blip r:embed="rId8"/>
                <a:stretch>
                  <a:fillRect l="-773" t="-7273" b="-2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70EF1F44-84B9-40CC-9909-D6CCC0D01E95}"/>
              </a:ext>
            </a:extLst>
          </p:cNvPr>
          <p:cNvSpPr txBox="1"/>
          <p:nvPr/>
        </p:nvSpPr>
        <p:spPr>
          <a:xfrm>
            <a:off x="7096897" y="10484079"/>
            <a:ext cx="1462260" cy="33855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</a:rPr>
              <a:t>선형독립 보장</a:t>
            </a:r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3988B531-B70D-4AF6-B63A-8061DF200087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6791514" y="10347973"/>
            <a:ext cx="367882" cy="242884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9091D10-CD09-4FA3-8C6C-D838966D0178}"/>
              </a:ext>
            </a:extLst>
          </p:cNvPr>
          <p:cNvCxnSpPr>
            <a:cxnSpLocks/>
          </p:cNvCxnSpPr>
          <p:nvPr/>
        </p:nvCxnSpPr>
        <p:spPr>
          <a:xfrm>
            <a:off x="5688622" y="8230683"/>
            <a:ext cx="2139405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7DB6DAE-0B62-4237-81C1-961FF09BF9A8}"/>
              </a:ext>
            </a:extLst>
          </p:cNvPr>
          <p:cNvSpPr txBox="1"/>
          <p:nvPr/>
        </p:nvSpPr>
        <p:spPr>
          <a:xfrm>
            <a:off x="7408543" y="8203903"/>
            <a:ext cx="7373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002060"/>
                </a:solidFill>
              </a:rPr>
              <a:t>kerL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7CE05C4-5B53-44A3-9347-82B892781A07}"/>
              </a:ext>
            </a:extLst>
          </p:cNvPr>
          <p:cNvSpPr/>
          <p:nvPr/>
        </p:nvSpPr>
        <p:spPr>
          <a:xfrm>
            <a:off x="8242299" y="7315200"/>
            <a:ext cx="215901" cy="33855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87AC01C-00A1-4C31-9D35-00424C795AF5}"/>
              </a:ext>
            </a:extLst>
          </p:cNvPr>
          <p:cNvSpPr txBox="1"/>
          <p:nvPr/>
        </p:nvSpPr>
        <p:spPr>
          <a:xfrm>
            <a:off x="8216842" y="7679154"/>
            <a:ext cx="11805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002060"/>
                </a:solidFill>
              </a:rPr>
              <a:t>커널자격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A4EE4710-5999-499A-9139-20D4504A9A9B}"/>
              </a:ext>
            </a:extLst>
          </p:cNvPr>
          <p:cNvSpPr/>
          <p:nvPr/>
        </p:nvSpPr>
        <p:spPr>
          <a:xfrm>
            <a:off x="160229" y="6250740"/>
            <a:ext cx="1422400" cy="3581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7DB4D31B-2571-43DC-89EA-B6AEE7756216}"/>
              </a:ext>
            </a:extLst>
          </p:cNvPr>
          <p:cNvSpPr/>
          <p:nvPr/>
        </p:nvSpPr>
        <p:spPr>
          <a:xfrm>
            <a:off x="2813468" y="6227008"/>
            <a:ext cx="1422400" cy="3581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A96C005-01A8-46F7-A580-A10669B8D4D9}"/>
                  </a:ext>
                </a:extLst>
              </p:cNvPr>
              <p:cNvSpPr txBox="1"/>
              <p:nvPr/>
            </p:nvSpPr>
            <p:spPr>
              <a:xfrm>
                <a:off x="659736" y="5639534"/>
                <a:ext cx="4233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A96C005-01A8-46F7-A580-A10669B8D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6" y="5639534"/>
                <a:ext cx="42338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0983B6D-0DD8-4EF6-A9F5-3587CB34DD78}"/>
                  </a:ext>
                </a:extLst>
              </p:cNvPr>
              <p:cNvSpPr txBox="1"/>
              <p:nvPr/>
            </p:nvSpPr>
            <p:spPr>
              <a:xfrm>
                <a:off x="3272846" y="5639533"/>
                <a:ext cx="5573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0983B6D-0DD8-4EF6-A9F5-3587CB34D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846" y="5639533"/>
                <a:ext cx="55739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BF47A3E-44FA-48A3-A5E1-756584F6C78E}"/>
              </a:ext>
            </a:extLst>
          </p:cNvPr>
          <p:cNvCxnSpPr/>
          <p:nvPr/>
        </p:nvCxnSpPr>
        <p:spPr>
          <a:xfrm>
            <a:off x="1282700" y="5839322"/>
            <a:ext cx="17424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316218A6-F4DF-4A4D-900E-E98B7AFB3C77}"/>
              </a:ext>
            </a:extLst>
          </p:cNvPr>
          <p:cNvSpPr/>
          <p:nvPr/>
        </p:nvSpPr>
        <p:spPr>
          <a:xfrm>
            <a:off x="428835" y="6789985"/>
            <a:ext cx="876300" cy="9439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09E2C03-DDE5-49B6-A9BC-9136693681CF}"/>
              </a:ext>
            </a:extLst>
          </p:cNvPr>
          <p:cNvSpPr txBox="1"/>
          <p:nvPr/>
        </p:nvSpPr>
        <p:spPr>
          <a:xfrm>
            <a:off x="582659" y="6455779"/>
            <a:ext cx="5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kerL</a:t>
            </a:r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982BA24-876A-4B82-BB0A-297714CE914A}"/>
              </a:ext>
            </a:extLst>
          </p:cNvPr>
          <p:cNvSpPr/>
          <p:nvPr/>
        </p:nvSpPr>
        <p:spPr>
          <a:xfrm>
            <a:off x="3138422" y="6789985"/>
            <a:ext cx="876300" cy="9439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006647C-4AC0-460D-A839-6F2D850BF4AC}"/>
              </a:ext>
            </a:extLst>
          </p:cNvPr>
          <p:cNvSpPr txBox="1"/>
          <p:nvPr/>
        </p:nvSpPr>
        <p:spPr>
          <a:xfrm>
            <a:off x="3289185" y="6395411"/>
            <a:ext cx="57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427858F-FBC5-4F23-8CEC-4DD8FDA95C37}"/>
                  </a:ext>
                </a:extLst>
              </p:cNvPr>
              <p:cNvSpPr/>
              <p:nvPr/>
            </p:nvSpPr>
            <p:spPr>
              <a:xfrm>
                <a:off x="3368641" y="6825111"/>
                <a:ext cx="425886" cy="1235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427858F-FBC5-4F23-8CEC-4DD8FDA95C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641" y="6825111"/>
                <a:ext cx="425886" cy="12357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9F780C4-EEFC-43B4-82CB-66BC84F82018}"/>
                  </a:ext>
                </a:extLst>
              </p:cNvPr>
              <p:cNvSpPr/>
              <p:nvPr/>
            </p:nvSpPr>
            <p:spPr>
              <a:xfrm>
                <a:off x="440620" y="6837677"/>
                <a:ext cx="8763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9F780C4-EEFC-43B4-82CB-66BC84F82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20" y="6837677"/>
                <a:ext cx="876300" cy="9233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E88544-DB4E-44C8-AEFC-81FF06850D8C}"/>
              </a:ext>
            </a:extLst>
          </p:cNvPr>
          <p:cNvCxnSpPr>
            <a:cxnSpLocks/>
          </p:cNvCxnSpPr>
          <p:nvPr/>
        </p:nvCxnSpPr>
        <p:spPr>
          <a:xfrm>
            <a:off x="1176804" y="7073900"/>
            <a:ext cx="22382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EFBC2F3-0698-4349-A531-0E57990513E0}"/>
              </a:ext>
            </a:extLst>
          </p:cNvPr>
          <p:cNvCxnSpPr>
            <a:cxnSpLocks/>
          </p:cNvCxnSpPr>
          <p:nvPr/>
        </p:nvCxnSpPr>
        <p:spPr>
          <a:xfrm flipV="1">
            <a:off x="1078900" y="7086468"/>
            <a:ext cx="2336202" cy="406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61702C1B-C582-479F-8E37-FB26B117779E}"/>
              </a:ext>
            </a:extLst>
          </p:cNvPr>
          <p:cNvCxnSpPr>
            <a:cxnSpLocks/>
          </p:cNvCxnSpPr>
          <p:nvPr/>
        </p:nvCxnSpPr>
        <p:spPr>
          <a:xfrm flipV="1">
            <a:off x="1011652" y="7115206"/>
            <a:ext cx="2390915" cy="21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BC04C9-F4C0-49D3-924D-981EEB20D7E1}"/>
                  </a:ext>
                </a:extLst>
              </p:cNvPr>
              <p:cNvSpPr/>
              <p:nvPr/>
            </p:nvSpPr>
            <p:spPr>
              <a:xfrm>
                <a:off x="436740" y="7848431"/>
                <a:ext cx="809517" cy="230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dirty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BC04C9-F4C0-49D3-924D-981EEB20D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40" y="7848431"/>
                <a:ext cx="809517" cy="23083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475A8F8-20E6-41B1-B583-B744556267D8}"/>
                  </a:ext>
                </a:extLst>
              </p:cNvPr>
              <p:cNvSpPr txBox="1"/>
              <p:nvPr/>
            </p:nvSpPr>
            <p:spPr>
              <a:xfrm>
                <a:off x="890077" y="9976811"/>
                <a:ext cx="2730235" cy="747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solidFill>
                      <a:srgbClr val="00B050"/>
                    </a:solidFill>
                  </a:rPr>
                  <a:t>커널을</a:t>
                </a:r>
                <a:r>
                  <a:rPr lang="en-US" altLang="ko-KR" sz="2000" dirty="0">
                    <a:solidFill>
                      <a:srgbClr val="00B050"/>
                    </a:solidFill>
                  </a:rPr>
                  <a:t> </a:t>
                </a:r>
                <a:r>
                  <a:rPr lang="ko-KR" altLang="en-US" sz="2000" dirty="0">
                    <a:solidFill>
                      <a:srgbClr val="00B050"/>
                    </a:solidFill>
                  </a:rPr>
                  <a:t>걸러낼 수 있다</a:t>
                </a:r>
                <a:r>
                  <a:rPr lang="en-US" altLang="ko-KR" sz="2000" dirty="0">
                    <a:solidFill>
                      <a:srgbClr val="00B050"/>
                    </a:solidFill>
                  </a:rPr>
                  <a:t>.</a:t>
                </a:r>
              </a:p>
              <a:p>
                <a:r>
                  <a:rPr lang="en-US" altLang="ko-KR" sz="2000" dirty="0">
                    <a:solidFill>
                      <a:srgbClr val="00B050"/>
                    </a:solidFill>
                  </a:rPr>
                  <a:t>(</a:t>
                </a:r>
                <a:r>
                  <a:rPr lang="ko-KR" altLang="en-US" sz="2000" dirty="0">
                    <a:solidFill>
                      <a:srgbClr val="00B050"/>
                    </a:solidFill>
                  </a:rPr>
                  <a:t>커널은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ko-KR" altLang="en-US" sz="2000" dirty="0">
                    <a:solidFill>
                      <a:srgbClr val="00B050"/>
                    </a:solidFill>
                  </a:rPr>
                  <a:t>에 대응한다 </a:t>
                </a:r>
                <a:r>
                  <a:rPr lang="en-US" altLang="ko-KR" sz="2000" dirty="0">
                    <a:solidFill>
                      <a:srgbClr val="00B050"/>
                    </a:solidFill>
                  </a:rPr>
                  <a:t>)</a:t>
                </a:r>
                <a:endParaRPr lang="ko-KR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475A8F8-20E6-41B1-B583-B74455626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77" y="9976811"/>
                <a:ext cx="2730235" cy="747256"/>
              </a:xfrm>
              <a:prstGeom prst="rect">
                <a:avLst/>
              </a:prstGeom>
              <a:blipFill>
                <a:blip r:embed="rId14"/>
                <a:stretch>
                  <a:fillRect l="-2232" t="-6557" r="-1786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DDC1594-6BE1-491E-8909-24F11C842C92}"/>
                  </a:ext>
                </a:extLst>
              </p:cNvPr>
              <p:cNvSpPr txBox="1"/>
              <p:nvPr/>
            </p:nvSpPr>
            <p:spPr>
              <a:xfrm>
                <a:off x="25285" y="11196340"/>
                <a:ext cx="4495915" cy="6063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(2) </a:t>
                </a:r>
                <a:r>
                  <a:rPr lang="ko-KR" altLang="en-US" sz="2400" dirty="0"/>
                  <a:t>비둘기집 원리</a:t>
                </a:r>
                <a:endParaRPr lang="en-US" altLang="ko-KR" sz="2400" dirty="0"/>
              </a:p>
              <a:p>
                <a:pPr>
                  <a:lnSpc>
                    <a:spcPct val="200000"/>
                  </a:lnSpc>
                </a:pPr>
                <a:r>
                  <a:rPr lang="ko-KR" altLang="ko-KR" sz="2400" dirty="0"/>
                  <a:t>①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따름 정리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차원이 같은 두 유한 차원 벡터공간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/>
                  <a:t>사이에 </a:t>
                </a:r>
                <a:r>
                  <a:rPr lang="ko-KR" altLang="en-US" dirty="0" err="1"/>
                  <a:t>선형사상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 정의되어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있으면 다음이 성립한다</a:t>
                </a:r>
                <a:r>
                  <a:rPr lang="en-US" altLang="ko-KR" dirty="0"/>
                  <a:t>.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전사 </a:t>
                </a:r>
                <a:r>
                  <a:rPr lang="en-US" altLang="ko-KR" dirty="0"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dirty="0"/>
                  <a:t>은 단사 </a:t>
                </a:r>
                <a:r>
                  <a:rPr lang="en-US" altLang="ko-KR" dirty="0"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dirty="0"/>
                  <a:t>은 </a:t>
                </a:r>
                <a:r>
                  <a:rPr lang="ko-KR" altLang="en-US" dirty="0" err="1"/>
                  <a:t>전단사</a:t>
                </a:r>
                <a:endParaRPr lang="en-US" altLang="ko-KR" dirty="0"/>
              </a:p>
              <a:p>
                <a:pPr algn="ctr">
                  <a:lnSpc>
                    <a:spcPct val="150000"/>
                  </a:lnSpc>
                </a:pPr>
                <a:endParaRPr lang="en-US" altLang="ko-KR" dirty="0"/>
              </a:p>
              <a:p>
                <a:pPr>
                  <a:lnSpc>
                    <a:spcPct val="200000"/>
                  </a:lnSpc>
                </a:pPr>
                <a:r>
                  <a:rPr lang="ko-KR" altLang="ko-KR" sz="2400" dirty="0"/>
                  <a:t>②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따름 정리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공집합이 아닌 두 유한집합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dirty="0"/>
                  <a:t>의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크기가 서로 같을 때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함수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dirty="0"/>
                  <a:t>는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다음을 만족한다</a:t>
                </a:r>
                <a:r>
                  <a:rPr lang="en-US" altLang="ko-KR" dirty="0"/>
                  <a:t>..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전사 </a:t>
                </a:r>
                <a:r>
                  <a:rPr lang="en-US" altLang="ko-KR" dirty="0">
                    <a:sym typeface="Wingdings" panose="05000000000000000000" pitchFamily="2" charset="2"/>
                  </a:rPr>
                  <a:t>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/>
                  <a:t>은 단사 </a:t>
                </a:r>
                <a:r>
                  <a:rPr lang="en-US" altLang="ko-KR" dirty="0">
                    <a:sym typeface="Wingdings" panose="05000000000000000000" pitchFamily="2" charset="2"/>
                  </a:rPr>
                  <a:t>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/>
                  <a:t>은 </a:t>
                </a:r>
                <a:r>
                  <a:rPr lang="ko-KR" altLang="en-US" dirty="0" err="1"/>
                  <a:t>전단사</a:t>
                </a:r>
                <a:endParaRPr lang="en-US" altLang="ko-KR" dirty="0"/>
              </a:p>
              <a:p>
                <a:pPr algn="ctr">
                  <a:lnSpc>
                    <a:spcPct val="150000"/>
                  </a:lnSpc>
                </a:pPr>
                <a:endParaRPr lang="en-US" altLang="ko-KR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DDC1594-6BE1-491E-8909-24F11C842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5" y="11196340"/>
                <a:ext cx="4495915" cy="6063327"/>
              </a:xfrm>
              <a:prstGeom prst="rect">
                <a:avLst/>
              </a:prstGeom>
              <a:blipFill>
                <a:blip r:embed="rId15"/>
                <a:stretch>
                  <a:fillRect l="-2033" t="-10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그룹 62">
            <a:extLst>
              <a:ext uri="{FF2B5EF4-FFF2-40B4-BE49-F238E27FC236}">
                <a16:creationId xmlns:a16="http://schemas.microsoft.com/office/drawing/2014/main" id="{47389DE3-5BC8-4094-98E2-CE5E7A3AD5FC}"/>
              </a:ext>
            </a:extLst>
          </p:cNvPr>
          <p:cNvGrpSpPr/>
          <p:nvPr/>
        </p:nvGrpSpPr>
        <p:grpSpPr>
          <a:xfrm>
            <a:off x="4678415" y="11172601"/>
            <a:ext cx="3319352" cy="3332424"/>
            <a:chOff x="5958999" y="11125629"/>
            <a:chExt cx="3319352" cy="33324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13CF08C-71B2-4060-A7B8-2BEF6CAF4596}"/>
                    </a:ext>
                  </a:extLst>
                </p:cNvPr>
                <p:cNvSpPr txBox="1"/>
                <p:nvPr/>
              </p:nvSpPr>
              <p:spPr>
                <a:xfrm>
                  <a:off x="5958999" y="11125629"/>
                  <a:ext cx="3177716" cy="30542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dirty="0"/>
                    <a:t>(1) 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lang="ko-KR" altLang="en-US" dirty="0"/>
                    <a:t>이 전사</a:t>
                  </a:r>
                  <a:r>
                    <a:rPr lang="en-US" altLang="ko-KR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ko-KR" altLang="en-US" dirty="0"/>
                    <a:t>단사</a:t>
                  </a:r>
                  <a:endParaRPr lang="en-US" altLang="ko-KR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dirty="0"/>
                    <a:t>dim(V) = dim(W)=n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dirty="0"/>
                    <a:t>If L </a:t>
                  </a:r>
                  <a:r>
                    <a:rPr lang="ko-KR" altLang="en-US" dirty="0"/>
                    <a:t>이 전사</a:t>
                  </a:r>
                  <a:endParaRPr lang="en-US" altLang="ko-KR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⇒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dim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dim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𝑖𝑚𝐿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dim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𝑘𝑒𝑟𝐿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13CF08C-71B2-4060-A7B8-2BEF6CAF45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8999" y="11125629"/>
                  <a:ext cx="3177716" cy="3054298"/>
                </a:xfrm>
                <a:prstGeom prst="rect">
                  <a:avLst/>
                </a:prstGeom>
                <a:blipFill>
                  <a:blip r:embed="rId16"/>
                  <a:stretch>
                    <a:fillRect l="-15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109108A-16F5-405D-91EC-4850930B58D8}"/>
                </a:ext>
              </a:extLst>
            </p:cNvPr>
            <p:cNvSpPr txBox="1"/>
            <p:nvPr/>
          </p:nvSpPr>
          <p:spPr>
            <a:xfrm>
              <a:off x="8216842" y="11320306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2060"/>
                  </a:solidFill>
                </a:rPr>
                <a:t>V</a:t>
              </a:r>
              <a:r>
                <a:rPr lang="ko-KR" altLang="en-US" dirty="0">
                  <a:solidFill>
                    <a:srgbClr val="002060"/>
                  </a:solidFill>
                </a:rPr>
                <a:t>의 차원</a:t>
              </a: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E2A043BF-9818-45B5-8DDA-7DBAD039C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04587" y="11573331"/>
              <a:ext cx="779526" cy="130375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F3A07B9-A210-40C3-A9EF-C30983990074}"/>
                </a:ext>
              </a:extLst>
            </p:cNvPr>
            <p:cNvSpPr txBox="1"/>
            <p:nvPr/>
          </p:nvSpPr>
          <p:spPr>
            <a:xfrm>
              <a:off x="7828027" y="12492741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</a:rPr>
                <a:t>상의 차원</a:t>
              </a:r>
            </a:p>
          </p:txBody>
        </p: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805F76D7-CF29-4A48-B686-0BA375D384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8954" y="12796886"/>
              <a:ext cx="779526" cy="130375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F69EB02-284D-4991-A5AD-073E8DCDA2E5}"/>
                </a:ext>
              </a:extLst>
            </p:cNvPr>
            <p:cNvSpPr/>
            <p:nvPr/>
          </p:nvSpPr>
          <p:spPr>
            <a:xfrm>
              <a:off x="6299200" y="13766800"/>
              <a:ext cx="1109343" cy="299685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CEED795-4D70-4E5C-8241-F942642A33F1}"/>
                </a:ext>
              </a:extLst>
            </p:cNvPr>
            <p:cNvSpPr txBox="1"/>
            <p:nvPr/>
          </p:nvSpPr>
          <p:spPr>
            <a:xfrm>
              <a:off x="6238855" y="14088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</a:rPr>
                <a:t>차원정리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82AC96C-ECDC-47B2-9802-9AF1FBEF33BC}"/>
                  </a:ext>
                </a:extLst>
              </p:cNvPr>
              <p:cNvSpPr txBox="1"/>
              <p:nvPr/>
            </p:nvSpPr>
            <p:spPr>
              <a:xfrm>
                <a:off x="5018616" y="14479924"/>
                <a:ext cx="1940788" cy="405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ym typeface="Wingdings" panose="05000000000000000000" pitchFamily="2" charset="2"/>
                  </a:rPr>
                  <a:t>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𝑘𝑒𝑟𝐿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={</m:t>
                    </m:r>
                    <m:acc>
                      <m:accPr>
                        <m:chr m:val="⃗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82AC96C-ECDC-47B2-9802-9AF1FBEF3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16" y="14479924"/>
                <a:ext cx="1940788" cy="405111"/>
              </a:xfrm>
              <a:prstGeom prst="rect">
                <a:avLst/>
              </a:prstGeom>
              <a:blipFill>
                <a:blip r:embed="rId17"/>
                <a:stretch>
                  <a:fillRect l="-2508" r="-313" b="-208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6F7F2D1E-4413-48D7-8C80-5E3191625807}"/>
              </a:ext>
            </a:extLst>
          </p:cNvPr>
          <p:cNvGrpSpPr/>
          <p:nvPr/>
        </p:nvGrpSpPr>
        <p:grpSpPr>
          <a:xfrm>
            <a:off x="8385896" y="11058167"/>
            <a:ext cx="3301422" cy="2702022"/>
            <a:chOff x="8385896" y="11058167"/>
            <a:chExt cx="3301422" cy="27020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57EEE814-70E7-45CF-8C55-5CA973A7E6D3}"/>
                    </a:ext>
                  </a:extLst>
                </p:cNvPr>
                <p:cNvSpPr txBox="1"/>
                <p:nvPr/>
              </p:nvSpPr>
              <p:spPr>
                <a:xfrm>
                  <a:off x="8385896" y="11058167"/>
                  <a:ext cx="3177716" cy="27020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  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dirty="0"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</m:oMath>
                    </m:oMathPara>
                  </a14:m>
                  <a:endPara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ko-KR" altLang="en-US" dirty="0"/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57EEE814-70E7-45CF-8C55-5CA973A7E6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896" y="11058167"/>
                  <a:ext cx="3177716" cy="270202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55ACBC29-2A0D-4E5A-975D-2DC10462CDD0}"/>
                </a:ext>
              </a:extLst>
            </p:cNvPr>
            <p:cNvSpPr/>
            <p:nvPr/>
          </p:nvSpPr>
          <p:spPr>
            <a:xfrm>
              <a:off x="8693468" y="12972545"/>
              <a:ext cx="798090" cy="348067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FC35DADA-414F-4D29-9858-719FB28515D1}"/>
                </a:ext>
              </a:extLst>
            </p:cNvPr>
            <p:cNvSpPr/>
            <p:nvPr/>
          </p:nvSpPr>
          <p:spPr>
            <a:xfrm>
              <a:off x="8529689" y="11139083"/>
              <a:ext cx="1465978" cy="348067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055A7D0-EEFE-445E-9468-706A00BA0B28}"/>
                </a:ext>
              </a:extLst>
            </p:cNvPr>
            <p:cNvSpPr txBox="1"/>
            <p:nvPr/>
          </p:nvSpPr>
          <p:spPr>
            <a:xfrm>
              <a:off x="10776377" y="12071902"/>
              <a:ext cx="910941" cy="33855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002060"/>
                  </a:solidFill>
                </a:rPr>
                <a:t>가산성</a:t>
              </a:r>
              <a:endParaRPr lang="ko-KR" altLang="en-US" sz="1600" dirty="0">
                <a:solidFill>
                  <a:srgbClr val="00206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D1A9503-1C59-4D08-B79A-51A803C26A35}"/>
                  </a:ext>
                </a:extLst>
              </p:cNvPr>
              <p:cNvSpPr txBox="1"/>
              <p:nvPr/>
            </p:nvSpPr>
            <p:spPr>
              <a:xfrm>
                <a:off x="4678218" y="15138060"/>
                <a:ext cx="4487147" cy="2657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(2)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dirty="0"/>
                  <a:t>이 단사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전</m:t>
                    </m:r>
                  </m:oMath>
                </a14:m>
                <a:r>
                  <a:rPr lang="ko-KR" altLang="en-US" dirty="0"/>
                  <a:t>사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If L </a:t>
                </a:r>
                <a:r>
                  <a:rPr lang="ko-KR" altLang="en-US" dirty="0"/>
                  <a:t>이 단사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𝑘𝑒𝑟𝐿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/>
                  <a:t>이면서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𝑑𝑖𝑚𝑊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따라서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𝑖𝑚𝐿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D1A9503-1C59-4D08-B79A-51A803C26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218" y="15138060"/>
                <a:ext cx="4487147" cy="2657138"/>
              </a:xfrm>
              <a:prstGeom prst="rect">
                <a:avLst/>
              </a:prstGeom>
              <a:blipFill>
                <a:blip r:embed="rId19"/>
                <a:stretch>
                  <a:fillRect l="-1085" b="-2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7EFFA9C-CB91-4B74-A226-10653CD10519}"/>
                  </a:ext>
                </a:extLst>
              </p:cNvPr>
              <p:cNvSpPr txBox="1"/>
              <p:nvPr/>
            </p:nvSpPr>
            <p:spPr>
              <a:xfrm>
                <a:off x="6584585" y="16550422"/>
                <a:ext cx="1296750" cy="343235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∵</m:t>
                    </m:r>
                    <m:r>
                      <a:rPr lang="ko-KR" altLang="en-US" sz="16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차</m:t>
                    </m:r>
                  </m:oMath>
                </a14:m>
                <a:r>
                  <a:rPr lang="ko-KR" altLang="en-US" sz="1600" dirty="0">
                    <a:solidFill>
                      <a:srgbClr val="002060"/>
                    </a:solidFill>
                  </a:rPr>
                  <a:t>원정리</a:t>
                </a:r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7EFFA9C-CB91-4B74-A226-10653CD10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585" y="16550422"/>
                <a:ext cx="1296750" cy="343235"/>
              </a:xfrm>
              <a:prstGeom prst="rect">
                <a:avLst/>
              </a:prstGeom>
              <a:blipFill>
                <a:blip r:embed="rId20"/>
                <a:stretch>
                  <a:fillRect t="-5172" b="-17241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8A22620-BC83-4418-88C4-1928A319CE4F}"/>
                  </a:ext>
                </a:extLst>
              </p:cNvPr>
              <p:cNvSpPr txBox="1"/>
              <p:nvPr/>
            </p:nvSpPr>
            <p:spPr>
              <a:xfrm>
                <a:off x="7397862" y="17424661"/>
                <a:ext cx="1340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은 전사다</a:t>
                </a:r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8A22620-BC83-4418-88C4-1928A319C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862" y="17424661"/>
                <a:ext cx="1340367" cy="369332"/>
              </a:xfrm>
              <a:prstGeom prst="rect">
                <a:avLst/>
              </a:prstGeom>
              <a:blipFill>
                <a:blip r:embed="rId21"/>
                <a:stretch>
                  <a:fillRect t="-11475" r="-3653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02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CB52F6-C77B-4C2C-9598-32D5F3F871F4}"/>
                  </a:ext>
                </a:extLst>
              </p:cNvPr>
              <p:cNvSpPr txBox="1"/>
              <p:nvPr/>
            </p:nvSpPr>
            <p:spPr>
              <a:xfrm>
                <a:off x="0" y="0"/>
                <a:ext cx="4724400" cy="4612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/>
                  <a:t>4.</a:t>
                </a:r>
                <a:r>
                  <a:rPr lang="ko-KR" altLang="en-US" sz="3200" b="1" dirty="0"/>
                  <a:t> 계수정리</a:t>
                </a:r>
                <a:endParaRPr lang="en-US" altLang="ko-KR" sz="3200" b="1" dirty="0"/>
              </a:p>
              <a:p>
                <a:pPr marL="342900" indent="-342900">
                  <a:lnSpc>
                    <a:spcPct val="200000"/>
                  </a:lnSpc>
                  <a:buAutoNum type="arabicParenBoth"/>
                </a:pPr>
                <a:r>
                  <a:rPr lang="ko-KR" altLang="en-US" sz="2400" dirty="0"/>
                  <a:t> 관련 용어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행렬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에 대하여</a:t>
                </a:r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열공간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열벡터들로 생성된 공간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     </a:t>
                </a:r>
                <a:r>
                  <a:rPr lang="ko-KR" altLang="en-US" dirty="0" err="1"/>
                  <a:t>열계수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열공간의 차원</a:t>
                </a:r>
                <a:r>
                  <a:rPr lang="en-US" altLang="ko-KR" dirty="0"/>
                  <a:t>. Col-rank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행공간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dirty="0"/>
                  <a:t>의 행벡터들로 생성된 공간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 </a:t>
                </a:r>
                <a:r>
                  <a:rPr lang="ko-KR" altLang="en-US" dirty="0" err="1"/>
                  <a:t>행계수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행공간의 차원</a:t>
                </a:r>
                <a:r>
                  <a:rPr lang="en-US" altLang="ko-KR" dirty="0"/>
                  <a:t>. Row-rank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영공간</a:t>
                </a:r>
                <a:r>
                  <a:rPr lang="en-US" altLang="ko-KR" dirty="0"/>
                  <a:t> : </a:t>
                </a:r>
                <a:r>
                  <a:rPr lang="ko-KR" altLang="en-US" dirty="0"/>
                  <a:t>연립방정식 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해공간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nullity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dirty="0"/>
                  <a:t> :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dirty="0"/>
                  <a:t>의 영공간의 차원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(nullity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dirty="0"/>
                  <a:t> : </a:t>
                </a:r>
                <a:r>
                  <a:rPr lang="ko-KR" altLang="en-US" dirty="0"/>
                  <a:t>무효라고도 불림</a:t>
                </a:r>
                <a:r>
                  <a:rPr lang="en-US" altLang="ko-KR" dirty="0"/>
                  <a:t>)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CB52F6-C77B-4C2C-9598-32D5F3F87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4724400" cy="4612288"/>
              </a:xfrm>
              <a:prstGeom prst="rect">
                <a:avLst/>
              </a:prstGeom>
              <a:blipFill>
                <a:blip r:embed="rId2"/>
                <a:stretch>
                  <a:fillRect l="-3226" t="-2114" b="-10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26804482-B810-4B11-9896-C90ACD0BEE26}"/>
              </a:ext>
            </a:extLst>
          </p:cNvPr>
          <p:cNvGrpSpPr/>
          <p:nvPr/>
        </p:nvGrpSpPr>
        <p:grpSpPr>
          <a:xfrm>
            <a:off x="5270500" y="9931400"/>
            <a:ext cx="5341527" cy="4113712"/>
            <a:chOff x="4584700" y="127000"/>
            <a:chExt cx="5341527" cy="411371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432CF13-A6DA-47D9-B247-6300CD7535BA}"/>
                    </a:ext>
                  </a:extLst>
                </p:cNvPr>
                <p:cNvSpPr txBox="1"/>
                <p:nvPr/>
              </p:nvSpPr>
              <p:spPr>
                <a:xfrm>
                  <a:off x="4584700" y="127000"/>
                  <a:ext cx="5341527" cy="374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/>
                    <a:t>증명</a:t>
                  </a:r>
                  <a:r>
                    <a:rPr lang="en-US" altLang="ko-KR" dirty="0"/>
                    <a:t>) </a:t>
                  </a:r>
                  <a:r>
                    <a:rPr lang="ko-KR" altLang="en-US" dirty="0"/>
                    <a:t>행렬 </a:t>
                  </a:r>
                  <a:r>
                    <a:rPr lang="en-US" altLang="ko-KR" dirty="0"/>
                    <a:t>A</a:t>
                  </a:r>
                  <a:r>
                    <a:rPr lang="ko-KR" altLang="en-US" dirty="0"/>
                    <a:t>를 </a:t>
                  </a:r>
                  <a:r>
                    <a:rPr lang="en-US" altLang="ko-KR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의</m:t>
                      </m:r>
                    </m:oMath>
                  </a14:m>
                  <a:r>
                    <a:rPr lang="ko-KR" altLang="en-US" dirty="0"/>
                    <a:t> 기약행사다리꼴 행렬이라 하자</a:t>
                  </a: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432CF13-A6DA-47D9-B247-6300CD753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700" y="127000"/>
                  <a:ext cx="5341527" cy="374526"/>
                </a:xfrm>
                <a:prstGeom prst="rect">
                  <a:avLst/>
                </a:prstGeom>
                <a:blipFill>
                  <a:blip r:embed="rId3"/>
                  <a:stretch>
                    <a:fillRect l="-1027" t="-9677" r="-114" b="-2419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730191F-72A7-4E14-9CC2-EB0F4CDC2655}"/>
                    </a:ext>
                  </a:extLst>
                </p:cNvPr>
                <p:cNvSpPr txBox="1"/>
                <p:nvPr/>
              </p:nvSpPr>
              <p:spPr>
                <a:xfrm>
                  <a:off x="5130800" y="619945"/>
                  <a:ext cx="3060518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/>
                    <a:t>기약행사다리꼴 특징</a:t>
                  </a:r>
                  <a:endParaRPr lang="en-US" altLang="ko-KR" dirty="0"/>
                </a:p>
                <a:p>
                  <a:r>
                    <a:rPr lang="en-US" altLang="ko-KR" sz="2400" dirty="0"/>
                    <a:t>col-rank</a:t>
                  </a:r>
                  <a14:m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altLang="ko-KR" sz="2400" dirty="0"/>
                    <a:t>=col-rank</a:t>
                  </a:r>
                  <a14:m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endParaRPr lang="en-US" altLang="ko-KR" sz="2400" b="0" dirty="0"/>
                </a:p>
                <a:p>
                  <a:r>
                    <a:rPr lang="en-US" altLang="ko-KR" sz="2400" dirty="0"/>
                    <a:t>row-rank</a:t>
                  </a:r>
                  <a14:m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altLang="ko-KR" sz="2400" dirty="0"/>
                    <a:t>=row-rank</a:t>
                  </a:r>
                  <a14:m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endParaRPr lang="en-US" altLang="ko-KR" sz="24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730191F-72A7-4E14-9CC2-EB0F4CDC2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800" y="619945"/>
                  <a:ext cx="3060518" cy="1107996"/>
                </a:xfrm>
                <a:prstGeom prst="rect">
                  <a:avLst/>
                </a:prstGeom>
                <a:blipFill>
                  <a:blip r:embed="rId4"/>
                  <a:stretch>
                    <a:fillRect l="-2988" t="-3846" b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1842A77F-E2C7-468D-837E-C0D3B93DEF7B}"/>
                    </a:ext>
                  </a:extLst>
                </p:cNvPr>
                <p:cNvSpPr/>
                <p:nvPr/>
              </p:nvSpPr>
              <p:spPr>
                <a:xfrm>
                  <a:off x="5130800" y="1727941"/>
                  <a:ext cx="378738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400" dirty="0">
                      <a:solidFill>
                        <a:srgbClr val="002060"/>
                      </a:solidFill>
                    </a:rPr>
                    <a:t>*</a:t>
                  </a:r>
                  <a:r>
                    <a:rPr lang="ko-KR" altLang="en-US" sz="2400" dirty="0">
                      <a:solidFill>
                        <a:srgbClr val="002060"/>
                      </a:solidFill>
                    </a:rPr>
                    <a:t>목표</a:t>
                  </a:r>
                  <a:r>
                    <a:rPr lang="en-US" altLang="ko-KR" sz="2400" dirty="0">
                      <a:solidFill>
                        <a:srgbClr val="002060"/>
                      </a:solidFill>
                    </a:rPr>
                    <a:t>: col-rank</a:t>
                  </a:r>
                  <a14:m>
                    <m:oMath xmlns:m="http://schemas.openxmlformats.org/officeDocument/2006/math">
                      <m:r>
                        <a:rPr lang="en-US" altLang="ko-KR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altLang="ko-KR" sz="2400" dirty="0">
                      <a:solidFill>
                        <a:srgbClr val="002060"/>
                      </a:solidFill>
                    </a:rPr>
                    <a:t>=row-rank</a:t>
                  </a:r>
                  <a14:m>
                    <m:oMath xmlns:m="http://schemas.openxmlformats.org/officeDocument/2006/math">
                      <m:r>
                        <a:rPr lang="en-US" altLang="ko-KR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endParaRPr lang="ko-KR" altLang="en-US" sz="2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1842A77F-E2C7-468D-837E-C0D3B93DE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800" y="1727941"/>
                  <a:ext cx="378738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2415" t="-13158" b="-28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F71818E7-7D61-4C66-A167-D1F1096CC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6159" y="2189606"/>
              <a:ext cx="614901" cy="580083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11751081-76E3-4BB9-972A-158824749A40}"/>
                </a:ext>
              </a:extLst>
            </p:cNvPr>
            <p:cNvCxnSpPr>
              <a:cxnSpLocks/>
              <a:endCxn id="75" idx="0"/>
            </p:cNvCxnSpPr>
            <p:nvPr/>
          </p:nvCxnSpPr>
          <p:spPr>
            <a:xfrm>
              <a:off x="7999080" y="2189606"/>
              <a:ext cx="919103" cy="580083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01D156-9817-4B8A-A891-29E165E852D9}"/>
                </a:ext>
              </a:extLst>
            </p:cNvPr>
            <p:cNvSpPr txBox="1"/>
            <p:nvPr/>
          </p:nvSpPr>
          <p:spPr>
            <a:xfrm>
              <a:off x="5172663" y="2769690"/>
              <a:ext cx="19704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선도</a:t>
              </a:r>
              <a:r>
                <a:rPr lang="en-US" altLang="ko-KR" dirty="0"/>
                <a:t>1</a:t>
              </a:r>
              <a:r>
                <a:rPr lang="ko-KR" altLang="en-US" dirty="0"/>
                <a:t>을 포함하는</a:t>
              </a:r>
              <a:endParaRPr lang="en-US" altLang="ko-KR" dirty="0"/>
            </a:p>
            <a:p>
              <a:r>
                <a:rPr lang="ko-KR" altLang="en-US" dirty="0"/>
                <a:t>열의 개수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650A503-F7DA-4B6E-8B23-11E94363EE9D}"/>
                </a:ext>
              </a:extLst>
            </p:cNvPr>
            <p:cNvSpPr txBox="1"/>
            <p:nvPr/>
          </p:nvSpPr>
          <p:spPr>
            <a:xfrm>
              <a:off x="7932977" y="2769689"/>
              <a:ext cx="19704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선도</a:t>
              </a:r>
              <a:r>
                <a:rPr lang="en-US" altLang="ko-KR" dirty="0"/>
                <a:t>1</a:t>
              </a:r>
              <a:r>
                <a:rPr lang="ko-KR" altLang="en-US" dirty="0"/>
                <a:t>을 포함하는</a:t>
              </a:r>
              <a:endParaRPr lang="en-US" altLang="ko-KR" dirty="0"/>
            </a:p>
            <a:p>
              <a:r>
                <a:rPr lang="ko-KR" altLang="en-US" dirty="0"/>
                <a:t>행의 개수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877CECA-DFEE-4A63-919C-9DD691CD19A9}"/>
                </a:ext>
              </a:extLst>
            </p:cNvPr>
            <p:cNvSpPr txBox="1"/>
            <p:nvPr/>
          </p:nvSpPr>
          <p:spPr>
            <a:xfrm>
              <a:off x="6488220" y="3871380"/>
              <a:ext cx="1508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선도</a:t>
              </a:r>
              <a:r>
                <a:rPr lang="en-US" altLang="ko-KR" dirty="0"/>
                <a:t>1</a:t>
              </a:r>
              <a:r>
                <a:rPr lang="ko-KR" altLang="en-US" dirty="0"/>
                <a:t>의 개수</a:t>
              </a:r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C2669A31-5A8D-4B6E-AD42-6E615BBB6A34}"/>
                </a:ext>
              </a:extLst>
            </p:cNvPr>
            <p:cNvCxnSpPr>
              <a:cxnSpLocks/>
              <a:stCxn id="75" idx="2"/>
              <a:endCxn id="78" idx="0"/>
            </p:cNvCxnSpPr>
            <p:nvPr/>
          </p:nvCxnSpPr>
          <p:spPr>
            <a:xfrm flipH="1">
              <a:off x="7242593" y="3416020"/>
              <a:ext cx="1675590" cy="45536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B4459DAF-8AFC-4A17-8CEA-93F2AC2450DA}"/>
                </a:ext>
              </a:extLst>
            </p:cNvPr>
            <p:cNvCxnSpPr>
              <a:cxnSpLocks/>
              <a:stCxn id="12" idx="2"/>
              <a:endCxn id="78" idx="0"/>
            </p:cNvCxnSpPr>
            <p:nvPr/>
          </p:nvCxnSpPr>
          <p:spPr>
            <a:xfrm>
              <a:off x="6157869" y="3416021"/>
              <a:ext cx="1084724" cy="455359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E14268-69A9-49A8-989D-E8CF92DFB2EE}"/>
                  </a:ext>
                </a:extLst>
              </p:cNvPr>
              <p:cNvSpPr txBox="1"/>
              <p:nvPr/>
            </p:nvSpPr>
            <p:spPr>
              <a:xfrm>
                <a:off x="4797985" y="88900"/>
                <a:ext cx="3607911" cy="4109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Ex)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열공간 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3,1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2,−1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col-rank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dim</m:t>
                    </m:r>
                    <m:d>
                      <m:d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err="1"/>
                  <a:t>행공간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3,1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row-rank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ko-KR" altLang="en-US" dirty="0"/>
              </a:p>
              <a:p>
                <a:pPr algn="ctr"/>
                <a:endParaRPr lang="ko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E14268-69A9-49A8-989D-E8CF92DFB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985" y="88900"/>
                <a:ext cx="3607911" cy="4109202"/>
              </a:xfrm>
              <a:prstGeom prst="rect">
                <a:avLst/>
              </a:prstGeom>
              <a:blipFill>
                <a:blip r:embed="rId6"/>
                <a:stretch>
                  <a:fillRect l="-13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0685DE6C-DF9B-4D71-8CE4-62387E1D70A6}"/>
              </a:ext>
            </a:extLst>
          </p:cNvPr>
          <p:cNvSpPr txBox="1"/>
          <p:nvPr/>
        </p:nvSpPr>
        <p:spPr>
          <a:xfrm>
            <a:off x="8682766" y="113030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2</a:t>
            </a:r>
            <a:r>
              <a:rPr lang="ko-KR" altLang="en-US" dirty="0">
                <a:solidFill>
                  <a:srgbClr val="002060"/>
                </a:solidFill>
              </a:rPr>
              <a:t>차원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9466B19-AB54-4FAE-AA4C-49CD6C5F10C5}"/>
              </a:ext>
            </a:extLst>
          </p:cNvPr>
          <p:cNvCxnSpPr>
            <a:cxnSpLocks/>
          </p:cNvCxnSpPr>
          <p:nvPr/>
        </p:nvCxnSpPr>
        <p:spPr>
          <a:xfrm flipH="1">
            <a:off x="8324098" y="1300382"/>
            <a:ext cx="440466" cy="1328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0097373-F082-472B-A331-C40E456877AA}"/>
              </a:ext>
            </a:extLst>
          </p:cNvPr>
          <p:cNvCxnSpPr/>
          <p:nvPr/>
        </p:nvCxnSpPr>
        <p:spPr>
          <a:xfrm>
            <a:off x="5791200" y="3302000"/>
            <a:ext cx="1569431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922581E-E73B-451B-B46B-8F9BFEA0E5EA}"/>
              </a:ext>
            </a:extLst>
          </p:cNvPr>
          <p:cNvSpPr txBox="1"/>
          <p:nvPr/>
        </p:nvSpPr>
        <p:spPr>
          <a:xfrm>
            <a:off x="7855426" y="2932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기저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C19C1F8-8A44-4125-802B-C420ACC3B6DD}"/>
              </a:ext>
            </a:extLst>
          </p:cNvPr>
          <p:cNvCxnSpPr>
            <a:cxnSpLocks/>
          </p:cNvCxnSpPr>
          <p:nvPr/>
        </p:nvCxnSpPr>
        <p:spPr>
          <a:xfrm flipH="1">
            <a:off x="7496758" y="3102750"/>
            <a:ext cx="440466" cy="1328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02B3FA4-0028-4333-9B9E-5A2A9113AC95}"/>
                  </a:ext>
                </a:extLst>
              </p:cNvPr>
              <p:cNvSpPr txBox="1"/>
              <p:nvPr/>
            </p:nvSpPr>
            <p:spPr>
              <a:xfrm>
                <a:off x="7200379" y="2424837"/>
                <a:ext cx="47961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5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500" dirty="0">
                    <a:solidFill>
                      <a:srgbClr val="002060"/>
                    </a:solidFill>
                  </a:rPr>
                  <a:t>-3</a:t>
                </a:r>
                <a:endParaRPr lang="ko-KR" altLang="en-US" sz="15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02B3FA4-0028-4333-9B9E-5A2A9113A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379" y="2424837"/>
                <a:ext cx="479618" cy="323165"/>
              </a:xfrm>
              <a:prstGeom prst="rect">
                <a:avLst/>
              </a:prstGeom>
              <a:blipFill>
                <a:blip r:embed="rId7"/>
                <a:stretch>
                  <a:fillRect t="-3774" r="-2532" b="-18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7FF21A4-CD38-4155-A674-BF332AC07405}"/>
                  </a:ext>
                </a:extLst>
              </p:cNvPr>
              <p:cNvSpPr txBox="1"/>
              <p:nvPr/>
            </p:nvSpPr>
            <p:spPr>
              <a:xfrm>
                <a:off x="5143500" y="4521200"/>
                <a:ext cx="3621064" cy="1378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	      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altLang="ko-KR" b="0" dirty="0">
                  <a:sym typeface="Wingdings" panose="05000000000000000000" pitchFamily="2" charset="2"/>
                </a:endParaRPr>
              </a:p>
              <a:p>
                <a:r>
                  <a:rPr lang="en-US" altLang="ko-KR" dirty="0"/>
                  <a:t>		  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        −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7FF21A4-CD38-4155-A674-BF332AC07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4521200"/>
                <a:ext cx="3621064" cy="13789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1864990-57D8-4613-98AD-76BDC3556094}"/>
                  </a:ext>
                </a:extLst>
              </p:cNvPr>
              <p:cNvSpPr txBox="1"/>
              <p:nvPr/>
            </p:nvSpPr>
            <p:spPr>
              <a:xfrm>
                <a:off x="8178591" y="5359149"/>
                <a:ext cx="107112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1864990-57D8-4613-98AD-76BDC3556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591" y="5359149"/>
                <a:ext cx="1071127" cy="923330"/>
              </a:xfrm>
              <a:prstGeom prst="rect">
                <a:avLst/>
              </a:prstGeom>
              <a:blipFill>
                <a:blip r:embed="rId9"/>
                <a:stretch>
                  <a:fillRect b="-1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D1E2C71-1F4E-4490-BEDA-56915FADFF76}"/>
                  </a:ext>
                </a:extLst>
              </p:cNvPr>
              <p:cNvSpPr txBox="1"/>
              <p:nvPr/>
            </p:nvSpPr>
            <p:spPr>
              <a:xfrm>
                <a:off x="9685555" y="5409259"/>
                <a:ext cx="1852943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D1E2C71-1F4E-4490-BEDA-56915FADF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555" y="5409259"/>
                <a:ext cx="1852943" cy="823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A336BDB6-1661-406B-AF5C-C3C0C8BC2391}"/>
              </a:ext>
            </a:extLst>
          </p:cNvPr>
          <p:cNvSpPr txBox="1"/>
          <p:nvPr/>
        </p:nvSpPr>
        <p:spPr>
          <a:xfrm>
            <a:off x="10312400" y="433653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해공간 기저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1637213-7B30-49E9-A9D5-0562E0207861}"/>
              </a:ext>
            </a:extLst>
          </p:cNvPr>
          <p:cNvCxnSpPr>
            <a:cxnSpLocks/>
          </p:cNvCxnSpPr>
          <p:nvPr/>
        </p:nvCxnSpPr>
        <p:spPr>
          <a:xfrm flipH="1" flipV="1">
            <a:off x="10612026" y="4705867"/>
            <a:ext cx="396238" cy="70339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4BACA37-04BD-4E46-AE94-D665C3B13545}"/>
                  </a:ext>
                </a:extLst>
              </p:cNvPr>
              <p:cNvSpPr txBox="1"/>
              <p:nvPr/>
            </p:nvSpPr>
            <p:spPr>
              <a:xfrm>
                <a:off x="6090432" y="6396924"/>
                <a:ext cx="1772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𝑛𝑢𝑙𝑙𝑖𝑡𝑦𝑀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4BACA37-04BD-4E46-AE94-D665C3B13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432" y="6396924"/>
                <a:ext cx="1772473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F9C876F-17E3-4AC3-9CF0-27C307C68965}"/>
                  </a:ext>
                </a:extLst>
              </p:cNvPr>
              <p:cNvSpPr txBox="1"/>
              <p:nvPr/>
            </p:nvSpPr>
            <p:spPr>
              <a:xfrm>
                <a:off x="4785285" y="7001031"/>
                <a:ext cx="5090304" cy="2198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Ex2)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𝑛𝑢𝑙𝑙𝑖𝑡𝑦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F9C876F-17E3-4AC3-9CF0-27C307C68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85" y="7001031"/>
                <a:ext cx="5090304" cy="2198294"/>
              </a:xfrm>
              <a:prstGeom prst="rect">
                <a:avLst/>
              </a:prstGeom>
              <a:blipFill>
                <a:blip r:embed="rId12"/>
                <a:stretch>
                  <a:fillRect l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56A24E9-68DF-4E97-9DBA-07B7AE997C89}"/>
              </a:ext>
            </a:extLst>
          </p:cNvPr>
          <p:cNvCxnSpPr>
            <a:cxnSpLocks/>
            <a:endCxn id="113" idx="2"/>
          </p:cNvCxnSpPr>
          <p:nvPr/>
        </p:nvCxnSpPr>
        <p:spPr>
          <a:xfrm flipV="1">
            <a:off x="6261100" y="7447742"/>
            <a:ext cx="778309" cy="51515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56F742C-6E18-4C06-B38A-5E1414215B19}"/>
              </a:ext>
            </a:extLst>
          </p:cNvPr>
          <p:cNvCxnSpPr>
            <a:cxnSpLocks/>
            <a:endCxn id="113" idx="2"/>
          </p:cNvCxnSpPr>
          <p:nvPr/>
        </p:nvCxnSpPr>
        <p:spPr>
          <a:xfrm flipV="1">
            <a:off x="6986564" y="7447742"/>
            <a:ext cx="52845" cy="54493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479352A-A21A-43D7-88B5-331850A061DC}"/>
              </a:ext>
            </a:extLst>
          </p:cNvPr>
          <p:cNvCxnSpPr>
            <a:cxnSpLocks/>
            <a:endCxn id="113" idx="2"/>
          </p:cNvCxnSpPr>
          <p:nvPr/>
        </p:nvCxnSpPr>
        <p:spPr>
          <a:xfrm flipH="1" flipV="1">
            <a:off x="7039409" y="7447742"/>
            <a:ext cx="789466" cy="50873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8F3AD9F-130F-4AC6-954C-C2FFC4EDDE1D}"/>
              </a:ext>
            </a:extLst>
          </p:cNvPr>
          <p:cNvSpPr txBox="1"/>
          <p:nvPr/>
        </p:nvSpPr>
        <p:spPr>
          <a:xfrm>
            <a:off x="6485411" y="70784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2060"/>
                </a:solidFill>
              </a:rPr>
              <a:t>선형결합</a:t>
            </a:r>
            <a:endParaRPr lang="ko-KR" alt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186128B-AF61-441F-ACDB-0A72C5885624}"/>
                  </a:ext>
                </a:extLst>
              </p:cNvPr>
              <p:cNvSpPr txBox="1"/>
              <p:nvPr/>
            </p:nvSpPr>
            <p:spPr>
              <a:xfrm>
                <a:off x="15134" y="9199325"/>
                <a:ext cx="4724400" cy="5165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(2) </a:t>
                </a:r>
                <a:r>
                  <a:rPr lang="ko-KR" altLang="en-US" sz="2400" dirty="0"/>
                  <a:t>계수정리</a:t>
                </a:r>
                <a:endParaRPr lang="en-US" altLang="ko-KR" sz="2400" dirty="0"/>
              </a:p>
              <a:p>
                <a:pPr>
                  <a:lnSpc>
                    <a:spcPct val="200000"/>
                  </a:lnSpc>
                </a:pPr>
                <a:r>
                  <a:rPr lang="ko-KR" altLang="ko-KR" sz="2000" dirty="0"/>
                  <a:t>①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계수정리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  행렬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에 대하여 다음이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성립한다</a:t>
                </a:r>
                <a:r>
                  <a:rPr lang="en-US" altLang="ko-KR" dirty="0"/>
                  <a:t>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dirty="0"/>
                  <a:t>c</a:t>
                </a:r>
                <a:r>
                  <a:rPr lang="en-US" altLang="ko-KR" b="0" dirty="0"/>
                  <a:t>ol-rank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dirty="0"/>
                  <a:t>=row-rank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200000"/>
                  </a:lnSpc>
                </a:pPr>
                <a:r>
                  <a:rPr lang="ko-KR" altLang="en-US" dirty="0"/>
                  <a:t>  이때 행렬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err="1"/>
                  <a:t>행공간</a:t>
                </a:r>
                <a:r>
                  <a:rPr lang="ko-KR" altLang="en-US" dirty="0"/>
                  <a:t> 및 열공간의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공통차원을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dirty="0">
                    <a:solidFill>
                      <a:srgbClr val="002060"/>
                    </a:solidFill>
                  </a:rPr>
                  <a:t>의 계수 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rank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dirty="0">
                    <a:solidFill>
                      <a:srgbClr val="002060"/>
                    </a:solidFill>
                  </a:rPr>
                  <a:t> </a:t>
                </a:r>
                <a:r>
                  <a:rPr lang="ko-KR" altLang="en-US" dirty="0"/>
                  <a:t>이라 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200000"/>
                  </a:lnSpc>
                </a:pPr>
                <a:r>
                  <a:rPr lang="ko-KR" altLang="ko-KR" sz="2000" dirty="0"/>
                  <a:t>②</a:t>
                </a:r>
                <a:r>
                  <a:rPr lang="en-US" altLang="ko-KR" sz="2000" dirty="0"/>
                  <a:t> Rank-Nullity </a:t>
                </a:r>
                <a:r>
                  <a:rPr lang="ko-KR" altLang="en-US" sz="2000" dirty="0"/>
                  <a:t>정리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  행렬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에 대하여 다음이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성립한다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𝑟𝑎𝑛𝑘𝑀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𝑛𝑢𝑙𝑙𝑖𝑡𝑦𝑀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186128B-AF61-441F-ACDB-0A72C5885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4" y="9199325"/>
                <a:ext cx="4724400" cy="5165645"/>
              </a:xfrm>
              <a:prstGeom prst="rect">
                <a:avLst/>
              </a:prstGeom>
              <a:blipFill>
                <a:blip r:embed="rId13"/>
                <a:stretch>
                  <a:fillRect l="-1935" t="-11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B52CEBCC-94AF-45A2-8573-2E00246137BC}"/>
              </a:ext>
            </a:extLst>
          </p:cNvPr>
          <p:cNvSpPr txBox="1"/>
          <p:nvPr/>
        </p:nvSpPr>
        <p:spPr>
          <a:xfrm>
            <a:off x="2192716" y="12574089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(</a:t>
            </a:r>
            <a:r>
              <a:rPr lang="ko-KR" altLang="en-US" b="1" dirty="0">
                <a:solidFill>
                  <a:srgbClr val="7030A0"/>
                </a:solidFill>
              </a:rPr>
              <a:t>중요</a:t>
            </a:r>
            <a:r>
              <a:rPr lang="en-US" altLang="ko-KR" b="1" dirty="0">
                <a:solidFill>
                  <a:srgbClr val="7030A0"/>
                </a:solidFill>
              </a:rPr>
              <a:t>)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E55BD74-64F5-416B-94FA-E08CEF2064EC}"/>
                  </a:ext>
                </a:extLst>
              </p:cNvPr>
              <p:cNvSpPr txBox="1"/>
              <p:nvPr/>
            </p:nvSpPr>
            <p:spPr>
              <a:xfrm>
                <a:off x="5143500" y="14446834"/>
                <a:ext cx="3938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증명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dirty="0"/>
                  <a:t>의 기약행사다리꼴 행렬 </a:t>
                </a:r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E55BD74-64F5-416B-94FA-E08CEF206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14446834"/>
                <a:ext cx="3938129" cy="369332"/>
              </a:xfrm>
              <a:prstGeom prst="rect">
                <a:avLst/>
              </a:prstGeom>
              <a:blipFill>
                <a:blip r:embed="rId14"/>
                <a:stretch>
                  <a:fillRect l="-1393" t="-1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1702CC3-17A4-4A1D-9DC8-D91317C19585}"/>
                  </a:ext>
                </a:extLst>
              </p:cNvPr>
              <p:cNvSpPr txBox="1"/>
              <p:nvPr/>
            </p:nvSpPr>
            <p:spPr>
              <a:xfrm>
                <a:off x="5689600" y="14939779"/>
                <a:ext cx="4030014" cy="1487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𝑟𝑎𝑛𝑘𝑀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하면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선도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의 개수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자</m:t>
                    </m:r>
                  </m:oMath>
                </a14:m>
                <a:r>
                  <a:rPr lang="ko-KR" altLang="en-US" dirty="0"/>
                  <a:t>율변수 개수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𝑛𝑢𝑙𝑙𝑖𝑡𝑦𝑀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𝑟𝑎𝑛𝑘𝑀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𝑛𝑢𝑙𝑙𝑖𝑡𝑦𝑀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1702CC3-17A4-4A1D-9DC8-D91317C19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0" y="14939779"/>
                <a:ext cx="4030014" cy="1487715"/>
              </a:xfrm>
              <a:prstGeom prst="rect">
                <a:avLst/>
              </a:prstGeom>
              <a:blipFill>
                <a:blip r:embed="rId15"/>
                <a:stretch>
                  <a:fillRect t="-3279" b="-2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C12A391A-2437-4562-8BE4-B882AB96BCAE}"/>
                  </a:ext>
                </a:extLst>
              </p:cNvPr>
              <p:cNvSpPr/>
              <p:nvPr/>
            </p:nvSpPr>
            <p:spPr>
              <a:xfrm>
                <a:off x="5786911" y="16872183"/>
                <a:ext cx="25595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𝑟𝑎𝑛𝑘𝑀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𝑛𝑢𝑙𝑙𝑖𝑡𝑦𝑀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C12A391A-2437-4562-8BE4-B882AB96BC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911" y="16872183"/>
                <a:ext cx="2559547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8BD037D-69B8-4B38-833B-DBFF3EB8C07A}"/>
                  </a:ext>
                </a:extLst>
              </p:cNvPr>
              <p:cNvSpPr txBox="1"/>
              <p:nvPr/>
            </p:nvSpPr>
            <p:spPr>
              <a:xfrm>
                <a:off x="5870642" y="16535525"/>
                <a:ext cx="17427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2060"/>
                    </a:solidFill>
                  </a:rPr>
                  <a:t>행렬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>
                    <a:solidFill>
                      <a:srgbClr val="002060"/>
                    </a:solidFill>
                  </a:rPr>
                  <a:t>선형사상</a:t>
                </a: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8BD037D-69B8-4B38-833B-DBFF3EB8C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642" y="16535525"/>
                <a:ext cx="1742785" cy="369332"/>
              </a:xfrm>
              <a:prstGeom prst="rect">
                <a:avLst/>
              </a:prstGeom>
              <a:blipFill>
                <a:blip r:embed="rId17"/>
                <a:stretch>
                  <a:fillRect l="-2797" t="-13333" r="-314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62DDF4E-D340-4838-9FCC-41D1B72FB863}"/>
                  </a:ext>
                </a:extLst>
              </p:cNvPr>
              <p:cNvSpPr txBox="1"/>
              <p:nvPr/>
            </p:nvSpPr>
            <p:spPr>
              <a:xfrm>
                <a:off x="5611218" y="17447356"/>
                <a:ext cx="3549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𝑖𝑚𝐿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dim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𝑘𝑒𝑟𝐿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62DDF4E-D340-4838-9FCC-41D1B72FB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218" y="17447356"/>
                <a:ext cx="3549626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TextBox 136">
            <a:extLst>
              <a:ext uri="{FF2B5EF4-FFF2-40B4-BE49-F238E27FC236}">
                <a16:creationId xmlns:a16="http://schemas.microsoft.com/office/drawing/2014/main" id="{CB571576-82A6-4AE4-99E2-1577A3D5DB35}"/>
              </a:ext>
            </a:extLst>
          </p:cNvPr>
          <p:cNvSpPr txBox="1"/>
          <p:nvPr/>
        </p:nvSpPr>
        <p:spPr>
          <a:xfrm>
            <a:off x="5580358" y="17863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차원정리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CE43AA78-830D-4C97-AC99-77F249F2E3D3}"/>
              </a:ext>
            </a:extLst>
          </p:cNvPr>
          <p:cNvCxnSpPr>
            <a:cxnSpLocks/>
          </p:cNvCxnSpPr>
          <p:nvPr/>
        </p:nvCxnSpPr>
        <p:spPr>
          <a:xfrm flipH="1">
            <a:off x="5870642" y="17241515"/>
            <a:ext cx="111058" cy="29718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48D8E929-F5E3-4D07-8327-91247CB2AA1C}"/>
              </a:ext>
            </a:extLst>
          </p:cNvPr>
          <p:cNvCxnSpPr>
            <a:cxnSpLocks/>
          </p:cNvCxnSpPr>
          <p:nvPr/>
        </p:nvCxnSpPr>
        <p:spPr>
          <a:xfrm>
            <a:off x="6688354" y="17241515"/>
            <a:ext cx="298210" cy="29718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6E13D5C7-9CAE-42F3-B1F6-73B8ECD1D53E}"/>
              </a:ext>
            </a:extLst>
          </p:cNvPr>
          <p:cNvCxnSpPr>
            <a:cxnSpLocks/>
          </p:cNvCxnSpPr>
          <p:nvPr/>
        </p:nvCxnSpPr>
        <p:spPr>
          <a:xfrm>
            <a:off x="7883990" y="17195843"/>
            <a:ext cx="298210" cy="29718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90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1216</TotalTime>
  <Words>2491</Words>
  <Application>Microsoft Office PowerPoint</Application>
  <PresentationFormat>사용자 지정</PresentationFormat>
  <Paragraphs>461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공영재</dc:creator>
  <cp:lastModifiedBy>공영재</cp:lastModifiedBy>
  <cp:revision>126</cp:revision>
  <dcterms:created xsi:type="dcterms:W3CDTF">2020-05-20T02:40:13Z</dcterms:created>
  <dcterms:modified xsi:type="dcterms:W3CDTF">2020-05-25T11:36:34Z</dcterms:modified>
</cp:coreProperties>
</file>