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공영재" initials="공" lastIdx="1" clrIdx="0">
    <p:extLst>
      <p:ext uri="{19B8F6BF-5375-455C-9EA6-DF929625EA0E}">
        <p15:presenceInfo xmlns:p15="http://schemas.microsoft.com/office/powerpoint/2012/main" userId="공영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4660"/>
  </p:normalViewPr>
  <p:slideViewPr>
    <p:cSldViewPr snapToGrid="0">
      <p:cViewPr>
        <p:scale>
          <a:sx n="75" d="100"/>
          <a:sy n="75" d="100"/>
        </p:scale>
        <p:origin x="1716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F7877CB-D81F-472E-9C15-7AB23CD9FC8F}"/>
              </a:ext>
            </a:extLst>
          </p:cNvPr>
          <p:cNvSpPr txBox="1"/>
          <p:nvPr/>
        </p:nvSpPr>
        <p:spPr>
          <a:xfrm>
            <a:off x="4053335" y="71271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</a:t>
            </a:r>
            <a:r>
              <a:rPr lang="ko-KR" altLang="en-US" sz="3600" b="1" dirty="0"/>
              <a:t>강 </a:t>
            </a:r>
            <a:r>
              <a:rPr lang="ko-KR" altLang="en-US" sz="3600" b="1" dirty="0" err="1"/>
              <a:t>고윳값과</a:t>
            </a:r>
            <a:r>
              <a:rPr lang="ko-KR" altLang="en-US" sz="3600" b="1" dirty="0"/>
              <a:t> 대각화</a:t>
            </a:r>
            <a:endParaRPr lang="ko-KR" altLang="en-US" sz="36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50D2A-4374-4CC2-AEFB-56F857BD0F55}"/>
              </a:ext>
            </a:extLst>
          </p:cNvPr>
          <p:cNvSpPr txBox="1"/>
          <p:nvPr/>
        </p:nvSpPr>
        <p:spPr>
          <a:xfrm>
            <a:off x="4737100" y="952500"/>
            <a:ext cx="75905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고윳값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특수한 값이지만 유일한 값은 아님</a:t>
            </a:r>
            <a:endParaRPr lang="en-US" altLang="ko-KR" dirty="0"/>
          </a:p>
          <a:p>
            <a:r>
              <a:rPr lang="en-US" altLang="ko-KR" dirty="0"/>
              <a:t>(eigenvalue)   (</a:t>
            </a:r>
            <a:r>
              <a:rPr lang="ko-KR" altLang="en-US" dirty="0"/>
              <a:t>행렬 변환을 위해 </a:t>
            </a:r>
            <a:r>
              <a:rPr lang="ko-KR" altLang="en-US" dirty="0" err="1"/>
              <a:t>만듬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고윳값과</a:t>
            </a:r>
            <a:r>
              <a:rPr lang="ko-KR" altLang="en-US" dirty="0"/>
              <a:t> 벡터는 해당 선형 사상의 본질을 요약해주는 효과적인 개념이다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선형사상의 방향이 벡터</a:t>
            </a:r>
            <a:endParaRPr lang="en-US" altLang="ko-KR" dirty="0"/>
          </a:p>
          <a:p>
            <a:r>
              <a:rPr lang="en-US" altLang="ko-KR" dirty="0"/>
              <a:t>                       </a:t>
            </a:r>
            <a:r>
              <a:rPr lang="ko-KR" altLang="en-US" dirty="0"/>
              <a:t>크기가 </a:t>
            </a:r>
            <a:r>
              <a:rPr lang="ko-KR" altLang="en-US" dirty="0" err="1"/>
              <a:t>고윳값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-28066" y="775296"/>
                <a:ext cx="4536566" cy="4239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3200" b="1" dirty="0"/>
                  <a:t> </a:t>
                </a:r>
                <a:r>
                  <a:rPr lang="ko-KR" altLang="en-US" sz="3200" b="1" dirty="0" err="1"/>
                  <a:t>고윳값과</a:t>
                </a:r>
                <a:r>
                  <a:rPr lang="ko-KR" altLang="en-US" sz="3200" b="1" dirty="0"/>
                  <a:t> 벡터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(1)</a:t>
                </a:r>
                <a:r>
                  <a:rPr lang="ko-KR" altLang="en-US" sz="2400" dirty="0"/>
                  <a:t> 정의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체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/>
                  <a:t>에 대한 벡터공간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위의선형사상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건을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에 대하여 다음 두 조건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를</a:t>
                </a:r>
                <a:r>
                  <a:rPr lang="ko-KR" altLang="en-US" dirty="0"/>
                  <a:t> 만족하는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를 각각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>
                    <a:solidFill>
                      <a:srgbClr val="002060"/>
                    </a:solidFill>
                  </a:rPr>
                  <a:t>고윳값과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고유벡터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66" y="775296"/>
                <a:ext cx="4536566" cy="4239943"/>
              </a:xfrm>
              <a:prstGeom prst="rect">
                <a:avLst/>
              </a:prstGeom>
              <a:blipFill>
                <a:blip r:embed="rId2"/>
                <a:stretch>
                  <a:fillRect l="-3490" t="-2299" b="-1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6C665EBE-F782-4A88-83FC-BD5D1DED20F2}"/>
              </a:ext>
            </a:extLst>
          </p:cNvPr>
          <p:cNvGrpSpPr/>
          <p:nvPr/>
        </p:nvGrpSpPr>
        <p:grpSpPr>
          <a:xfrm>
            <a:off x="635936" y="3130038"/>
            <a:ext cx="722964" cy="520700"/>
            <a:chOff x="648636" y="3543300"/>
            <a:chExt cx="722964" cy="5207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48F792-4415-473B-8513-03DC5E6C7158}"/>
                </a:ext>
              </a:extLst>
            </p:cNvPr>
            <p:cNvSpPr txBox="1"/>
            <p:nvPr/>
          </p:nvSpPr>
          <p:spPr>
            <a:xfrm>
              <a:off x="648636" y="36438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7030A0"/>
                  </a:solidFill>
                </a:rPr>
                <a:t>중요</a:t>
              </a: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9A9DE1E-1428-4822-873F-41E9FDF48FF7}"/>
                </a:ext>
              </a:extLst>
            </p:cNvPr>
            <p:cNvSpPr/>
            <p:nvPr/>
          </p:nvSpPr>
          <p:spPr>
            <a:xfrm>
              <a:off x="1218334" y="3543300"/>
              <a:ext cx="153266" cy="520700"/>
            </a:xfrm>
            <a:custGeom>
              <a:avLst/>
              <a:gdLst>
                <a:gd name="connsiteX0" fmla="*/ 153266 w 153266"/>
                <a:gd name="connsiteY0" fmla="*/ 0 h 520700"/>
                <a:gd name="connsiteX1" fmla="*/ 866 w 153266"/>
                <a:gd name="connsiteY1" fmla="*/ 266700 h 520700"/>
                <a:gd name="connsiteX2" fmla="*/ 102466 w 153266"/>
                <a:gd name="connsiteY2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266" h="520700">
                  <a:moveTo>
                    <a:pt x="153266" y="0"/>
                  </a:moveTo>
                  <a:cubicBezTo>
                    <a:pt x="81299" y="89958"/>
                    <a:pt x="9333" y="179917"/>
                    <a:pt x="866" y="266700"/>
                  </a:cubicBezTo>
                  <a:cubicBezTo>
                    <a:pt x="-7601" y="353483"/>
                    <a:pt x="47432" y="437091"/>
                    <a:pt x="102466" y="52070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C2EC53-440E-4D94-ABC5-398E13BA6FC6}"/>
              </a:ext>
            </a:extLst>
          </p:cNvPr>
          <p:cNvSpPr txBox="1"/>
          <p:nvPr/>
        </p:nvSpPr>
        <p:spPr>
          <a:xfrm>
            <a:off x="1153393" y="37084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선형사상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486102-4CE8-45D5-A9CB-2AC19614C274}"/>
              </a:ext>
            </a:extLst>
          </p:cNvPr>
          <p:cNvCxnSpPr/>
          <p:nvPr/>
        </p:nvCxnSpPr>
        <p:spPr>
          <a:xfrm>
            <a:off x="1660819" y="3701538"/>
            <a:ext cx="40928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203C2B0-EE78-4CEF-B98E-7092BAB0FFEE}"/>
              </a:ext>
            </a:extLst>
          </p:cNvPr>
          <p:cNvSpPr/>
          <p:nvPr/>
        </p:nvSpPr>
        <p:spPr>
          <a:xfrm>
            <a:off x="2374345" y="3445137"/>
            <a:ext cx="153266" cy="26675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77B180-4EBD-4417-BADB-B1DE9C40036E}"/>
              </a:ext>
            </a:extLst>
          </p:cNvPr>
          <p:cNvSpPr txBox="1"/>
          <p:nvPr/>
        </p:nvSpPr>
        <p:spPr>
          <a:xfrm>
            <a:off x="2252918" y="37084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스칼라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89F49A-75B8-45DA-9369-D73E95B81E6C}"/>
                  </a:ext>
                </a:extLst>
              </p:cNvPr>
              <p:cNvSpPr txBox="1"/>
              <p:nvPr/>
            </p:nvSpPr>
            <p:spPr>
              <a:xfrm>
                <a:off x="4565173" y="3509800"/>
                <a:ext cx="5099216" cy="1038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89F49A-75B8-45DA-9369-D73E95B81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173" y="3509800"/>
                <a:ext cx="5099216" cy="1038233"/>
              </a:xfrm>
              <a:prstGeom prst="rect">
                <a:avLst/>
              </a:prstGeom>
              <a:blipFill>
                <a:blip r:embed="rId3"/>
                <a:stretch>
                  <a:fillRect l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8B7E73-5B65-48C2-A433-7ED4F7C1C58E}"/>
                  </a:ext>
                </a:extLst>
              </p:cNvPr>
              <p:cNvSpPr txBox="1"/>
              <p:nvPr/>
            </p:nvSpPr>
            <p:spPr>
              <a:xfrm>
                <a:off x="6448021" y="452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8B7E73-5B65-48C2-A433-7ED4F7C1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21" y="4526593"/>
                <a:ext cx="4403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F0D622-D2E0-4283-BDA0-0D8CC9AEA1A9}"/>
                  </a:ext>
                </a:extLst>
              </p:cNvPr>
              <p:cNvSpPr txBox="1"/>
              <p:nvPr/>
            </p:nvSpPr>
            <p:spPr>
              <a:xfrm>
                <a:off x="7203681" y="4537313"/>
                <a:ext cx="389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F0D622-D2E0-4283-BDA0-0D8CC9AEA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681" y="4537313"/>
                <a:ext cx="3891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D7BE8D-9153-43AA-B768-C1E504968B97}"/>
                  </a:ext>
                </a:extLst>
              </p:cNvPr>
              <p:cNvSpPr txBox="1"/>
              <p:nvPr/>
            </p:nvSpPr>
            <p:spPr>
              <a:xfrm>
                <a:off x="9000309" y="4526593"/>
                <a:ext cx="389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D7BE8D-9153-43AA-B768-C1E504968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09" y="4526593"/>
                <a:ext cx="3891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088AE43-5CFC-4518-9EED-76DB18D274F2}"/>
              </a:ext>
            </a:extLst>
          </p:cNvPr>
          <p:cNvSpPr/>
          <p:nvPr/>
        </p:nvSpPr>
        <p:spPr>
          <a:xfrm>
            <a:off x="6921500" y="4406900"/>
            <a:ext cx="1910424" cy="940573"/>
          </a:xfrm>
          <a:custGeom>
            <a:avLst/>
            <a:gdLst>
              <a:gd name="connsiteX0" fmla="*/ 0 w 1910424"/>
              <a:gd name="connsiteY0" fmla="*/ 127000 h 940573"/>
              <a:gd name="connsiteX1" fmla="*/ 647700 w 1910424"/>
              <a:gd name="connsiteY1" fmla="*/ 939800 h 940573"/>
              <a:gd name="connsiteX2" fmla="*/ 1905000 w 1910424"/>
              <a:gd name="connsiteY2" fmla="*/ 0 h 9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424" h="940573">
                <a:moveTo>
                  <a:pt x="0" y="127000"/>
                </a:moveTo>
                <a:cubicBezTo>
                  <a:pt x="165100" y="543983"/>
                  <a:pt x="330200" y="960967"/>
                  <a:pt x="647700" y="939800"/>
                </a:cubicBezTo>
                <a:cubicBezTo>
                  <a:pt x="965200" y="918633"/>
                  <a:pt x="1993900" y="114300"/>
                  <a:pt x="1905000" y="0"/>
                </a:cubicBezTo>
              </a:path>
            </a:pathLst>
          </a:custGeom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A22B7F8-A7C5-4E25-8DFB-FA3459556C11}"/>
              </a:ext>
            </a:extLst>
          </p:cNvPr>
          <p:cNvSpPr/>
          <p:nvPr/>
        </p:nvSpPr>
        <p:spPr>
          <a:xfrm>
            <a:off x="8686800" y="4108970"/>
            <a:ext cx="298390" cy="29793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970789-0F79-4A4C-AB00-42E48862D135}"/>
              </a:ext>
            </a:extLst>
          </p:cNvPr>
          <p:cNvSpPr txBox="1"/>
          <p:nvPr/>
        </p:nvSpPr>
        <p:spPr>
          <a:xfrm>
            <a:off x="8450029" y="36507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고윳값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870ABE-933F-46F3-8E6F-C52FD23481E2}"/>
              </a:ext>
            </a:extLst>
          </p:cNvPr>
          <p:cNvSpPr txBox="1"/>
          <p:nvPr/>
        </p:nvSpPr>
        <p:spPr>
          <a:xfrm>
            <a:off x="7572866" y="5292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대응됨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128A9D3-5B88-48AB-B42B-550EDDB9467A}"/>
                  </a:ext>
                </a:extLst>
              </p:cNvPr>
              <p:cNvSpPr txBox="1"/>
              <p:nvPr/>
            </p:nvSpPr>
            <p:spPr>
              <a:xfrm>
                <a:off x="8590363" y="4537313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128A9D3-5B88-48AB-B42B-550EDDB9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363" y="4537313"/>
                <a:ext cx="361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47F21E7D-F1F3-4988-8CF0-66EB9EC19B24}"/>
              </a:ext>
            </a:extLst>
          </p:cNvPr>
          <p:cNvGrpSpPr/>
          <p:nvPr/>
        </p:nvGrpSpPr>
        <p:grpSpPr>
          <a:xfrm>
            <a:off x="104807" y="6005480"/>
            <a:ext cx="4536566" cy="4556632"/>
            <a:chOff x="-15365" y="5894104"/>
            <a:chExt cx="4536566" cy="455663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CC0059C-ED7E-4732-A01E-BF90446AE145}"/>
                </a:ext>
              </a:extLst>
            </p:cNvPr>
            <p:cNvGrpSpPr/>
            <p:nvPr/>
          </p:nvGrpSpPr>
          <p:grpSpPr>
            <a:xfrm>
              <a:off x="-15365" y="5894104"/>
              <a:ext cx="4536566" cy="4556632"/>
              <a:chOff x="-15365" y="5894104"/>
              <a:chExt cx="4536566" cy="45566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0DEA1F2-45D3-43DA-BA31-1C0EEA414F9D}"/>
                      </a:ext>
                    </a:extLst>
                  </p:cNvPr>
                  <p:cNvSpPr txBox="1"/>
                  <p:nvPr/>
                </p:nvSpPr>
                <p:spPr>
                  <a:xfrm>
                    <a:off x="-15365" y="5894104"/>
                    <a:ext cx="4536566" cy="45566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200000"/>
                      </a:lnSpc>
                    </a:pPr>
                    <a:r>
                      <a:rPr lang="en-US" altLang="ko-KR" sz="2400" dirty="0"/>
                      <a:t>(2)</a:t>
                    </a:r>
                    <a:r>
                      <a:rPr lang="ko-KR" altLang="en-US" sz="2400" dirty="0"/>
                      <a:t> 고유방정식</a:t>
                    </a:r>
                    <a:endParaRPr lang="en-US" altLang="ko-KR" sz="24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dirty="0"/>
                      <a:t>   </a:t>
                    </a: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ko-KR" altLang="en-US" dirty="0"/>
                      <a:t> 행렬 </a:t>
                    </a: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oMath>
                    </a14:m>
                    <a:r>
                      <a:rPr lang="ko-KR" altLang="en-US" dirty="0"/>
                      <a:t>에 대하여 </a:t>
                    </a:r>
                    <a14:m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lang="ko-KR" altLang="en-US" dirty="0"/>
                      <a:t>가 </a:t>
                    </a:r>
                    <a14:m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oMath>
                    </a14:m>
                    <a:r>
                      <a:rPr lang="ko-KR" altLang="en-US" dirty="0"/>
                      <a:t>의 </a:t>
                    </a:r>
                    <a:r>
                      <a:rPr lang="ko-KR" altLang="en-US" dirty="0" err="1"/>
                      <a:t>고윳값이기</a:t>
                    </a:r>
                    <a:r>
                      <a:rPr lang="ko-KR" altLang="en-US" dirty="0"/>
                      <a:t> 위한 필요충분 조건은 다음</a:t>
                    </a:r>
                    <a:endParaRPr lang="en-US" altLang="ko-KR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dirty="0"/>
                      <a:t>방정식</a:t>
                    </a:r>
                    <a:r>
                      <a:rPr lang="en-US" altLang="ko-KR" b="0" dirty="0"/>
                      <a:t>		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b="0" dirty="0"/>
                      <a:t>			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lang="en-US" altLang="ko-KR" b="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b="0" dirty="0"/>
                      <a:t>			</a:t>
                    </a:r>
                    <a:endParaRPr lang="en-US" altLang="ko-KR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dirty="0"/>
                      <a:t>  을 만족하는 것이</a:t>
                    </a:r>
                    <a14:m>
                      <m:oMath xmlns:m="http://schemas.openxmlformats.org/officeDocument/2006/math"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방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정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식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을</m:t>
                        </m:r>
                      </m:oMath>
                    </a14:m>
                    <a:endParaRPr lang="en-US" altLang="ko-KR" i="1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dirty="0">
                        <a:solidFill>
                          <a:srgbClr val="002060"/>
                        </a:solidFill>
                      </a:rPr>
                      <a:t>고</a:t>
                    </a:r>
                    <a14:m>
                      <m:oMath xmlns:m="http://schemas.openxmlformats.org/officeDocument/2006/math"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유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방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정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식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변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식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을</m:t>
                        </m:r>
                      </m:oMath>
                    </a14:m>
                    <a:endParaRPr lang="en-US" altLang="ko-KR" i="1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dirty="0">
                        <a:solidFill>
                          <a:srgbClr val="002060"/>
                        </a:solidFill>
                      </a:rPr>
                      <a:t>고</a:t>
                    </a:r>
                    <a14:m>
                      <m:oMath xmlns:m="http://schemas.openxmlformats.org/officeDocument/2006/math"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유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다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항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식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 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altLang="ko-KR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b="0" dirty="0"/>
                      <a:t>단</a:t>
                    </a:r>
                    <a14:m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행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렬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0DEA1F2-45D3-43DA-BA31-1C0EEA414F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365" y="5894104"/>
                    <a:ext cx="4536566" cy="45566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16" b="-9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B7D390-3834-4EE1-AD54-AA19D8CAD292}"/>
                  </a:ext>
                </a:extLst>
              </p:cNvPr>
              <p:cNvSpPr/>
              <p:nvPr/>
            </p:nvSpPr>
            <p:spPr>
              <a:xfrm>
                <a:off x="1358900" y="7948375"/>
                <a:ext cx="1409700" cy="35742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5851DF-4F83-4229-B04F-59FC5AAD2EAB}"/>
                  </a:ext>
                </a:extLst>
              </p:cNvPr>
              <p:cNvSpPr txBox="1"/>
              <p:nvPr/>
            </p:nvSpPr>
            <p:spPr>
              <a:xfrm>
                <a:off x="1295400" y="830580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2060"/>
                    </a:solidFill>
                  </a:rPr>
                  <a:t>행렬식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52A24EE-5B12-46E4-B281-CAA21B3C1C0E}"/>
                    </a:ext>
                  </a:extLst>
                </p:cNvPr>
                <p:cNvSpPr txBox="1"/>
                <p:nvPr/>
              </p:nvSpPr>
              <p:spPr>
                <a:xfrm>
                  <a:off x="1090914" y="7698055"/>
                  <a:ext cx="5613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☆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52A24EE-5B12-46E4-B281-CAA21B3C1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14" y="7698055"/>
                  <a:ext cx="56137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087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C13053F-6DCF-4FEC-8013-34113367548F}"/>
              </a:ext>
            </a:extLst>
          </p:cNvPr>
          <p:cNvGrpSpPr/>
          <p:nvPr/>
        </p:nvGrpSpPr>
        <p:grpSpPr>
          <a:xfrm>
            <a:off x="4747547" y="6683767"/>
            <a:ext cx="3217869" cy="3523272"/>
            <a:chOff x="4737100" y="6620062"/>
            <a:chExt cx="3217869" cy="35232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CE0FF61-BE30-4BF0-BF87-1CC664AFEEC4}"/>
                    </a:ext>
                  </a:extLst>
                </p:cNvPr>
                <p:cNvSpPr txBox="1"/>
                <p:nvPr/>
              </p:nvSpPr>
              <p:spPr>
                <a:xfrm>
                  <a:off x="4737100" y="6620062"/>
                  <a:ext cx="3217869" cy="35232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영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행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렬</m:t>
                            </m:r>
                          </m:e>
                        </m:d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>
                      <a:sym typeface="Wingdings" panose="05000000000000000000" pitchFamily="2" charset="2"/>
                    </a:rPr>
                    <a:t>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영행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렬</m:t>
                          </m:r>
                        </m:e>
                      </m:d>
                    </m:oMath>
                  </a14:m>
                  <a:endParaRPr lang="en-US" altLang="ko-KR" b="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>
                      <a:sym typeface="Wingdings" panose="05000000000000000000" pitchFamily="2" charset="2"/>
                    </a:rPr>
                    <a:t>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</m:oMath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>
                      <a:sym typeface="Wingdings" panose="05000000000000000000" pitchFamily="2" charset="2"/>
                    </a:rPr>
                    <a:t>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</m:oMath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ko-KR" altLang="en-US" dirty="0"/>
                    <a:t>인 경우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ko-KR" altLang="en-US" dirty="0"/>
                    <a:t>으로 부터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ko-KR" altLang="en-US" dirty="0"/>
                    <a:t>이 유도되어 모순입니다</a:t>
                  </a:r>
                  <a:r>
                    <a:rPr lang="en-US" altLang="ko-KR" dirty="0"/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CE0FF61-BE30-4BF0-BF87-1CC664AFE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100" y="6620062"/>
                  <a:ext cx="3217869" cy="3523272"/>
                </a:xfrm>
                <a:prstGeom prst="rect">
                  <a:avLst/>
                </a:prstGeom>
                <a:blipFill>
                  <a:blip r:embed="rId10"/>
                  <a:stretch>
                    <a:fillRect l="-1705" r="-11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703365D-E3E2-40E8-B498-BC15C1C31D29}"/>
                    </a:ext>
                  </a:extLst>
                </p:cNvPr>
                <p:cNvSpPr txBox="1"/>
                <p:nvPr/>
              </p:nvSpPr>
              <p:spPr>
                <a:xfrm>
                  <a:off x="6572637" y="7624765"/>
                  <a:ext cx="1304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ko-KR" altLang="en-US" dirty="0">
                      <a:solidFill>
                        <a:srgbClr val="002060"/>
                      </a:solidFill>
                    </a:rPr>
                    <a:t>단위행렬</a:t>
                  </a: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703365D-E3E2-40E8-B498-BC15C1C3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2637" y="7624765"/>
                  <a:ext cx="1304075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1475" r="-3738" b="-213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356A1F9-586B-4E2A-B8AD-60474F482789}"/>
                  </a:ext>
                </a:extLst>
              </p:cNvPr>
              <p:cNvSpPr txBox="1"/>
              <p:nvPr/>
            </p:nvSpPr>
            <p:spPr>
              <a:xfrm>
                <a:off x="-2666" y="10764802"/>
                <a:ext cx="4685000" cy="3242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Ex1)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대해</a:t>
                </a:r>
                <a:r>
                  <a:rPr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=−6+6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356A1F9-586B-4E2A-B8AD-60474F48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6" y="10764802"/>
                <a:ext cx="4685000" cy="3242619"/>
              </a:xfrm>
              <a:prstGeom prst="rect">
                <a:avLst/>
              </a:prstGeom>
              <a:blipFill>
                <a:blip r:embed="rId1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E1002D-35E0-4E25-AD31-8F2973487301}"/>
                  </a:ext>
                </a:extLst>
              </p:cNvPr>
              <p:cNvSpPr txBox="1"/>
              <p:nvPr/>
            </p:nvSpPr>
            <p:spPr>
              <a:xfrm>
                <a:off x="4892621" y="10562112"/>
                <a:ext cx="4345164" cy="2842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고윳값 찾기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E1002D-35E0-4E25-AD31-8F2973487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621" y="10562112"/>
                <a:ext cx="4345164" cy="2842445"/>
              </a:xfrm>
              <a:prstGeom prst="rect">
                <a:avLst/>
              </a:prstGeom>
              <a:blipFill>
                <a:blip r:embed="rId13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95DEF18-14FC-41CF-A555-32964B544472}"/>
                  </a:ext>
                </a:extLst>
              </p:cNvPr>
              <p:cNvSpPr/>
              <p:nvPr/>
            </p:nvSpPr>
            <p:spPr>
              <a:xfrm>
                <a:off x="9389454" y="10837069"/>
                <a:ext cx="1905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95DEF18-14FC-41CF-A555-32964B544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454" y="10837069"/>
                <a:ext cx="190571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14CBB7A-0850-4702-A8E8-0D3B76A9A0F5}"/>
              </a:ext>
            </a:extLst>
          </p:cNvPr>
          <p:cNvCxnSpPr>
            <a:cxnSpLocks/>
          </p:cNvCxnSpPr>
          <p:nvPr/>
        </p:nvCxnSpPr>
        <p:spPr>
          <a:xfrm flipV="1">
            <a:off x="9829800" y="11206402"/>
            <a:ext cx="0" cy="35059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6EA823-A691-4283-9945-61C6C15EE79E}"/>
              </a:ext>
            </a:extLst>
          </p:cNvPr>
          <p:cNvSpPr txBox="1"/>
          <p:nvPr/>
        </p:nvSpPr>
        <p:spPr>
          <a:xfrm>
            <a:off x="9605400" y="11531799"/>
            <a:ext cx="2108269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고윳값은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-2</a:t>
            </a:r>
            <a:r>
              <a:rPr lang="ko-KR" altLang="en-US" dirty="0">
                <a:solidFill>
                  <a:srgbClr val="002060"/>
                </a:solidFill>
              </a:rPr>
              <a:t>와 </a:t>
            </a:r>
            <a:r>
              <a:rPr lang="en-US" altLang="ko-KR" dirty="0">
                <a:solidFill>
                  <a:srgbClr val="002060"/>
                </a:solidFill>
              </a:rPr>
              <a:t>-1</a:t>
            </a:r>
            <a:r>
              <a:rPr lang="ko-KR" altLang="en-US" dirty="0">
                <a:solidFill>
                  <a:srgbClr val="002060"/>
                </a:solidFill>
              </a:rPr>
              <a:t>로 두개이다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B9B7E7-5911-414E-8FCA-D2F75B19170A}"/>
              </a:ext>
            </a:extLst>
          </p:cNvPr>
          <p:cNvSpPr txBox="1"/>
          <p:nvPr/>
        </p:nvSpPr>
        <p:spPr>
          <a:xfrm>
            <a:off x="1865459" y="5571144"/>
            <a:ext cx="409439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특성방정식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특성다항식 이라고도 불림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79B3F3-C1EB-41B9-9A19-F3AA0E15ADF7}"/>
              </a:ext>
            </a:extLst>
          </p:cNvPr>
          <p:cNvCxnSpPr>
            <a:stCxn id="46" idx="1"/>
          </p:cNvCxnSpPr>
          <p:nvPr/>
        </p:nvCxnSpPr>
        <p:spPr>
          <a:xfrm flipH="1">
            <a:off x="1660819" y="5755810"/>
            <a:ext cx="204640" cy="3762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E84826F-9B7F-4BB0-BD40-983F4332964F}"/>
              </a:ext>
            </a:extLst>
          </p:cNvPr>
          <p:cNvSpPr txBox="1"/>
          <p:nvPr/>
        </p:nvSpPr>
        <p:spPr>
          <a:xfrm>
            <a:off x="2183922" y="6256240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:</a:t>
            </a:r>
            <a:r>
              <a:rPr lang="ko-KR" altLang="en-US" sz="2000" dirty="0" err="1">
                <a:solidFill>
                  <a:srgbClr val="002060"/>
                </a:solidFill>
              </a:rPr>
              <a:t>고윳값을</a:t>
            </a:r>
            <a:r>
              <a:rPr lang="ko-KR" altLang="en-US" sz="2000" dirty="0">
                <a:solidFill>
                  <a:srgbClr val="002060"/>
                </a:solidFill>
              </a:rPr>
              <a:t> 찾기 위해서</a:t>
            </a:r>
          </a:p>
        </p:txBody>
      </p:sp>
    </p:spTree>
    <p:extLst>
      <p:ext uri="{BB962C8B-B14F-4D97-AF65-F5344CB8AC3E}">
        <p14:creationId xmlns:p14="http://schemas.microsoft.com/office/powerpoint/2010/main" val="298041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DEA1F2-45D3-43DA-BA31-1C0EEA414F9D}"/>
                  </a:ext>
                </a:extLst>
              </p:cNvPr>
              <p:cNvSpPr txBox="1"/>
              <p:nvPr/>
            </p:nvSpPr>
            <p:spPr>
              <a:xfrm>
                <a:off x="0" y="0"/>
                <a:ext cx="4536566" cy="3290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(3)</a:t>
                </a:r>
                <a:r>
                  <a:rPr lang="ko-KR" altLang="en-US" sz="2400" dirty="0"/>
                  <a:t> 고유공간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 선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의 핵을 </a:t>
                </a:r>
                <a:r>
                  <a:rPr lang="ko-KR" altLang="en-US" dirty="0" err="1"/>
                  <a:t>고윳값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002060"/>
                    </a:solidFill>
                  </a:rPr>
                  <a:t>고유공간</a:t>
                </a:r>
                <a:r>
                  <a:rPr lang="ko-KR" altLang="en-US" dirty="0"/>
                  <a:t>이라 한다</a:t>
                </a:r>
                <a:r>
                  <a:rPr lang="en-US" altLang="ko-KR" dirty="0"/>
                  <a:t>.(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항등사상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따라서 고유공간의 영벡터가 아닌 벡터는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>
                    <a:solidFill>
                      <a:srgbClr val="002060"/>
                    </a:solidFill>
                  </a:rPr>
                  <a:t>고유벡터</a:t>
                </a:r>
                <a:r>
                  <a:rPr lang="ko-KR" altLang="en-US" dirty="0" err="1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또한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의 고유벡터들로 구성된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기저를 선형사상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고유기저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DEA1F2-45D3-43DA-BA31-1C0EEA41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536566" cy="3290581"/>
              </a:xfrm>
              <a:prstGeom prst="rect">
                <a:avLst/>
              </a:prstGeom>
              <a:blipFill>
                <a:blip r:embed="rId2"/>
                <a:stretch>
                  <a:fillRect l="-2016" b="-2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8692B9EA-69B9-4491-80DD-4670A664D893}"/>
              </a:ext>
            </a:extLst>
          </p:cNvPr>
          <p:cNvGrpSpPr/>
          <p:nvPr/>
        </p:nvGrpSpPr>
        <p:grpSpPr>
          <a:xfrm>
            <a:off x="4914900" y="684618"/>
            <a:ext cx="3128934" cy="1921344"/>
            <a:chOff x="5575300" y="842913"/>
            <a:chExt cx="3128934" cy="192134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46DBF49-334F-4D9D-901A-3B1413EC4C97}"/>
                </a:ext>
              </a:extLst>
            </p:cNvPr>
            <p:cNvGrpSpPr/>
            <p:nvPr/>
          </p:nvGrpSpPr>
          <p:grpSpPr>
            <a:xfrm>
              <a:off x="5575300" y="842913"/>
              <a:ext cx="2510271" cy="1604754"/>
              <a:chOff x="6096000" y="901700"/>
              <a:chExt cx="2510271" cy="16047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79DF2FE-C122-4524-AEC0-078EE3311238}"/>
                      </a:ext>
                    </a:extLst>
                  </p:cNvPr>
                  <p:cNvSpPr txBox="1"/>
                  <p:nvPr/>
                </p:nvSpPr>
                <p:spPr>
                  <a:xfrm>
                    <a:off x="6388100" y="901700"/>
                    <a:ext cx="2218171" cy="12712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altLang="ko-KR" b="0" dirty="0">
                      <a:sym typeface="Wingdings" panose="05000000000000000000" pitchFamily="2" charset="2"/>
                    </a:endParaRPr>
                  </a:p>
                  <a:p>
                    <a:r>
                      <a:rPr lang="en-US" altLang="ko-KR" b="0" dirty="0">
                        <a:sym typeface="Wingdings" panose="05000000000000000000" pitchFamily="2" charset="2"/>
                      </a:rPr>
                      <a:t></a:t>
                    </a:r>
                    <a14:m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a14:m>
                    <a:endParaRPr lang="en-US" altLang="ko-KR" dirty="0"/>
                  </a:p>
                  <a:p>
                    <a:r>
                      <a:rPr lang="en-US" altLang="ko-KR" dirty="0">
                        <a:sym typeface="Wingdings" panose="05000000000000000000" pitchFamily="2" charset="2"/>
                      </a:rPr>
                      <a:t></a:t>
                    </a:r>
                    <a14:m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a14:m>
                    <a:endParaRPr lang="en-US" altLang="ko-KR" b="0" dirty="0"/>
                  </a:p>
                  <a:p>
                    <a:r>
                      <a:rPr lang="en-US" altLang="ko-KR" dirty="0">
                        <a:sym typeface="Wingdings" panose="05000000000000000000" pitchFamily="2" charset="2"/>
                      </a:rPr>
                      <a:t></a:t>
                    </a:r>
                    <a14:m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79DF2FE-C122-4524-AEC0-078EE3311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8100" y="901700"/>
                    <a:ext cx="2218171" cy="12712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198" b="-622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290C7A-2410-4DA8-B56A-713A1096F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2137122"/>
                    <a:ext cx="1668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∴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ker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290C7A-2410-4DA8-B56A-713A1096F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2137122"/>
                    <a:ext cx="166847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17243D8E-CEF1-4FC9-9397-F8DB0E55A9F6}"/>
                    </a:ext>
                  </a:extLst>
                </p:cNvPr>
                <p:cNvSpPr/>
                <p:nvPr/>
              </p:nvSpPr>
              <p:spPr>
                <a:xfrm>
                  <a:off x="7466908" y="1076481"/>
                  <a:ext cx="1237326" cy="338554"/>
                </a:xfrm>
                <a:prstGeom prst="rect">
                  <a:avLst/>
                </a:prstGeom>
                <a:ln>
                  <a:solidFill>
                    <a:srgbClr val="00206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ko-KR" altLang="en-US" sz="1600" dirty="0" err="1">
                      <a:solidFill>
                        <a:srgbClr val="002060"/>
                      </a:solidFill>
                    </a:rPr>
                    <a:t>항등사상</a:t>
                  </a:r>
                  <a:endParaRPr lang="ko-KR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17243D8E-CEF1-4FC9-9397-F8DB0E55A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908" y="1076481"/>
                  <a:ext cx="1237326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263" r="-488" b="-19298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E5C0853-93F7-43E0-B152-989ACB2E0DA8}"/>
                    </a:ext>
                  </a:extLst>
                </p:cNvPr>
                <p:cNvSpPr/>
                <p:nvPr/>
              </p:nvSpPr>
              <p:spPr>
                <a:xfrm>
                  <a:off x="6007100" y="2425703"/>
                  <a:ext cx="1005403" cy="338554"/>
                </a:xfrm>
                <a:prstGeom prst="rect">
                  <a:avLst/>
                </a:prstGeom>
                <a:ln>
                  <a:solidFill>
                    <a:srgbClr val="00206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고</m:t>
                      </m:r>
                    </m:oMath>
                  </a14:m>
                  <a:r>
                    <a:rPr lang="ko-KR" altLang="en-US" sz="1600" dirty="0">
                      <a:solidFill>
                        <a:srgbClr val="002060"/>
                      </a:solidFill>
                    </a:rPr>
                    <a:t>유공간</a:t>
                  </a:r>
                </a:p>
              </p:txBody>
            </p:sp>
          </mc:Choice>
          <mc:Fallback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E5C0853-93F7-43E0-B152-989ACB2E0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100" y="2425703"/>
                  <a:ext cx="100540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263" r="-1198" b="-19298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40C907-1B80-43B8-986D-D337823058F6}"/>
                  </a:ext>
                </a:extLst>
              </p:cNvPr>
              <p:cNvSpPr txBox="1"/>
              <p:nvPr/>
            </p:nvSpPr>
            <p:spPr>
              <a:xfrm>
                <a:off x="8305800" y="684618"/>
                <a:ext cx="2619435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ko-KR" dirty="0"/>
                  <a:t>*</a:t>
                </a:r>
                <a:r>
                  <a:rPr lang="ko-KR" altLang="en-US" dirty="0"/>
                  <a:t>행렬버전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영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벡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40C907-1B80-43B8-986D-D33782305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684618"/>
                <a:ext cx="2619435" cy="651525"/>
              </a:xfrm>
              <a:prstGeom prst="rect">
                <a:avLst/>
              </a:prstGeom>
              <a:blipFill>
                <a:blip r:embed="rId7"/>
                <a:stretch>
                  <a:fillRect l="-2098" t="-6542" b="-7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74116-3D74-4C69-9151-324132E38983}"/>
                  </a:ext>
                </a:extLst>
              </p:cNvPr>
              <p:cNvSpPr txBox="1"/>
              <p:nvPr/>
            </p:nvSpPr>
            <p:spPr>
              <a:xfrm>
                <a:off x="8151175" y="1720959"/>
                <a:ext cx="2138214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영공간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74116-3D74-4C69-9151-324132E38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175" y="1720959"/>
                <a:ext cx="2138214" cy="374526"/>
              </a:xfrm>
              <a:prstGeom prst="rect">
                <a:avLst/>
              </a:prstGeom>
              <a:blipFill>
                <a:blip r:embed="rId8"/>
                <a:stretch>
                  <a:fillRect t="-9677" r="-1994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48D8E65E-49EA-4916-AF79-8E56065B95BD}"/>
              </a:ext>
            </a:extLst>
          </p:cNvPr>
          <p:cNvGrpSpPr/>
          <p:nvPr/>
        </p:nvGrpSpPr>
        <p:grpSpPr>
          <a:xfrm>
            <a:off x="4823946" y="3290581"/>
            <a:ext cx="3965124" cy="3451202"/>
            <a:chOff x="5425207" y="3524794"/>
            <a:chExt cx="3965124" cy="3451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6C94120-4B07-4A60-8571-B1CC0DEE4AA7}"/>
                    </a:ext>
                  </a:extLst>
                </p:cNvPr>
                <p:cNvSpPr txBox="1"/>
                <p:nvPr/>
              </p:nvSpPr>
              <p:spPr>
                <a:xfrm>
                  <a:off x="5425207" y="3524794"/>
                  <a:ext cx="3965124" cy="310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Ex)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a14:m>
                  <a:r>
                    <a:rPr lang="ko-KR" altLang="en-US" dirty="0"/>
                    <a:t>일때</a:t>
                  </a:r>
                  <a:endParaRPr lang="en-US" altLang="ko-KR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b="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>
                      <a:sym typeface="Wingdings" panose="05000000000000000000" pitchFamily="2" charset="2"/>
                    </a:rPr>
                    <a:t>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ko-KR" altLang="en-US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>
                      <a:sym typeface="Wingdings" panose="05000000000000000000" pitchFamily="2" charset="2"/>
                    </a:rPr>
                    <a:t>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altLang="ko-KR" dirty="0">
                    <a:sym typeface="Wingdings" panose="05000000000000000000" pitchFamily="2" charset="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>
                      <a:sym typeface="Wingdings" panose="05000000000000000000" pitchFamily="2" charset="2"/>
                    </a:rPr>
                    <a:t>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6C94120-4B07-4A60-8571-B1CC0DEE4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207" y="3524794"/>
                  <a:ext cx="3965124" cy="3107967"/>
                </a:xfrm>
                <a:prstGeom prst="rect">
                  <a:avLst/>
                </a:prstGeom>
                <a:blipFill>
                  <a:blip r:embed="rId9"/>
                  <a:stretch>
                    <a:fillRect l="-12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083869CC-E40B-458D-B2C2-C0311E99FDA6}"/>
                    </a:ext>
                  </a:extLst>
                </p:cNvPr>
                <p:cNvSpPr/>
                <p:nvPr/>
              </p:nvSpPr>
              <p:spPr>
                <a:xfrm>
                  <a:off x="6583370" y="6632761"/>
                  <a:ext cx="1919115" cy="343235"/>
                </a:xfrm>
                <a:prstGeom prst="rect">
                  <a:avLst/>
                </a:prstGeom>
                <a:ln>
                  <a:solidFill>
                    <a:srgbClr val="00206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가</m:t>
                      </m:r>
                    </m:oMath>
                  </a14:m>
                  <a:r>
                    <a:rPr lang="ko-KR" altLang="en-US" sz="1600" dirty="0">
                      <a:solidFill>
                        <a:srgbClr val="002060"/>
                      </a:solidFill>
                    </a:rPr>
                    <a:t>우스 조던 소거법</a:t>
                  </a:r>
                </a:p>
              </p:txBody>
            </p:sp>
          </mc:Choice>
          <mc:Fallback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083869CC-E40B-458D-B2C2-C0311E99FD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370" y="6632761"/>
                  <a:ext cx="1919115" cy="343235"/>
                </a:xfrm>
                <a:prstGeom prst="rect">
                  <a:avLst/>
                </a:prstGeom>
                <a:blipFill>
                  <a:blip r:embed="rId10"/>
                  <a:stretch>
                    <a:fillRect t="-5172" b="-1724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24938C1-49D2-495D-BFCF-90039DA944D0}"/>
                  </a:ext>
                </a:extLst>
              </p:cNvPr>
              <p:cNvSpPr txBox="1"/>
              <p:nvPr/>
            </p:nvSpPr>
            <p:spPr>
              <a:xfrm>
                <a:off x="9076450" y="3310089"/>
                <a:ext cx="1241494" cy="1106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24938C1-49D2-495D-BFCF-90039DA9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50" y="3310089"/>
                <a:ext cx="1241494" cy="11064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3C3C76-391E-4FA0-A6ED-2DEA2B2DCA5C}"/>
                  </a:ext>
                </a:extLst>
              </p:cNvPr>
              <p:cNvSpPr txBox="1"/>
              <p:nvPr/>
            </p:nvSpPr>
            <p:spPr>
              <a:xfrm>
                <a:off x="9076450" y="4657301"/>
                <a:ext cx="1535998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/>
                  <a:t>제</a:t>
                </a:r>
                <a:r>
                  <a:rPr lang="en-US" altLang="ko-KR" dirty="0"/>
                  <a:t>={(1,1)}</a:t>
                </a:r>
                <a:endParaRPr lang="ko-KR" alt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3C3C76-391E-4FA0-A6ED-2DEA2B2DC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50" y="4657301"/>
                <a:ext cx="1535998" cy="374526"/>
              </a:xfrm>
              <a:prstGeom prst="rect">
                <a:avLst/>
              </a:prstGeom>
              <a:blipFill>
                <a:blip r:embed="rId12"/>
                <a:stretch>
                  <a:fillRect t="-11475" r="-31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6F9C00-5511-4F8B-B695-F321E31D5E78}"/>
                  </a:ext>
                </a:extLst>
              </p:cNvPr>
              <p:cNvSpPr txBox="1"/>
              <p:nvPr/>
            </p:nvSpPr>
            <p:spPr>
              <a:xfrm>
                <a:off x="9076450" y="5031827"/>
                <a:ext cx="274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즉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고유벡터</a:t>
                </a:r>
                <a:r>
                  <a:rPr lang="en-US" altLang="ko-KR" dirty="0"/>
                  <a:t>=(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6F9C00-5511-4F8B-B695-F321E31D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50" y="5031827"/>
                <a:ext cx="2741904" cy="369332"/>
              </a:xfrm>
              <a:prstGeom prst="rect">
                <a:avLst/>
              </a:prstGeom>
              <a:blipFill>
                <a:blip r:embed="rId13"/>
                <a:stretch>
                  <a:fillRect l="-667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1FDA99-FD46-41E4-A500-1DD2AFD3BE87}"/>
              </a:ext>
            </a:extLst>
          </p:cNvPr>
          <p:cNvGrpSpPr/>
          <p:nvPr/>
        </p:nvGrpSpPr>
        <p:grpSpPr>
          <a:xfrm>
            <a:off x="101600" y="3784819"/>
            <a:ext cx="3224281" cy="2494016"/>
            <a:chOff x="4823946" y="7083167"/>
            <a:chExt cx="3224281" cy="24940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D4A2432-6E17-48AE-B2FC-3D0A558899BF}"/>
                    </a:ext>
                  </a:extLst>
                </p:cNvPr>
                <p:cNvSpPr txBox="1"/>
                <p:nvPr/>
              </p:nvSpPr>
              <p:spPr>
                <a:xfrm>
                  <a:off x="4823946" y="7083167"/>
                  <a:ext cx="3224281" cy="2494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Ex)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a14:m>
                  <a:r>
                    <a:rPr lang="ko-KR" altLang="en-US" dirty="0"/>
                    <a:t>일때</a:t>
                  </a:r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altLang="ko-KR" b="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>
                      <a:sym typeface="Wingdings" panose="05000000000000000000" pitchFamily="2" charset="2"/>
                    </a:rPr>
                    <a:t>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ko-KR" b="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dirty="0">
                    <a:sym typeface="Wingdings" panose="05000000000000000000" pitchFamily="2" charset="2"/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D4A2432-6E17-48AE-B2FC-3D0A55889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46" y="7083167"/>
                  <a:ext cx="3224281" cy="2494016"/>
                </a:xfrm>
                <a:prstGeom prst="rect">
                  <a:avLst/>
                </a:prstGeom>
                <a:blipFill>
                  <a:blip r:embed="rId14"/>
                  <a:stretch>
                    <a:fillRect l="-1701" r="-5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8B6ED1-4E28-44B7-B619-1143E40A2DF2}"/>
                </a:ext>
              </a:extLst>
            </p:cNvPr>
            <p:cNvGrpSpPr/>
            <p:nvPr/>
          </p:nvGrpSpPr>
          <p:grpSpPr>
            <a:xfrm>
              <a:off x="7124700" y="8788400"/>
              <a:ext cx="101600" cy="190500"/>
              <a:chOff x="6921500" y="8788400"/>
              <a:chExt cx="101600" cy="190500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9454B5A-F5C3-4459-98E7-23067B404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100" y="8788400"/>
                <a:ext cx="0" cy="190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30CEC995-2A83-4EA0-AFD1-ABD2B65F5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500" y="8788400"/>
                <a:ext cx="0" cy="190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943655-D42C-477C-B20E-002DDE1046E3}"/>
                  </a:ext>
                </a:extLst>
              </p:cNvPr>
              <p:cNvSpPr txBox="1"/>
              <p:nvPr/>
            </p:nvSpPr>
            <p:spPr>
              <a:xfrm>
                <a:off x="101600" y="7620219"/>
                <a:ext cx="5921878" cy="2948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고윳값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고유벡터 </a:t>
                </a:r>
                <a:r>
                  <a:rPr lang="ko-KR" altLang="en-US" dirty="0" err="1"/>
                  <a:t>고유기저</a:t>
                </a:r>
                <a:r>
                  <a:rPr lang="ko-KR" altLang="en-US" dirty="0"/>
                  <a:t> 구하기</a:t>
                </a:r>
                <a:endParaRPr lang="en-US" altLang="ko-KR" dirty="0"/>
              </a:p>
              <a:p>
                <a:pPr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b="0" dirty="0">
                    <a:latin typeface="Cambria Math" panose="02040503050406030204" pitchFamily="18" charset="0"/>
                  </a:rPr>
                  <a:t>Step1) </a:t>
                </a:r>
                <a:r>
                  <a:rPr lang="ko-KR" altLang="en-US" b="0" dirty="0" err="1">
                    <a:latin typeface="Cambria Math" panose="02040503050406030204" pitchFamily="18" charset="0"/>
                  </a:rPr>
                  <a:t>고유값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 구하기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m:rPr>
                              <m:brk m:alnAt="7"/>
                            </m:rP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+2(</m:t>
                      </m:r>
                      <m:r>
                        <m:rPr>
                          <m:brk m:alnAt="7"/>
                        </m:rP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943655-D42C-477C-B20E-002DDE104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7620219"/>
                <a:ext cx="5921878" cy="2948115"/>
              </a:xfrm>
              <a:prstGeom prst="rect">
                <a:avLst/>
              </a:prstGeom>
              <a:blipFill>
                <a:blip r:embed="rId15"/>
                <a:stretch>
                  <a:fillRect l="-927" r="-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3D9B7F54-61BF-4BC8-A878-370B0EEF81F8}"/>
              </a:ext>
            </a:extLst>
          </p:cNvPr>
          <p:cNvSpPr txBox="1"/>
          <p:nvPr/>
        </p:nvSpPr>
        <p:spPr>
          <a:xfrm>
            <a:off x="2268283" y="859794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고유방정식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DB55036-2095-467A-9011-EB0112FBEF80}"/>
                  </a:ext>
                </a:extLst>
              </p:cNvPr>
              <p:cNvSpPr/>
              <p:nvPr/>
            </p:nvSpPr>
            <p:spPr>
              <a:xfrm>
                <a:off x="4497771" y="8597944"/>
                <a:ext cx="24512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brk m:alnAt="7"/>
                            </m:rP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m:rPr>
                          <m:brk m:alnAt="7"/>
                        </m:rP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DB55036-2095-467A-9011-EB0112FBE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771" y="8597944"/>
                <a:ext cx="2451248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15A5006-0DD6-468E-A1F8-AA078614316E}"/>
                  </a:ext>
                </a:extLst>
              </p:cNvPr>
              <p:cNvSpPr/>
              <p:nvPr/>
            </p:nvSpPr>
            <p:spPr>
              <a:xfrm>
                <a:off x="7076133" y="8597944"/>
                <a:ext cx="9677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15A5006-0DD6-468E-A1F8-AA0786143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133" y="8597944"/>
                <a:ext cx="96770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그룹 96">
            <a:extLst>
              <a:ext uri="{FF2B5EF4-FFF2-40B4-BE49-F238E27FC236}">
                <a16:creationId xmlns:a16="http://schemas.microsoft.com/office/drawing/2014/main" id="{E180CEF7-A57B-49E6-8DF3-7D15361D73B5}"/>
              </a:ext>
            </a:extLst>
          </p:cNvPr>
          <p:cNvGrpSpPr/>
          <p:nvPr/>
        </p:nvGrpSpPr>
        <p:grpSpPr>
          <a:xfrm>
            <a:off x="4536566" y="9284134"/>
            <a:ext cx="2135219" cy="1702592"/>
            <a:chOff x="5925499" y="9766300"/>
            <a:chExt cx="2135219" cy="170259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FA7B04-5F47-41C1-B059-A50BED98D54A}"/>
                </a:ext>
              </a:extLst>
            </p:cNvPr>
            <p:cNvSpPr txBox="1"/>
            <p:nvPr/>
          </p:nvSpPr>
          <p:spPr>
            <a:xfrm>
              <a:off x="6252585" y="9766300"/>
              <a:ext cx="17572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/>
              </a:pPr>
              <a:r>
                <a:rPr lang="en-US" altLang="ko-KR" dirty="0"/>
                <a:t>-5	8	-4</a:t>
              </a:r>
            </a:p>
            <a:p>
              <a:r>
                <a:rPr lang="en-US" altLang="ko-KR" dirty="0"/>
                <a:t>	1	-4	 4</a:t>
              </a:r>
              <a:endParaRPr lang="ko-KR" altLang="en-US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62B9698-4C06-44BF-B9E4-233DFB7F18FA}"/>
                </a:ext>
              </a:extLst>
            </p:cNvPr>
            <p:cNvGrpSpPr/>
            <p:nvPr/>
          </p:nvGrpSpPr>
          <p:grpSpPr>
            <a:xfrm>
              <a:off x="6223000" y="9918700"/>
              <a:ext cx="1820834" cy="508000"/>
              <a:chOff x="6223000" y="9918700"/>
              <a:chExt cx="1820834" cy="508000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00F757-AC40-43E7-8323-D7FEAD134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000" y="9918700"/>
                <a:ext cx="0" cy="5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4177FA04-BC30-4C2E-B7DE-C93B7F5AA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000" y="10426700"/>
                <a:ext cx="18208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324A1-E2DF-4A5C-BADE-8350152A42ED}"/>
                </a:ext>
              </a:extLst>
            </p:cNvPr>
            <p:cNvSpPr txBox="1"/>
            <p:nvPr/>
          </p:nvSpPr>
          <p:spPr>
            <a:xfrm>
              <a:off x="5938198" y="10148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CD2E879-49CA-46E0-BE83-61D1905567ED}"/>
                </a:ext>
              </a:extLst>
            </p:cNvPr>
            <p:cNvSpPr txBox="1"/>
            <p:nvPr/>
          </p:nvSpPr>
          <p:spPr>
            <a:xfrm>
              <a:off x="6242111" y="10439965"/>
              <a:ext cx="16866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/>
              </a:pPr>
              <a:r>
                <a:rPr lang="en-US" altLang="ko-KR" dirty="0"/>
                <a:t> -4	 4	0</a:t>
              </a:r>
            </a:p>
            <a:p>
              <a:r>
                <a:rPr lang="en-US" altLang="ko-KR" dirty="0"/>
                <a:t>	2	-4	 </a:t>
              </a:r>
              <a:endParaRPr lang="ko-KR" altLang="en-US" dirty="0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0D8F4B3-31F9-462C-9133-90B347E86E81}"/>
                </a:ext>
              </a:extLst>
            </p:cNvPr>
            <p:cNvGrpSpPr/>
            <p:nvPr/>
          </p:nvGrpSpPr>
          <p:grpSpPr>
            <a:xfrm>
              <a:off x="6239884" y="10532168"/>
              <a:ext cx="1820834" cy="508000"/>
              <a:chOff x="6223000" y="9918700"/>
              <a:chExt cx="1820834" cy="508000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1EA1E1DD-3D15-446B-9A9C-920AED01C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000" y="9918700"/>
                <a:ext cx="0" cy="5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2DFAA848-A15B-4E7B-B4B7-2A7F2EC76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000" y="10426700"/>
                <a:ext cx="18208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777F28-642F-43F9-9C2E-AAEEDD9CE72C}"/>
                </a:ext>
              </a:extLst>
            </p:cNvPr>
            <p:cNvSpPr txBox="1"/>
            <p:nvPr/>
          </p:nvSpPr>
          <p:spPr>
            <a:xfrm>
              <a:off x="5925499" y="107208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4AE42A4-A475-4BCD-BF37-318B9C98B95D}"/>
                </a:ext>
              </a:extLst>
            </p:cNvPr>
            <p:cNvSpPr txBox="1"/>
            <p:nvPr/>
          </p:nvSpPr>
          <p:spPr>
            <a:xfrm>
              <a:off x="6252585" y="11099560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/>
              </a:pPr>
              <a:r>
                <a:rPr lang="en-US" altLang="ko-KR" dirty="0"/>
                <a:t> -2	 0	 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9D6D60-8C11-4463-82B4-5892EF8FEFFB}"/>
                  </a:ext>
                </a:extLst>
              </p:cNvPr>
              <p:cNvSpPr txBox="1"/>
              <p:nvPr/>
            </p:nvSpPr>
            <p:spPr>
              <a:xfrm>
                <a:off x="103982" y="11073020"/>
                <a:ext cx="3047437" cy="2742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ko-KR" b="0" dirty="0">
                    <a:latin typeface="Cambria Math" panose="02040503050406030204" pitchFamily="18" charset="0"/>
                  </a:rPr>
                  <a:t>Step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2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=1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일 때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b="0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9D6D60-8C11-4463-82B4-5892EF8FE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2" y="11073020"/>
                <a:ext cx="3047437" cy="2742739"/>
              </a:xfrm>
              <a:prstGeom prst="rect">
                <a:avLst/>
              </a:prstGeom>
              <a:blipFill>
                <a:blip r:embed="rId18"/>
                <a:stretch>
                  <a:fillRect l="-1600" t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3436065-19A8-4968-9DD2-3F803540CF0B}"/>
                  </a:ext>
                </a:extLst>
              </p:cNvPr>
              <p:cNvSpPr txBox="1"/>
              <p:nvPr/>
            </p:nvSpPr>
            <p:spPr>
              <a:xfrm>
                <a:off x="6108049" y="11736884"/>
                <a:ext cx="113095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3436065-19A8-4968-9DD2-3F803540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49" y="11736884"/>
                <a:ext cx="1130951" cy="9233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03111E-0192-444C-A946-D8446A60075E}"/>
                  </a:ext>
                </a:extLst>
              </p:cNvPr>
              <p:cNvSpPr txBox="1"/>
              <p:nvPr/>
            </p:nvSpPr>
            <p:spPr>
              <a:xfrm>
                <a:off x="3539749" y="12783824"/>
                <a:ext cx="1667251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즉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03111E-0192-444C-A946-D8446A60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49" y="12783824"/>
                <a:ext cx="1667251" cy="823110"/>
              </a:xfrm>
              <a:prstGeom prst="rect">
                <a:avLst/>
              </a:prstGeom>
              <a:blipFill>
                <a:blip r:embed="rId20"/>
                <a:stretch>
                  <a:fillRect l="-3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7E3096D-54D1-4B64-A630-3F275DF97BDC}"/>
                  </a:ext>
                </a:extLst>
              </p:cNvPr>
              <p:cNvSpPr txBox="1"/>
              <p:nvPr/>
            </p:nvSpPr>
            <p:spPr>
              <a:xfrm>
                <a:off x="7938209" y="11760824"/>
                <a:ext cx="23446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  <m:r>
                      <a:rPr lang="ko-KR" alt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고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유벡터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=(−2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7E3096D-54D1-4B64-A630-3F275DF97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209" y="11760824"/>
                <a:ext cx="2344681" cy="646331"/>
              </a:xfrm>
              <a:prstGeom prst="rect">
                <a:avLst/>
              </a:prstGeom>
              <a:blipFill>
                <a:blip r:embed="rId21"/>
                <a:stretch>
                  <a:fillRect t="-6604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C20F123C-E718-4929-ADA8-59C92D827485}"/>
                  </a:ext>
                </a:extLst>
              </p:cNvPr>
              <p:cNvSpPr/>
              <p:nvPr/>
            </p:nvSpPr>
            <p:spPr>
              <a:xfrm>
                <a:off x="7959931" y="12546551"/>
                <a:ext cx="2370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고</m:t>
                    </m:r>
                  </m:oMath>
                </a14:m>
                <a:r>
                  <a:rPr lang="ko-KR" altLang="en-US" dirty="0"/>
                  <a:t>유기저</a:t>
                </a:r>
                <a:r>
                  <a:rPr lang="en-US" altLang="ko-KR" dirty="0"/>
                  <a:t>={(-2,1,1)}</a:t>
                </a:r>
              </a:p>
            </p:txBody>
          </p:sp>
        </mc:Choice>
        <mc:Fallback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C20F123C-E718-4929-ADA8-59C92D827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931" y="12546551"/>
                <a:ext cx="2370715" cy="369332"/>
              </a:xfrm>
              <a:prstGeom prst="rect">
                <a:avLst/>
              </a:prstGeom>
              <a:blipFill>
                <a:blip r:embed="rId22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06E2F82-C238-4DC6-9270-7E6AEDE4B11C}"/>
                  </a:ext>
                </a:extLst>
              </p:cNvPr>
              <p:cNvSpPr/>
              <p:nvPr/>
            </p:nvSpPr>
            <p:spPr>
              <a:xfrm>
                <a:off x="3300481" y="11710617"/>
                <a:ext cx="2206886" cy="835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06E2F82-C238-4DC6-9270-7E6AEDE4B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81" y="11710617"/>
                <a:ext cx="2206886" cy="8359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6CEB1EB-544C-455C-A27C-0CB48E33C2F6}"/>
                  </a:ext>
                </a:extLst>
              </p:cNvPr>
              <p:cNvSpPr txBox="1"/>
              <p:nvPr/>
            </p:nvSpPr>
            <p:spPr>
              <a:xfrm>
                <a:off x="137065" y="14320445"/>
                <a:ext cx="3239028" cy="2685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ko-KR" b="0" dirty="0">
                    <a:latin typeface="Cambria Math" panose="02040503050406030204" pitchFamily="18" charset="0"/>
                  </a:rPr>
                  <a:t>Step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3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=2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일 때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b="0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6CEB1EB-544C-455C-A27C-0CB48E33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5" y="14320445"/>
                <a:ext cx="3239028" cy="2685543"/>
              </a:xfrm>
              <a:prstGeom prst="rect">
                <a:avLst/>
              </a:prstGeom>
              <a:blipFill>
                <a:blip r:embed="rId24"/>
                <a:stretch>
                  <a:fillRect l="-1504" t="-1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3853A378-2FF6-4226-A95B-B4E3FBEF0278}"/>
                  </a:ext>
                </a:extLst>
              </p:cNvPr>
              <p:cNvSpPr/>
              <p:nvPr/>
            </p:nvSpPr>
            <p:spPr>
              <a:xfrm>
                <a:off x="7959931" y="13183053"/>
                <a:ext cx="2741904" cy="1123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3853A378-2FF6-4226-A95B-B4E3FBEF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931" y="13183053"/>
                <a:ext cx="2741904" cy="1123962"/>
              </a:xfrm>
              <a:prstGeom prst="rect">
                <a:avLst/>
              </a:prstGeom>
              <a:blipFill>
                <a:blip r:embed="rId2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90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6B91825-6C12-40C0-8098-BA3168B797C1}"/>
                  </a:ext>
                </a:extLst>
              </p:cNvPr>
              <p:cNvSpPr txBox="1"/>
              <p:nvPr/>
            </p:nvSpPr>
            <p:spPr>
              <a:xfrm>
                <a:off x="0" y="0"/>
                <a:ext cx="4536566" cy="4519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2.</a:t>
                </a:r>
                <a:r>
                  <a:rPr lang="ko-KR" altLang="en-US" sz="3200" b="1" dirty="0"/>
                  <a:t> 대각화</a:t>
                </a:r>
                <a:endParaRPr lang="en-US" altLang="ko-KR" sz="3200" b="1" dirty="0"/>
              </a:p>
              <a:p>
                <a:pPr marL="457200" indent="-457200">
                  <a:lnSpc>
                    <a:spcPct val="200000"/>
                  </a:lnSpc>
                  <a:buAutoNum type="arabicParenBoth"/>
                </a:pPr>
                <a:r>
                  <a:rPr lang="ko-KR" altLang="en-US" sz="2400" dirty="0"/>
                  <a:t>대각화</a:t>
                </a: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ko-KR" altLang="ko-KR" sz="2200" dirty="0"/>
                  <a:t>①</a:t>
                </a:r>
                <a:r>
                  <a:rPr lang="ko-KR" altLang="en-US" sz="2200" dirty="0"/>
                  <a:t>정의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두 정사각행렬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에 대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여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방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식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를 만족하는 대각행렬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와 가역행렬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dirty="0"/>
                  <a:t>가 존재하면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대각화 가능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002060"/>
                    </a:solidFill>
                  </a:rPr>
                  <a:t>행렬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또한 이 경우 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대각화한다</a:t>
                </a:r>
                <a:r>
                  <a:rPr lang="ko-KR" altLang="en-US" dirty="0"/>
                  <a:t> 고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6B91825-6C12-40C0-8098-BA3168B79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536566" cy="4519635"/>
              </a:xfrm>
              <a:prstGeom prst="rect">
                <a:avLst/>
              </a:prstGeom>
              <a:blipFill>
                <a:blip r:embed="rId2"/>
                <a:stretch>
                  <a:fillRect l="-3360" t="-2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E28F3F2-CB2D-4332-9020-C576D2CEB815}"/>
              </a:ext>
            </a:extLst>
          </p:cNvPr>
          <p:cNvSpPr txBox="1"/>
          <p:nvPr/>
        </p:nvSpPr>
        <p:spPr>
          <a:xfrm>
            <a:off x="1917700" y="76200"/>
            <a:ext cx="7584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:1</a:t>
            </a:r>
            <a:r>
              <a:rPr lang="ko-KR" altLang="en-US" sz="2400" dirty="0"/>
              <a:t>개의 선형사상을 여러 개의 선형사상으로 분해함</a:t>
            </a:r>
            <a:endParaRPr lang="en-US" altLang="ko-KR" sz="2400" dirty="0"/>
          </a:p>
          <a:p>
            <a:r>
              <a:rPr lang="ko-KR" altLang="en-US" sz="2400" dirty="0"/>
              <a:t> 복잡한 사상들을 여러 개의 간단한 선형사상으로 </a:t>
            </a:r>
            <a:r>
              <a:rPr lang="ko-KR" altLang="en-US" sz="2400" dirty="0" err="1"/>
              <a:t>만듬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4C3759-B909-4F92-A2EB-020C1D7EEFBC}"/>
              </a:ext>
            </a:extLst>
          </p:cNvPr>
          <p:cNvGrpSpPr/>
          <p:nvPr/>
        </p:nvGrpSpPr>
        <p:grpSpPr>
          <a:xfrm>
            <a:off x="4320666" y="1555223"/>
            <a:ext cx="3909404" cy="3496342"/>
            <a:chOff x="4536566" y="1974323"/>
            <a:chExt cx="3909404" cy="34963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2D1108-9737-4355-9898-E4F8B4EF0AB2}"/>
                    </a:ext>
                  </a:extLst>
                </p:cNvPr>
                <p:cNvSpPr txBox="1"/>
                <p:nvPr/>
              </p:nvSpPr>
              <p:spPr>
                <a:xfrm>
                  <a:off x="4536566" y="1974323"/>
                  <a:ext cx="3909404" cy="34963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Ex)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*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3−2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ko-KR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b="0" dirty="0"/>
                    <a:t>	   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ko-KR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b="0" dirty="0"/>
                    <a:t>	    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2D1108-9737-4355-9898-E4F8B4EF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566" y="1974323"/>
                  <a:ext cx="3909404" cy="3496342"/>
                </a:xfrm>
                <a:prstGeom prst="rect">
                  <a:avLst/>
                </a:prstGeom>
                <a:blipFill>
                  <a:blip r:embed="rId3"/>
                  <a:stretch>
                    <a:fillRect l="-14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E0A53A-7CE7-4030-A0BC-74D58E14B475}"/>
                </a:ext>
              </a:extLst>
            </p:cNvPr>
            <p:cNvSpPr txBox="1"/>
            <p:nvPr/>
          </p:nvSpPr>
          <p:spPr>
            <a:xfrm>
              <a:off x="6743700" y="4953000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2060"/>
                  </a:solidFill>
                </a:rPr>
                <a:t>&lt;-</a:t>
              </a:r>
              <a:r>
                <a:rPr lang="ko-KR" altLang="en-US" dirty="0">
                  <a:solidFill>
                    <a:srgbClr val="002060"/>
                  </a:solidFill>
                </a:rPr>
                <a:t>대각행렬</a:t>
              </a:r>
              <a:r>
                <a:rPr lang="en-US" altLang="ko-KR" dirty="0">
                  <a:solidFill>
                    <a:srgbClr val="002060"/>
                  </a:solidFill>
                </a:rPr>
                <a:t> 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F312D14-C9A2-4F56-9E84-9BD8E38E644C}"/>
                  </a:ext>
                </a:extLst>
              </p:cNvPr>
              <p:cNvSpPr/>
              <p:nvPr/>
            </p:nvSpPr>
            <p:spPr>
              <a:xfrm>
                <a:off x="8579904" y="1644136"/>
                <a:ext cx="3430106" cy="1108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b="0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𝑃𝐵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F312D14-C9A2-4F56-9E84-9BD8E38E6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904" y="1644136"/>
                <a:ext cx="3430106" cy="1108252"/>
              </a:xfrm>
              <a:prstGeom prst="rect">
                <a:avLst/>
              </a:prstGeom>
              <a:blipFill>
                <a:blip r:embed="rId4"/>
                <a:stretch>
                  <a:fillRect l="-1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310E1E-F2B7-4C69-8E0C-973C716B0185}"/>
                  </a:ext>
                </a:extLst>
              </p:cNvPr>
              <p:cNvSpPr txBox="1"/>
              <p:nvPr/>
            </p:nvSpPr>
            <p:spPr>
              <a:xfrm>
                <a:off x="0" y="4832879"/>
                <a:ext cx="4536566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200" dirty="0"/>
                  <a:t>②</a:t>
                </a:r>
                <a:r>
                  <a:rPr lang="ko-KR" altLang="en-US" sz="2200" dirty="0"/>
                  <a:t> 정리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행렬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대하여 다음 두 명제는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동치이다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1)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은대각화 가능 행렬이다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선형독립인 고유벡터를   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     갖는다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310E1E-F2B7-4C69-8E0C-973C716B0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32879"/>
                <a:ext cx="4536566" cy="2863284"/>
              </a:xfrm>
              <a:prstGeom prst="rect">
                <a:avLst/>
              </a:prstGeom>
              <a:blipFill>
                <a:blip r:embed="rId5"/>
                <a:stretch>
                  <a:fillRect l="-1747" b="-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2F4313-CE37-48DA-9CA1-4A0B66278EA7}"/>
              </a:ext>
            </a:extLst>
          </p:cNvPr>
          <p:cNvGrpSpPr/>
          <p:nvPr/>
        </p:nvGrpSpPr>
        <p:grpSpPr>
          <a:xfrm>
            <a:off x="5054600" y="5257800"/>
            <a:ext cx="5071453" cy="3373039"/>
            <a:chOff x="5511800" y="5422900"/>
            <a:chExt cx="5071453" cy="33730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CF47E0-F537-4542-BBBF-B3A48157DEB9}"/>
                    </a:ext>
                  </a:extLst>
                </p:cNvPr>
                <p:cNvSpPr txBox="1"/>
                <p:nvPr/>
              </p:nvSpPr>
              <p:spPr>
                <a:xfrm>
                  <a:off x="5511800" y="5422900"/>
                  <a:ext cx="5071453" cy="337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∴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ko-KR" altLang="en-US" dirty="0"/>
                    <a:t>가 가역행렬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ko-KR" altLang="en-US" dirty="0"/>
                    <a:t>의 기약행사다리꼴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ko-KR" altLang="en-US" dirty="0"/>
                    <a:t>개의 선도 有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ko-KR" altLang="en-US" dirty="0"/>
                    <a:t>의 행</a:t>
                  </a:r>
                  <a:r>
                    <a:rPr lang="en-US" altLang="ko-KR" dirty="0"/>
                    <a:t>, </a:t>
                  </a:r>
                  <a:r>
                    <a:rPr lang="ko-KR" altLang="en-US" dirty="0"/>
                    <a:t>열 벡터들은 </a:t>
                  </a:r>
                  <a:r>
                    <a:rPr lang="en-US" altLang="ko-KR" dirty="0"/>
                    <a:t>n</a:t>
                  </a:r>
                  <a:r>
                    <a:rPr lang="ko-KR" altLang="en-US" dirty="0"/>
                    <a:t>차원 공간의 기저를 이룸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선형독립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≠0,⋯,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ko-KR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은</m:t>
                      </m:r>
                    </m:oMath>
                  </a14:m>
                  <a:r>
                    <a:rPr lang="ko-KR" altLang="en-US" b="1" dirty="0">
                      <a:solidFill>
                        <a:srgbClr val="002060"/>
                      </a:solidFill>
                    </a:rPr>
                    <a:t> 모두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ko-KR" altLang="en-US" b="1" dirty="0">
                      <a:solidFill>
                        <a:srgbClr val="002060"/>
                      </a:solidFill>
                    </a:rPr>
                    <a:t>의 고유벡터</a:t>
                  </a: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CF47E0-F537-4542-BBBF-B3A48157D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800" y="5422900"/>
                  <a:ext cx="5071453" cy="3373039"/>
                </a:xfrm>
                <a:prstGeom prst="rect">
                  <a:avLst/>
                </a:prstGeom>
                <a:blipFill>
                  <a:blip r:embed="rId6"/>
                  <a:stretch>
                    <a:fillRect l="-962" r="-240" b="-14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587B926-8727-4502-A0C0-CE5421103049}"/>
                </a:ext>
              </a:extLst>
            </p:cNvPr>
            <p:cNvSpPr/>
            <p:nvPr/>
          </p:nvSpPr>
          <p:spPr>
            <a:xfrm>
              <a:off x="5575300" y="8030242"/>
              <a:ext cx="1902336" cy="275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EEDF285-4534-4710-BDE0-21AC048E6378}"/>
                </a:ext>
              </a:extLst>
            </p:cNvPr>
            <p:cNvSpPr/>
            <p:nvPr/>
          </p:nvSpPr>
          <p:spPr>
            <a:xfrm>
              <a:off x="5575300" y="5509090"/>
              <a:ext cx="2882900" cy="409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0EA4FB-E090-4D2F-A0D5-EBDC04AC82C6}"/>
              </a:ext>
            </a:extLst>
          </p:cNvPr>
          <p:cNvSpPr/>
          <p:nvPr/>
        </p:nvSpPr>
        <p:spPr>
          <a:xfrm>
            <a:off x="8775700" y="7052191"/>
            <a:ext cx="508000" cy="263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B466D-2308-49E6-BAF7-A269539811C9}"/>
              </a:ext>
            </a:extLst>
          </p:cNvPr>
          <p:cNvSpPr txBox="1"/>
          <p:nvPr/>
        </p:nvSpPr>
        <p:spPr>
          <a:xfrm>
            <a:off x="8786019" y="6395076"/>
            <a:ext cx="168026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선형독립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생성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E894B7-CFB0-4BF2-A66C-2D30F864A785}"/>
              </a:ext>
            </a:extLst>
          </p:cNvPr>
          <p:cNvCxnSpPr/>
          <p:nvPr/>
        </p:nvCxnSpPr>
        <p:spPr>
          <a:xfrm flipV="1">
            <a:off x="9029700" y="6764408"/>
            <a:ext cx="165100" cy="2877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6E7BAB-0972-4E3C-AA3D-ACED3292E39A}"/>
                  </a:ext>
                </a:extLst>
              </p:cNvPr>
              <p:cNvSpPr txBox="1"/>
              <p:nvPr/>
            </p:nvSpPr>
            <p:spPr>
              <a:xfrm>
                <a:off x="29237" y="8361474"/>
                <a:ext cx="4685129" cy="300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증명</a:t>
                </a:r>
                <a:r>
                  <a:rPr lang="en-US" altLang="ko-KR" dirty="0"/>
                  <a:t>) 1) -&gt; 2)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는 대각화 가능함으로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의 대각성분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라 하자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𝑃𝐵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6E7BAB-0972-4E3C-AA3D-ACED3292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7" y="8361474"/>
                <a:ext cx="4685129" cy="3000821"/>
              </a:xfrm>
              <a:prstGeom prst="rect">
                <a:avLst/>
              </a:prstGeom>
              <a:blipFill>
                <a:blip r:embed="rId7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85A230-4449-4A48-908B-94F9F225CC16}"/>
                  </a:ext>
                </a:extLst>
              </p:cNvPr>
              <p:cNvSpPr txBox="1"/>
              <p:nvPr/>
            </p:nvSpPr>
            <p:spPr>
              <a:xfrm>
                <a:off x="0" y="11866674"/>
                <a:ext cx="4420634" cy="3831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증명</a:t>
                </a:r>
                <a:r>
                  <a:rPr lang="en-US" altLang="ko-KR" dirty="0"/>
                  <a:t>) 2) -&gt; 1)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의 선형독립인 고유벡터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에 대응하는 </a:t>
                </a:r>
                <a:r>
                  <a:rPr lang="ko-KR" altLang="en-US" dirty="0" err="1"/>
                  <a:t>고윳값을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라 하자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대각행렬</a:t>
                </a:r>
                <a:r>
                  <a:rPr lang="en-US" altLang="ko-KR" dirty="0"/>
                  <a:t> B</a:t>
                </a:r>
                <a:r>
                  <a:rPr lang="ko-KR" altLang="en-US" dirty="0"/>
                  <a:t>의 대각성분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라 하자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     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𝑃𝐵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85A230-4449-4A48-908B-94F9F225C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6674"/>
                <a:ext cx="4420634" cy="3831818"/>
              </a:xfrm>
              <a:prstGeom prst="rect">
                <a:avLst/>
              </a:prstGeom>
              <a:blipFill>
                <a:blip r:embed="rId8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9A8496-CB2F-4353-BF79-D9307F9EEC13}"/>
                  </a:ext>
                </a:extLst>
              </p:cNvPr>
              <p:cNvSpPr txBox="1"/>
              <p:nvPr/>
            </p:nvSpPr>
            <p:spPr>
              <a:xfrm>
                <a:off x="4953000" y="9446386"/>
                <a:ext cx="2741456" cy="1762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열벡터들이 선형독립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dirty="0"/>
                  <a:t>는 가역행렬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altLang="ko-KR" dirty="0"/>
                  <a:t>=B</a:t>
                </a: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9A8496-CB2F-4353-BF79-D9307F9E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9446386"/>
                <a:ext cx="2741456" cy="1762149"/>
              </a:xfrm>
              <a:prstGeom prst="rect">
                <a:avLst/>
              </a:prstGeom>
              <a:blipFill>
                <a:blip r:embed="rId9"/>
                <a:stretch>
                  <a:fillRect r="-1559" b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03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310E1E-F2B7-4C69-8E0C-973C716B0185}"/>
                  </a:ext>
                </a:extLst>
              </p:cNvPr>
              <p:cNvSpPr txBox="1"/>
              <p:nvPr/>
            </p:nvSpPr>
            <p:spPr>
              <a:xfrm>
                <a:off x="0" y="0"/>
                <a:ext cx="4536566" cy="4470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200" dirty="0"/>
                  <a:t>③</a:t>
                </a:r>
                <a:r>
                  <a:rPr lang="ko-KR" altLang="en-US" sz="2200" dirty="0"/>
                  <a:t>  </a:t>
                </a:r>
                <a:r>
                  <a:rPr lang="ko-KR" altLang="en-US" sz="2200" dirty="0" err="1"/>
                  <a:t>대각화하는</a:t>
                </a:r>
                <a:r>
                  <a:rPr lang="ko-KR" altLang="en-US" sz="2200" dirty="0"/>
                  <a:t> 방법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ko-KR" altLang="en-US" dirty="0"/>
                  <a:t> 행렬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대하여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Cambria Math" panose="02040503050406030204" pitchFamily="18" charset="0"/>
                  </a:rPr>
                  <a:t>Step 1.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Cambria Math" panose="02040503050406030204" pitchFamily="18" charset="0"/>
                  </a:rPr>
                  <a:t>	n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개의 선형독립인 고유벡터를 찾아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>
                    <a:latin typeface="Cambria Math" panose="02040503050406030204" pitchFamily="18" charset="0"/>
                  </a:rPr>
                  <a:t>	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대각화 가능 행렬인지 확인한다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Cambria Math" panose="02040503050406030204" pitchFamily="18" charset="0"/>
                  </a:rPr>
                  <a:t>Step 2.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>
                    <a:latin typeface="Cambria Math" panose="02040503050406030204" pitchFamily="18" charset="0"/>
                  </a:rPr>
                  <a:t>	n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개의 고유벡터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로부터 행렬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만든다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Cambria Math" panose="02040503050406030204" pitchFamily="18" charset="0"/>
                  </a:rPr>
                  <a:t>Step 3.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은 대각행렬이 된다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310E1E-F2B7-4C69-8E0C-973C716B0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536566" cy="4470198"/>
              </a:xfrm>
              <a:prstGeom prst="rect">
                <a:avLst/>
              </a:prstGeom>
              <a:blipFill>
                <a:blip r:embed="rId2"/>
                <a:stretch>
                  <a:fillRect l="-1747" b="-1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B610E7-1D38-40EC-ADE5-DBA84C646EBF}"/>
                  </a:ext>
                </a:extLst>
              </p:cNvPr>
              <p:cNvSpPr txBox="1"/>
              <p:nvPr/>
            </p:nvSpPr>
            <p:spPr>
              <a:xfrm>
                <a:off x="4673600" y="355600"/>
                <a:ext cx="3281026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는 대각화 가능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B610E7-1D38-40EC-ADE5-DBA84C646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355600"/>
                <a:ext cx="3281026" cy="554254"/>
              </a:xfrm>
              <a:prstGeom prst="rect">
                <a:avLst/>
              </a:prstGeom>
              <a:blipFill>
                <a:blip r:embed="rId3"/>
                <a:stretch>
                  <a:fillRect l="-1673" r="-929"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515FA-E9F8-47FA-98E4-52F2F3F665D1}"/>
                  </a:ext>
                </a:extLst>
              </p:cNvPr>
              <p:cNvSpPr txBox="1"/>
              <p:nvPr/>
            </p:nvSpPr>
            <p:spPr>
              <a:xfrm>
                <a:off x="4673600" y="1130300"/>
                <a:ext cx="5145191" cy="836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①</a:t>
                </a:r>
                <a:r>
                  <a:rPr lang="ko-KR" altLang="en-US" dirty="0" err="1"/>
                  <a:t>고윳값</a:t>
                </a:r>
                <a:r>
                  <a:rPr lang="ko-KR" altLang="en-US" dirty="0"/>
                  <a:t> 구하기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515FA-E9F8-47FA-98E4-52F2F3F66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1130300"/>
                <a:ext cx="5145191" cy="836896"/>
              </a:xfrm>
              <a:prstGeom prst="rect">
                <a:avLst/>
              </a:prstGeom>
              <a:blipFill>
                <a:blip r:embed="rId4"/>
                <a:stretch>
                  <a:fillRect l="-1066" t="-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154A7A-3948-44EA-B8B1-BA4647B05CEA}"/>
                  </a:ext>
                </a:extLst>
              </p:cNvPr>
              <p:cNvSpPr/>
              <p:nvPr/>
            </p:nvSpPr>
            <p:spPr>
              <a:xfrm>
                <a:off x="4775743" y="2050433"/>
                <a:ext cx="1538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m:rPr>
                        <m:brk m:alnAt="7"/>
                      </m:rP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중근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154A7A-3948-44EA-B8B1-BA4647B05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43" y="2050433"/>
                <a:ext cx="1538370" cy="369332"/>
              </a:xfrm>
              <a:prstGeom prst="rect">
                <a:avLst/>
              </a:prstGeom>
              <a:blipFill>
                <a:blip r:embed="rId5"/>
                <a:stretch>
                  <a:fillRect t="-11475" r="-31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539E60-032F-434E-BD05-20184636A7BE}"/>
                  </a:ext>
                </a:extLst>
              </p:cNvPr>
              <p:cNvSpPr txBox="1"/>
              <p:nvPr/>
            </p:nvSpPr>
            <p:spPr>
              <a:xfrm>
                <a:off x="4775743" y="2616200"/>
                <a:ext cx="2543581" cy="1155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②</a:t>
                </a:r>
                <a:r>
                  <a:rPr lang="ko-KR" altLang="en-US" dirty="0"/>
                  <a:t>고유벡터 구하기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539E60-032F-434E-BD05-20184636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43" y="2616200"/>
                <a:ext cx="2543581" cy="1155637"/>
              </a:xfrm>
              <a:prstGeom prst="rect">
                <a:avLst/>
              </a:prstGeom>
              <a:blipFill>
                <a:blip r:embed="rId6"/>
                <a:stretch>
                  <a:fillRect l="-1914" t="-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686B-60F4-45B7-A55B-8E64F95070D3}"/>
                  </a:ext>
                </a:extLst>
              </p:cNvPr>
              <p:cNvSpPr txBox="1"/>
              <p:nvPr/>
            </p:nvSpPr>
            <p:spPr>
              <a:xfrm>
                <a:off x="7655436" y="2247799"/>
                <a:ext cx="1853392" cy="831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ko-KR" altLang="en-US" dirty="0" err="1"/>
                  <a:t>고유기저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={(1,0)}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686B-60F4-45B7-A55B-8E64F950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36" y="2247799"/>
                <a:ext cx="1853392" cy="831253"/>
              </a:xfrm>
              <a:prstGeom prst="rect">
                <a:avLst/>
              </a:prstGeom>
              <a:blipFill>
                <a:blip r:embed="rId7"/>
                <a:stretch>
                  <a:fillRect l="-2961" r="-230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31B34F-A3EF-4857-AA39-8B124026D8DE}"/>
              </a:ext>
            </a:extLst>
          </p:cNvPr>
          <p:cNvSpPr txBox="1"/>
          <p:nvPr/>
        </p:nvSpPr>
        <p:spPr>
          <a:xfrm>
            <a:off x="8988744" y="2294093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&lt;- </a:t>
            </a:r>
            <a:r>
              <a:rPr lang="ko-KR" altLang="en-US" dirty="0">
                <a:solidFill>
                  <a:srgbClr val="002060"/>
                </a:solidFill>
              </a:rPr>
              <a:t>대각화 불가능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A43A2B-8F55-47FC-B288-388427D093A3}"/>
                  </a:ext>
                </a:extLst>
              </p:cNvPr>
              <p:cNvSpPr txBox="1"/>
              <p:nvPr/>
            </p:nvSpPr>
            <p:spPr>
              <a:xfrm>
                <a:off x="571500" y="4914900"/>
                <a:ext cx="4840749" cy="2401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찾기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altLang="ko-KR" dirty="0"/>
                  <a:t>=B</a:t>
                </a:r>
                <a:endParaRPr lang="ko-KR" altLang="en-US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A43A2B-8F55-47FC-B288-388427D0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914900"/>
                <a:ext cx="4840749" cy="2401170"/>
              </a:xfrm>
              <a:prstGeom prst="rect">
                <a:avLst/>
              </a:prstGeom>
              <a:blipFill>
                <a:blip r:embed="rId8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023748-35B9-4CA1-BAB8-B696A74267B3}"/>
                  </a:ext>
                </a:extLst>
              </p:cNvPr>
              <p:cNvSpPr txBox="1"/>
              <p:nvPr/>
            </p:nvSpPr>
            <p:spPr>
              <a:xfrm>
                <a:off x="4861055" y="5167296"/>
                <a:ext cx="1113382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023748-35B9-4CA1-BAB8-B696A7426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055" y="5167296"/>
                <a:ext cx="1113382" cy="552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313E75-1366-4E40-B4B7-2AC23D1D8FB8}"/>
              </a:ext>
            </a:extLst>
          </p:cNvPr>
          <p:cNvCxnSpPr/>
          <p:nvPr/>
        </p:nvCxnSpPr>
        <p:spPr>
          <a:xfrm>
            <a:off x="3913649" y="5857870"/>
            <a:ext cx="14986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B05E53-2870-4576-A222-BFCC23AA06A6}"/>
                  </a:ext>
                </a:extLst>
              </p:cNvPr>
              <p:cNvSpPr txBox="1"/>
              <p:nvPr/>
            </p:nvSpPr>
            <p:spPr>
              <a:xfrm>
                <a:off x="5528598" y="5581640"/>
                <a:ext cx="1118704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B05E53-2870-4576-A222-BFCC23AA0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598" y="5581640"/>
                <a:ext cx="1118704" cy="5542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CF4E6CD-5C42-4E58-8C6E-9439AD1EC2AA}"/>
              </a:ext>
            </a:extLst>
          </p:cNvPr>
          <p:cNvCxnSpPr>
            <a:cxnSpLocks/>
          </p:cNvCxnSpPr>
          <p:nvPr/>
        </p:nvCxnSpPr>
        <p:spPr>
          <a:xfrm>
            <a:off x="3787266" y="5546710"/>
            <a:ext cx="107378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B74AB2-E336-4F88-8EB0-C8CDE04ED91D}"/>
              </a:ext>
            </a:extLst>
          </p:cNvPr>
          <p:cNvCxnSpPr/>
          <p:nvPr/>
        </p:nvCxnSpPr>
        <p:spPr>
          <a:xfrm flipV="1">
            <a:off x="6026237" y="5199829"/>
            <a:ext cx="437002" cy="37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DB0FA06-DFBF-42D0-BFE7-568FDAD6B138}"/>
                  </a:ext>
                </a:extLst>
              </p:cNvPr>
              <p:cNvSpPr txBox="1"/>
              <p:nvPr/>
            </p:nvSpPr>
            <p:spPr>
              <a:xfrm>
                <a:off x="6347778" y="4749061"/>
                <a:ext cx="1400896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DB0FA06-DFBF-42D0-BFE7-568FDAD6B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778" y="4749061"/>
                <a:ext cx="1400896" cy="554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E83F8-8804-4C2F-9431-CEFE7303D236}"/>
                  </a:ext>
                </a:extLst>
              </p:cNvPr>
              <p:cNvSpPr txBox="1"/>
              <p:nvPr/>
            </p:nvSpPr>
            <p:spPr>
              <a:xfrm>
                <a:off x="151749" y="7776883"/>
                <a:ext cx="4536566" cy="4040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(2) </a:t>
                </a:r>
                <a:r>
                  <a:rPr lang="ko-KR" altLang="en-US" sz="2400" dirty="0"/>
                  <a:t>중복도</a:t>
                </a: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ko-KR" altLang="ko-KR" sz="2200" dirty="0"/>
                  <a:t>①</a:t>
                </a:r>
                <a:r>
                  <a:rPr lang="ko-KR" altLang="en-US" sz="2200" dirty="0"/>
                  <a:t>정의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고윳값이면</a:t>
                </a:r>
                <a:r>
                  <a:rPr lang="ko-KR" altLang="en-US" dirty="0"/>
                  <a:t> 이에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대응하는 고유공간의 차원을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기하적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002060"/>
                    </a:solidFill>
                  </a:rPr>
                  <a:t>중복도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또한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고유다항식에서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인수로 나타나는 횟수를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 대수적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002060"/>
                    </a:solidFill>
                  </a:rPr>
                  <a:t>중복도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E83F8-8804-4C2F-9431-CEFE7303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9" y="7776883"/>
                <a:ext cx="4536566" cy="4040914"/>
              </a:xfrm>
              <a:prstGeom prst="rect">
                <a:avLst/>
              </a:prstGeom>
              <a:blipFill>
                <a:blip r:embed="rId12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62A7FF3-FC57-4FD2-8F62-23D59A61B8D6}"/>
              </a:ext>
            </a:extLst>
          </p:cNvPr>
          <p:cNvSpPr txBox="1"/>
          <p:nvPr/>
        </p:nvSpPr>
        <p:spPr>
          <a:xfrm>
            <a:off x="1140122" y="8763000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대각화 가능한지 판별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47F960-9F6D-42F7-B6DA-E3D1260970C7}"/>
                  </a:ext>
                </a:extLst>
              </p:cNvPr>
              <p:cNvSpPr txBox="1"/>
              <p:nvPr/>
            </p:nvSpPr>
            <p:spPr>
              <a:xfrm>
                <a:off x="5241394" y="7894957"/>
                <a:ext cx="2406364" cy="197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47F960-9F6D-42F7-B6DA-E3D126097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94" y="7894957"/>
                <a:ext cx="2406364" cy="1977401"/>
              </a:xfrm>
              <a:prstGeom prst="rect">
                <a:avLst/>
              </a:prstGeom>
              <a:blipFill>
                <a:blip r:embed="rId13"/>
                <a:stretch>
                  <a:fillRect l="-2278" b="-40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AD5650C-D3F0-4CC7-B0EF-01C001D71341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528598" y="9797340"/>
            <a:ext cx="445840" cy="65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3FC1BF2-71C4-485F-ABA2-3E7AF348AB05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543761" y="9803121"/>
            <a:ext cx="738362" cy="64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57DF1B8-7F3B-4B64-9A78-B21352B06022}"/>
              </a:ext>
            </a:extLst>
          </p:cNvPr>
          <p:cNvSpPr txBox="1"/>
          <p:nvPr/>
        </p:nvSpPr>
        <p:spPr>
          <a:xfrm>
            <a:off x="5025094" y="1044937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{(-2,1,1)}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E4B054-02B5-4D3D-9FE0-E6D8BD1B85D2}"/>
              </a:ext>
            </a:extLst>
          </p:cNvPr>
          <p:cNvSpPr txBox="1"/>
          <p:nvPr/>
        </p:nvSpPr>
        <p:spPr>
          <a:xfrm>
            <a:off x="6473247" y="1044937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{(0,1,0){-1,0,1}}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722DB8-909A-4013-A6A5-7530B826E6FF}"/>
                  </a:ext>
                </a:extLst>
              </p:cNvPr>
              <p:cNvSpPr txBox="1"/>
              <p:nvPr/>
            </p:nvSpPr>
            <p:spPr>
              <a:xfrm>
                <a:off x="8724900" y="8947666"/>
                <a:ext cx="2016899" cy="1385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722DB8-909A-4013-A6A5-7530B826E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900" y="8947666"/>
                <a:ext cx="2016899" cy="1385251"/>
              </a:xfrm>
              <a:prstGeom prst="rect">
                <a:avLst/>
              </a:prstGeom>
              <a:blipFill>
                <a:blip r:embed="rId14"/>
                <a:stretch>
                  <a:fillRect l="-2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C7866A7C-9D19-43B9-BD65-826DA2C03481}"/>
              </a:ext>
            </a:extLst>
          </p:cNvPr>
          <p:cNvSpPr txBox="1"/>
          <p:nvPr/>
        </p:nvSpPr>
        <p:spPr>
          <a:xfrm>
            <a:off x="9108591" y="103329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{(1,0)}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2974A97-17E9-43F8-AC5A-2C3EF909D46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9489465" y="10020300"/>
            <a:ext cx="19363" cy="31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46D8DD9-DDE2-4078-A7C2-63BD4124AAE6}"/>
              </a:ext>
            </a:extLst>
          </p:cNvPr>
          <p:cNvSpPr txBox="1"/>
          <p:nvPr/>
        </p:nvSpPr>
        <p:spPr>
          <a:xfrm>
            <a:off x="4169625" y="1076470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기학적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대수적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D21C6C-5F0B-445E-880E-9FA13E73CBF6}"/>
              </a:ext>
            </a:extLst>
          </p:cNvPr>
          <p:cNvSpPr txBox="1"/>
          <p:nvPr/>
        </p:nvSpPr>
        <p:spPr>
          <a:xfrm>
            <a:off x="5377754" y="10749401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DA8326-2EDE-456C-B32D-A93CB7D3B565}"/>
              </a:ext>
            </a:extLst>
          </p:cNvPr>
          <p:cNvSpPr txBox="1"/>
          <p:nvPr/>
        </p:nvSpPr>
        <p:spPr>
          <a:xfrm>
            <a:off x="7168481" y="107647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6B859C-B069-43C1-B8DE-DF8C170D58FE}"/>
              </a:ext>
            </a:extLst>
          </p:cNvPr>
          <p:cNvSpPr txBox="1"/>
          <p:nvPr/>
        </p:nvSpPr>
        <p:spPr>
          <a:xfrm>
            <a:off x="9429196" y="1076469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DF21F7D-04EE-4958-A731-B03A85256891}"/>
                  </a:ext>
                </a:extLst>
              </p:cNvPr>
              <p:cNvSpPr/>
              <p:nvPr/>
            </p:nvSpPr>
            <p:spPr>
              <a:xfrm>
                <a:off x="152374" y="11695754"/>
                <a:ext cx="6096000" cy="28196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200" dirty="0"/>
                  <a:t>②</a:t>
                </a:r>
                <a:r>
                  <a:rPr lang="ko-KR" altLang="en-US" sz="2200" dirty="0"/>
                  <a:t>정의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r>
                  <a:rPr lang="ko-KR" altLang="en-US" dirty="0"/>
                  <a:t>사각행렬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대하여 다음 두 명제는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동치이다</a:t>
                </a:r>
                <a:r>
                  <a:rPr lang="en-US" altLang="ko-KR" dirty="0"/>
                  <a:t>.	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1)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은대각화 가능 행렬이다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모든 </a:t>
                </a:r>
                <a:r>
                  <a:rPr lang="ko-KR" altLang="en-US" dirty="0" err="1"/>
                  <a:t>고윳값에</a:t>
                </a:r>
                <a:r>
                  <a:rPr lang="ko-KR" altLang="en-US" dirty="0"/>
                  <a:t> 대해서 기하적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</a:t>
                </a:r>
                <a:r>
                  <a:rPr lang="ko-KR" altLang="en-US" dirty="0"/>
                  <a:t>중복도와 대수적 중복도는 같다</a:t>
                </a:r>
                <a:r>
                  <a:rPr lang="en-US" altLang="ko-KR" dirty="0"/>
                  <a:t>.	</a:t>
                </a:r>
                <a:endParaRPr lang="ko-KR" altLang="en-US" dirty="0"/>
              </a:p>
            </p:txBody>
          </p:sp>
        </mc:Choice>
        <mc:Fallback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DF21F7D-04EE-4958-A731-B03A85256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4" y="11695754"/>
                <a:ext cx="6096000" cy="2819618"/>
              </a:xfrm>
              <a:prstGeom prst="rect">
                <a:avLst/>
              </a:prstGeom>
              <a:blipFill>
                <a:blip r:embed="rId15"/>
                <a:stretch>
                  <a:fillRect l="-1300" b="-2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37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E83F8-8804-4C2F-9431-CEFE7303D236}"/>
                  </a:ext>
                </a:extLst>
              </p:cNvPr>
              <p:cNvSpPr txBox="1"/>
              <p:nvPr/>
            </p:nvSpPr>
            <p:spPr>
              <a:xfrm>
                <a:off x="0" y="0"/>
                <a:ext cx="4536566" cy="531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(3) </a:t>
                </a:r>
                <a:r>
                  <a:rPr lang="ko-KR" altLang="en-US" sz="2400" dirty="0"/>
                  <a:t>닮음 </a:t>
                </a:r>
                <a:r>
                  <a:rPr lang="ko-KR" altLang="en-US" sz="2400" dirty="0" err="1"/>
                  <a:t>불변량</a:t>
                </a: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ko-KR" altLang="ko-KR" sz="2200" dirty="0"/>
                  <a:t>①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정의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두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에 대해여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를</a:t>
                </a:r>
                <a:r>
                  <a:rPr lang="ko-KR" altLang="en-US" dirty="0"/>
                  <a:t> 만족하는 가역행렬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dirty="0"/>
                  <a:t>가 존재하면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서로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닮은 행렬</a:t>
                </a:r>
                <a:r>
                  <a:rPr lang="ko-KR" altLang="en-US" dirty="0"/>
                  <a:t>이라 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기호로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 표현한다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200" dirty="0"/>
                  <a:t>② 닮음 </a:t>
                </a:r>
                <a:r>
                  <a:rPr lang="ko-KR" altLang="en-US" sz="2200" dirty="0" err="1"/>
                  <a:t>불변량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서로 닮은 두 행렬의 다음과 같은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성질들은 서로 일치한다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E83F8-8804-4C2F-9431-CEFE7303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536566" cy="5312608"/>
              </a:xfrm>
              <a:prstGeom prst="rect">
                <a:avLst/>
              </a:prstGeom>
              <a:blipFill>
                <a:blip r:embed="rId2"/>
                <a:stretch>
                  <a:fillRect l="-2016" b="-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49F892F-6770-4E11-9CB6-FF52B613E1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229651"/>
                  </p:ext>
                </p:extLst>
              </p:nvPr>
            </p:nvGraphicFramePr>
            <p:xfrm>
              <a:off x="152400" y="5312608"/>
              <a:ext cx="8128000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46300">
                      <a:extLst>
                        <a:ext uri="{9D8B030D-6E8A-4147-A177-3AD203B41FA5}">
                          <a16:colId xmlns:a16="http://schemas.microsoft.com/office/drawing/2014/main" val="2421275741"/>
                        </a:ext>
                      </a:extLst>
                    </a:gridCol>
                    <a:gridCol w="5981700">
                      <a:extLst>
                        <a:ext uri="{9D8B030D-6E8A-4147-A177-3AD203B41FA5}">
                          <a16:colId xmlns:a16="http://schemas.microsoft.com/office/drawing/2014/main" val="4262313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1) </a:t>
                          </a:r>
                          <a:r>
                            <a:rPr lang="ko-KR" altLang="en-US" sz="1800" dirty="0"/>
                            <a:t>행렬식</a:t>
                          </a:r>
                          <a:endParaRPr lang="en-US" altLang="ko-KR" sz="1800" dirty="0"/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2) </a:t>
                          </a:r>
                          <a:r>
                            <a:rPr lang="ko-KR" altLang="en-US" sz="1800" dirty="0"/>
                            <a:t>가역성</a:t>
                          </a:r>
                          <a:endParaRPr lang="en-US" altLang="ko-KR" sz="1800" dirty="0"/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3) rank</a:t>
                          </a:r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4) nullity</a:t>
                          </a:r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5) </a:t>
                          </a:r>
                          <a:r>
                            <a:rPr lang="ko-KR" altLang="en-US" sz="1800" dirty="0"/>
                            <a:t>고유다항식</a:t>
                          </a:r>
                          <a:endParaRPr lang="en-US" altLang="ko-KR" sz="1800" dirty="0"/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6) </a:t>
                          </a:r>
                          <a:r>
                            <a:rPr lang="ko-KR" altLang="en-US" sz="1800" dirty="0" err="1"/>
                            <a:t>고윳값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7) </a:t>
                          </a:r>
                          <a:r>
                            <a:rPr lang="ko-KR" altLang="en-US" sz="1800" dirty="0"/>
                            <a:t>고유공간의 차원</a:t>
                          </a:r>
                          <a:endParaRPr lang="en-US" altLang="ko-KR" sz="1800" dirty="0"/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8) </a:t>
                          </a:r>
                          <a:r>
                            <a:rPr lang="ko-KR" altLang="en-US" sz="1800" dirty="0"/>
                            <a:t>대각 성분들의 합</a:t>
                          </a:r>
                          <a:endParaRPr lang="en-US" altLang="ko-KR" sz="1800" dirty="0"/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9) </a:t>
                          </a:r>
                          <a:r>
                            <a:rPr lang="ko-KR" altLang="en-US" sz="1800" dirty="0"/>
                            <a:t>대수적 중복도</a:t>
                          </a:r>
                          <a:endParaRPr lang="en-US" altLang="ko-KR" sz="1800" dirty="0"/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10) </a:t>
                          </a:r>
                          <a:r>
                            <a:rPr lang="ko-KR" altLang="en-US" sz="1800" dirty="0"/>
                            <a:t>기하적 중복도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185591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49F892F-6770-4E11-9CB6-FF52B613E1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229651"/>
                  </p:ext>
                </p:extLst>
              </p:nvPr>
            </p:nvGraphicFramePr>
            <p:xfrm>
              <a:off x="152400" y="5312608"/>
              <a:ext cx="8128000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46300">
                      <a:extLst>
                        <a:ext uri="{9D8B030D-6E8A-4147-A177-3AD203B41FA5}">
                          <a16:colId xmlns:a16="http://schemas.microsoft.com/office/drawing/2014/main" val="2421275741"/>
                        </a:ext>
                      </a:extLst>
                    </a:gridCol>
                    <a:gridCol w="5981700">
                      <a:extLst>
                        <a:ext uri="{9D8B030D-6E8A-4147-A177-3AD203B41FA5}">
                          <a16:colId xmlns:a16="http://schemas.microsoft.com/office/drawing/2014/main" val="4262313909"/>
                        </a:ext>
                      </a:extLst>
                    </a:gridCol>
                  </a:tblGrid>
                  <a:tr h="2560320">
                    <a:tc>
                      <a:txBody>
                        <a:bodyPr/>
                        <a:lstStyle/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1) </a:t>
                          </a:r>
                          <a:r>
                            <a:rPr lang="ko-KR" altLang="en-US" sz="1800" dirty="0"/>
                            <a:t>행렬식</a:t>
                          </a:r>
                          <a:endParaRPr lang="en-US" altLang="ko-KR" sz="1800" dirty="0"/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2) </a:t>
                          </a:r>
                          <a:r>
                            <a:rPr lang="ko-KR" altLang="en-US" sz="1800" dirty="0"/>
                            <a:t>가역성</a:t>
                          </a:r>
                          <a:endParaRPr lang="en-US" altLang="ko-KR" sz="1800" dirty="0"/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3) rank</a:t>
                          </a:r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4) nullity</a:t>
                          </a:r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5) </a:t>
                          </a:r>
                          <a:r>
                            <a:rPr lang="ko-KR" altLang="en-US" sz="1800" dirty="0"/>
                            <a:t>고유다항식</a:t>
                          </a:r>
                          <a:endParaRPr lang="en-US" altLang="ko-KR" sz="1800" dirty="0"/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/>
                            <a:t>6) </a:t>
                          </a:r>
                          <a:r>
                            <a:rPr lang="ko-KR" altLang="en-US" sz="1800" dirty="0" err="1"/>
                            <a:t>고윳값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845" b="-19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5591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38606E-F026-47A2-AD9E-DD4B0D503E5F}"/>
                  </a:ext>
                </a:extLst>
              </p:cNvPr>
              <p:cNvSpPr txBox="1"/>
              <p:nvPr/>
            </p:nvSpPr>
            <p:spPr>
              <a:xfrm>
                <a:off x="0" y="8877010"/>
                <a:ext cx="4536566" cy="333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3.</a:t>
                </a:r>
                <a:r>
                  <a:rPr lang="ko-KR" altLang="en-US" sz="3200" b="1" dirty="0"/>
                  <a:t> </a:t>
                </a:r>
                <a:r>
                  <a:rPr lang="en-US" altLang="ko-KR" sz="3200" b="1" dirty="0"/>
                  <a:t>C-H </a:t>
                </a:r>
                <a:r>
                  <a:rPr lang="ko-KR" altLang="en-US" sz="3200" b="1" dirty="0"/>
                  <a:t>정리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임의의 정사각행렬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과 그 고유다항식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이 성립하며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케일리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해밀턴 정리라고 한다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 O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영행렬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38606E-F026-47A2-AD9E-DD4B0D503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77010"/>
                <a:ext cx="4536566" cy="3336234"/>
              </a:xfrm>
              <a:prstGeom prst="rect">
                <a:avLst/>
              </a:prstGeom>
              <a:blipFill>
                <a:blip r:embed="rId4"/>
                <a:stretch>
                  <a:fillRect l="-3360" t="-2925" b="-20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C188CD-7C1F-40C3-BE1B-49AE86D5D2F9}"/>
                  </a:ext>
                </a:extLst>
              </p:cNvPr>
              <p:cNvSpPr txBox="1"/>
              <p:nvPr/>
            </p:nvSpPr>
            <p:spPr>
              <a:xfrm>
                <a:off x="4536566" y="9255257"/>
                <a:ext cx="2400914" cy="2739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−4+6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C188CD-7C1F-40C3-BE1B-49AE86D5D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66" y="9255257"/>
                <a:ext cx="2400914" cy="2739917"/>
              </a:xfrm>
              <a:prstGeom prst="rect">
                <a:avLst/>
              </a:prstGeom>
              <a:blipFill>
                <a:blip r:embed="rId5"/>
                <a:stretch>
                  <a:fillRect l="-2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AC2D7A-8CC2-435D-B1A2-8666F517F496}"/>
                  </a:ext>
                </a:extLst>
              </p:cNvPr>
              <p:cNvSpPr txBox="1"/>
              <p:nvPr/>
            </p:nvSpPr>
            <p:spPr>
              <a:xfrm>
                <a:off x="6841682" y="9255257"/>
                <a:ext cx="5214569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AC2D7A-8CC2-435D-B1A2-8666F517F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82" y="9255257"/>
                <a:ext cx="5214569" cy="559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AAAD17-5CDE-4DA6-92E4-6A58E962B87C}"/>
                  </a:ext>
                </a:extLst>
              </p:cNvPr>
              <p:cNvSpPr txBox="1"/>
              <p:nvPr/>
            </p:nvSpPr>
            <p:spPr>
              <a:xfrm>
                <a:off x="7280380" y="10246523"/>
                <a:ext cx="3918317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AAAD17-5CDE-4DA6-92E4-6A58E96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380" y="10246523"/>
                <a:ext cx="3918317" cy="559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8463F45-9812-4708-B289-89A6F108FFA3}"/>
                  </a:ext>
                </a:extLst>
              </p:cNvPr>
              <p:cNvSpPr/>
              <p:nvPr/>
            </p:nvSpPr>
            <p:spPr>
              <a:xfrm>
                <a:off x="3913607" y="11908769"/>
                <a:ext cx="4364785" cy="608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+2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8463F45-9812-4708-B289-89A6F108F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07" y="11908769"/>
                <a:ext cx="4364785" cy="608949"/>
              </a:xfrm>
              <a:prstGeom prst="rect">
                <a:avLst/>
              </a:prstGeom>
              <a:blipFill>
                <a:blip r:embed="rId8"/>
                <a:stretch>
                  <a:fillRect b="-2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7875F70D-4F08-491A-8C0A-81177380CF38}"/>
              </a:ext>
            </a:extLst>
          </p:cNvPr>
          <p:cNvGrpSpPr/>
          <p:nvPr/>
        </p:nvGrpSpPr>
        <p:grpSpPr>
          <a:xfrm>
            <a:off x="-25400" y="14942447"/>
            <a:ext cx="5898835" cy="1719189"/>
            <a:chOff x="0" y="15382636"/>
            <a:chExt cx="5898835" cy="171918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8132ED9-D8EE-4CFB-9BFD-642979255081}"/>
                </a:ext>
              </a:extLst>
            </p:cNvPr>
            <p:cNvGrpSpPr/>
            <p:nvPr/>
          </p:nvGrpSpPr>
          <p:grpSpPr>
            <a:xfrm>
              <a:off x="0" y="15382636"/>
              <a:ext cx="5898835" cy="1719189"/>
              <a:chOff x="0" y="15382636"/>
              <a:chExt cx="5898835" cy="17191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AB923B0-446D-4D73-B8DC-41CDD5F3C161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15382636"/>
                    <a:ext cx="5282665" cy="17191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의</m:t>
                        </m:r>
                      </m:oMath>
                    </a14:m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각 성분들은 </a:t>
                    </a:r>
                    <a:r>
                      <a:rPr lang="en-US" altLang="ko-KR" dirty="0"/>
                      <a:t>(n-1)</a:t>
                    </a:r>
                    <a:r>
                      <a:rPr lang="ko-KR" altLang="en-US" dirty="0"/>
                      <a:t>차 이하</a:t>
                    </a:r>
                    <a:endParaRPr lang="en-US" altLang="ko-KR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dirty="0"/>
                      <a:t>다항식</a:t>
                    </a:r>
                    <a:r>
                      <a:rPr lang="en-US" altLang="ko-KR" dirty="0"/>
                      <a:t>(</a:t>
                    </a:r>
                    <a14:m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lang="ko-KR" altLang="en-US" dirty="0"/>
                      <a:t>에 대한</a:t>
                    </a:r>
                    <a:r>
                      <a:rPr lang="en-US" altLang="ko-KR" dirty="0"/>
                      <a:t>) </a:t>
                    </a:r>
                    <a:r>
                      <a:rPr lang="ko-KR" altLang="en-US" dirty="0"/>
                      <a:t>이므로</a:t>
                    </a:r>
                    <a:endParaRPr lang="en-US" altLang="ko-KR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oMath>
                      </m:oMathPara>
                    </a14:m>
                    <a:endParaRPr lang="en-US" altLang="ko-KR" b="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dirty="0" err="1"/>
                      <a:t>라하자</a:t>
                    </a:r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AB923B0-446D-4D73-B8DC-41CDD5F3C1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15382636"/>
                    <a:ext cx="5282665" cy="171918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039" b="-390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79F0C90-4C62-45D3-B165-84BCE0A4733A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500" y="16282869"/>
                    <a:ext cx="75533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a14:m>
                    <a:r>
                      <a:rPr lang="en-US" altLang="ko-KR" sz="2400" dirty="0">
                        <a:solidFill>
                          <a:srgbClr val="002060"/>
                        </a:solidFill>
                      </a:rPr>
                      <a:t>②</a:t>
                    </a:r>
                    <a:endParaRPr lang="ko-KR" altLang="en-US" sz="24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79F0C90-4C62-45D3-B165-84BCE0A473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3500" y="16282869"/>
                    <a:ext cx="755335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3158" r="-12195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A158D0-0D6C-4634-A6AA-22B5D597068A}"/>
                </a:ext>
              </a:extLst>
            </p:cNvPr>
            <p:cNvSpPr/>
            <p:nvPr/>
          </p:nvSpPr>
          <p:spPr>
            <a:xfrm>
              <a:off x="110102" y="16361530"/>
              <a:ext cx="5033398" cy="36374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EEA3F7-1294-4246-ACAB-9E3EBF3BB7FA}"/>
              </a:ext>
            </a:extLst>
          </p:cNvPr>
          <p:cNvGrpSpPr/>
          <p:nvPr/>
        </p:nvGrpSpPr>
        <p:grpSpPr>
          <a:xfrm>
            <a:off x="0" y="13185536"/>
            <a:ext cx="4082735" cy="1762149"/>
            <a:chOff x="0" y="13185536"/>
            <a:chExt cx="4082735" cy="17621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55D394A-E29D-44FE-B357-DA532A981BE3}"/>
                    </a:ext>
                  </a:extLst>
                </p:cNvPr>
                <p:cNvSpPr txBox="1"/>
                <p:nvPr/>
              </p:nvSpPr>
              <p:spPr>
                <a:xfrm>
                  <a:off x="0" y="13185536"/>
                  <a:ext cx="3458704" cy="1762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dirty="0"/>
                    <a:t>증명</a:t>
                  </a:r>
                  <a:r>
                    <a:rPr lang="en-US" altLang="ko-KR" dirty="0"/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라</m:t>
                      </m:r>
                    </m:oMath>
                  </a14:m>
                  <a:r>
                    <a:rPr lang="ko-KR" altLang="en-US" dirty="0"/>
                    <a:t> 하자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𝑎𝑑𝑗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55D394A-E29D-44FE-B357-DA532A981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185536"/>
                  <a:ext cx="3458704" cy="1762149"/>
                </a:xfrm>
                <a:prstGeom prst="rect">
                  <a:avLst/>
                </a:prstGeom>
                <a:blipFill>
                  <a:blip r:embed="rId11"/>
                  <a:stretch>
                    <a:fillRect l="-14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208DCD6-9EA7-4069-9B1C-2A810548D45B}"/>
                </a:ext>
              </a:extLst>
            </p:cNvPr>
            <p:cNvSpPr/>
            <p:nvPr/>
          </p:nvSpPr>
          <p:spPr>
            <a:xfrm>
              <a:off x="0" y="14088853"/>
              <a:ext cx="3238500" cy="36374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3B0C7DD-B6BF-4221-86C3-5E9A974F85E0}"/>
                    </a:ext>
                  </a:extLst>
                </p:cNvPr>
                <p:cNvSpPr txBox="1"/>
                <p:nvPr/>
              </p:nvSpPr>
              <p:spPr>
                <a:xfrm>
                  <a:off x="3327400" y="14039893"/>
                  <a:ext cx="7553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ko-KR" sz="2400" dirty="0">
                      <a:solidFill>
                        <a:srgbClr val="002060"/>
                      </a:solidFill>
                    </a:rPr>
                    <a:t>①</a:t>
                  </a:r>
                  <a:endParaRPr lang="ko-KR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3B0C7DD-B6BF-4221-86C3-5E9A974F8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400" y="14039893"/>
                  <a:ext cx="755335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13158" r="-11290" b="-263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F9E2930-C126-4D01-8F2B-1EFB83A19BD5}"/>
              </a:ext>
            </a:extLst>
          </p:cNvPr>
          <p:cNvSpPr txBox="1"/>
          <p:nvPr/>
        </p:nvSpPr>
        <p:spPr>
          <a:xfrm>
            <a:off x="5562600" y="103822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8B154C-7586-4C6B-99B3-3FD4CCF34D78}"/>
                  </a:ext>
                </a:extLst>
              </p:cNvPr>
              <p:cNvSpPr txBox="1"/>
              <p:nvPr/>
            </p:nvSpPr>
            <p:spPr>
              <a:xfrm>
                <a:off x="5008103" y="13535559"/>
                <a:ext cx="723627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①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②에 의해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8B154C-7586-4C6B-99B3-3FD4CCF3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103" y="13535559"/>
                <a:ext cx="7236276" cy="1754326"/>
              </a:xfrm>
              <a:prstGeom prst="rect">
                <a:avLst/>
              </a:prstGeom>
              <a:blipFill>
                <a:blip r:embed="rId13"/>
                <a:stretch>
                  <a:fillRect l="-758" t="-2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584A67-2405-404F-B0D2-062BB2BEE6D4}"/>
                  </a:ext>
                </a:extLst>
              </p:cNvPr>
              <p:cNvSpPr txBox="1"/>
              <p:nvPr/>
            </p:nvSpPr>
            <p:spPr>
              <a:xfrm>
                <a:off x="-19318" y="16795813"/>
                <a:ext cx="8297710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증명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(영행렬)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584A67-2405-404F-B0D2-062BB2BE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18" y="16795813"/>
                <a:ext cx="8297710" cy="1338828"/>
              </a:xfrm>
              <a:prstGeom prst="rect">
                <a:avLst/>
              </a:prstGeom>
              <a:blipFill>
                <a:blip r:embed="rId14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D2370B-0678-4D5F-A165-B1DB8167C679}"/>
                  </a:ext>
                </a:extLst>
              </p:cNvPr>
              <p:cNvSpPr txBox="1"/>
              <p:nvPr/>
            </p:nvSpPr>
            <p:spPr>
              <a:xfrm>
                <a:off x="-19318" y="18606927"/>
                <a:ext cx="8297710" cy="1287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𝑑𝑒𝑡𝑂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는 성격이 다름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② </a:t>
                </a:r>
                <a:r>
                  <a:rPr lang="en-US" altLang="ko-KR" dirty="0"/>
                  <a:t>o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O</a:t>
                </a:r>
                <a:r>
                  <a:rPr lang="ko-KR" altLang="en-US" dirty="0"/>
                  <a:t>은 다름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D2370B-0678-4D5F-A165-B1DB8167C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18" y="18606927"/>
                <a:ext cx="8297710" cy="1287468"/>
              </a:xfrm>
              <a:prstGeom prst="rect">
                <a:avLst/>
              </a:prstGeom>
              <a:blipFill>
                <a:blip r:embed="rId15"/>
                <a:stretch>
                  <a:fillRect l="-661" b="-7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9D83FE9-1FFB-474A-BD58-69AD8AA8E6B5}"/>
              </a:ext>
            </a:extLst>
          </p:cNvPr>
          <p:cNvSpPr txBox="1"/>
          <p:nvPr/>
        </p:nvSpPr>
        <p:spPr>
          <a:xfrm>
            <a:off x="5923277" y="1868054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 sense(</a:t>
            </a:r>
            <a:r>
              <a:rPr lang="ko-KR" altLang="en-US" dirty="0"/>
              <a:t>성립하지 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06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1508</TotalTime>
  <Words>1724</Words>
  <Application>Microsoft Office PowerPoint</Application>
  <PresentationFormat>사용자 지정</PresentationFormat>
  <Paragraphs>303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151</cp:revision>
  <dcterms:created xsi:type="dcterms:W3CDTF">2020-05-20T02:40:13Z</dcterms:created>
  <dcterms:modified xsi:type="dcterms:W3CDTF">2020-05-26T13:21:08Z</dcterms:modified>
</cp:coreProperties>
</file>