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공영재" initials="공" lastIdx="1" clrIdx="0">
    <p:extLst>
      <p:ext uri="{19B8F6BF-5375-455C-9EA6-DF929625EA0E}">
        <p15:presenceInfo xmlns:p15="http://schemas.microsoft.com/office/powerpoint/2012/main" userId="공영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94660"/>
  </p:normalViewPr>
  <p:slideViewPr>
    <p:cSldViewPr snapToGrid="0">
      <p:cViewPr>
        <p:scale>
          <a:sx n="100" d="100"/>
          <a:sy n="100" d="100"/>
        </p:scale>
        <p:origin x="192" y="-7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C9A7-FFB6-46C5-A6FE-94A0125A170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F6E8-5889-4843-9514-07C18BB9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1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F7877CB-D81F-472E-9C15-7AB23CD9FC8F}"/>
              </a:ext>
            </a:extLst>
          </p:cNvPr>
          <p:cNvSpPr txBox="1"/>
          <p:nvPr/>
        </p:nvSpPr>
        <p:spPr>
          <a:xfrm>
            <a:off x="4053335" y="71271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6</a:t>
            </a:r>
            <a:r>
              <a:rPr lang="ko-KR" altLang="en-US" sz="3600" b="1" dirty="0"/>
              <a:t>강 </a:t>
            </a:r>
            <a:r>
              <a:rPr lang="ko-KR" altLang="en-US" sz="3600" b="1" dirty="0" err="1"/>
              <a:t>복소벡터공간</a:t>
            </a:r>
            <a:endParaRPr lang="ko-KR" altLang="en-US" sz="36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-28066" y="775296"/>
                <a:ext cx="4536566" cy="377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3200" b="1" dirty="0"/>
                  <a:t> </a:t>
                </a:r>
                <a:r>
                  <a:rPr lang="ko-KR" altLang="en-US" sz="3200" b="1" dirty="0" err="1"/>
                  <a:t>복소벡터공간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정의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복소수체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ko-KR" altLang="en-US" dirty="0"/>
                  <a:t>에 대한 가군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 즉 적당한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집합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벡터공간 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,+,⋅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복소벡터공간이라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또한 모든 </a:t>
                </a:r>
                <a:r>
                  <a:rPr lang="ko-KR" altLang="en-US" dirty="0" err="1"/>
                  <a:t>복소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n-</a:t>
                </a:r>
                <a:r>
                  <a:rPr lang="ko-KR" altLang="en-US" dirty="0" err="1"/>
                  <a:t>튜플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집합을 </a:t>
                </a:r>
                <a:r>
                  <a:rPr lang="ko-KR" altLang="en-US" dirty="0" err="1"/>
                  <a:t>복소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n-</a:t>
                </a:r>
                <a:r>
                  <a:rPr lang="ko-KR" altLang="en-US" dirty="0"/>
                  <a:t>공간이라 하고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으로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표시한다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775296"/>
                <a:ext cx="4536566" cy="3779048"/>
              </a:xfrm>
              <a:prstGeom prst="rect">
                <a:avLst/>
              </a:prstGeom>
              <a:blipFill>
                <a:blip r:embed="rId2"/>
                <a:stretch>
                  <a:fillRect l="-3490" t="-2581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42E9014-38A2-40D2-B88C-346D05BF1C09}"/>
              </a:ext>
            </a:extLst>
          </p:cNvPr>
          <p:cNvSpPr txBox="1"/>
          <p:nvPr/>
        </p:nvSpPr>
        <p:spPr>
          <a:xfrm>
            <a:off x="5527302" y="958135"/>
            <a:ext cx="4312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체를 이용하는 이유는 </a:t>
            </a:r>
            <a:r>
              <a:rPr lang="en-US" altLang="ko-KR" dirty="0"/>
              <a:t>4</a:t>
            </a:r>
            <a:r>
              <a:rPr lang="ko-KR" altLang="en-US" dirty="0"/>
              <a:t>칙 연산에 대해서 </a:t>
            </a:r>
            <a:endParaRPr lang="en-US" altLang="ko-KR" dirty="0"/>
          </a:p>
          <a:p>
            <a:r>
              <a:rPr lang="ko-KR" altLang="en-US" dirty="0"/>
              <a:t>자유롭게 연산이 구사</a:t>
            </a:r>
            <a:r>
              <a:rPr lang="en-US" altLang="ko-KR" dirty="0"/>
              <a:t> </a:t>
            </a:r>
            <a:r>
              <a:rPr lang="ko-KR" altLang="en-US" dirty="0"/>
              <a:t>될 수 있는 </a:t>
            </a:r>
            <a:endParaRPr lang="en-US" altLang="ko-KR" dirty="0"/>
          </a:p>
          <a:p>
            <a:r>
              <a:rPr lang="ko-KR" altLang="en-US" dirty="0"/>
              <a:t>대수구조가 체이기 때문이다</a:t>
            </a:r>
            <a:r>
              <a:rPr lang="en-US" altLang="ko-KR" dirty="0"/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FAC757-ECD4-4979-81FA-C889BF7E6BBB}"/>
              </a:ext>
            </a:extLst>
          </p:cNvPr>
          <p:cNvCxnSpPr>
            <a:cxnSpLocks/>
          </p:cNvCxnSpPr>
          <p:nvPr/>
        </p:nvCxnSpPr>
        <p:spPr>
          <a:xfrm>
            <a:off x="1676400" y="3657600"/>
            <a:ext cx="1924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5904DA-49B8-45FD-8326-216890131A15}"/>
              </a:ext>
            </a:extLst>
          </p:cNvPr>
          <p:cNvSpPr txBox="1"/>
          <p:nvPr/>
        </p:nvSpPr>
        <p:spPr>
          <a:xfrm>
            <a:off x="3600450" y="358140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순서열이라고도</a:t>
            </a:r>
            <a:r>
              <a:rPr lang="ko-KR" altLang="en-US" sz="1400" dirty="0"/>
              <a:t> 불림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A543B48-B8BA-4D7E-A104-66E20FA5F346}"/>
              </a:ext>
            </a:extLst>
          </p:cNvPr>
          <p:cNvCxnSpPr>
            <a:cxnSpLocks/>
          </p:cNvCxnSpPr>
          <p:nvPr/>
        </p:nvCxnSpPr>
        <p:spPr>
          <a:xfrm>
            <a:off x="1278192" y="4076700"/>
            <a:ext cx="65538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560850-B1B2-4482-B6F2-3B47D77D655E}"/>
              </a:ext>
            </a:extLst>
          </p:cNvPr>
          <p:cNvSpPr txBox="1"/>
          <p:nvPr/>
        </p:nvSpPr>
        <p:spPr>
          <a:xfrm>
            <a:off x="1866900" y="416370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 </a:t>
            </a:r>
            <a:r>
              <a:rPr lang="ko-KR" altLang="en-US" sz="1400" dirty="0"/>
              <a:t>차원 </a:t>
            </a:r>
            <a:r>
              <a:rPr lang="ko-KR" altLang="en-US" sz="1400" dirty="0" err="1"/>
              <a:t>복소벡터공간</a:t>
            </a:r>
            <a:endParaRPr lang="ko-KR" altLang="en-US" sz="14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79F5CF7-8DBB-4E84-BE38-776D937033E0}"/>
              </a:ext>
            </a:extLst>
          </p:cNvPr>
          <p:cNvCxnSpPr/>
          <p:nvPr/>
        </p:nvCxnSpPr>
        <p:spPr>
          <a:xfrm>
            <a:off x="2800350" y="3657600"/>
            <a:ext cx="800100" cy="104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861BD3F-15DF-43E5-B04E-7391C14C6DFD}"/>
              </a:ext>
            </a:extLst>
          </p:cNvPr>
          <p:cNvCxnSpPr>
            <a:cxnSpLocks/>
          </p:cNvCxnSpPr>
          <p:nvPr/>
        </p:nvCxnSpPr>
        <p:spPr>
          <a:xfrm>
            <a:off x="1481138" y="4076701"/>
            <a:ext cx="385762" cy="204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7D24A7-DA69-47BF-8D48-0BB60D73C9A3}"/>
              </a:ext>
            </a:extLst>
          </p:cNvPr>
          <p:cNvSpPr txBox="1"/>
          <p:nvPr/>
        </p:nvSpPr>
        <p:spPr>
          <a:xfrm>
            <a:off x="1158056" y="155206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스칼라가 복소수인 공간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8D4BBC-D6FB-4FDD-AA8D-E4724033DF0F}"/>
                  </a:ext>
                </a:extLst>
              </p:cNvPr>
              <p:cNvSpPr txBox="1"/>
              <p:nvPr/>
            </p:nvSpPr>
            <p:spPr>
              <a:xfrm>
                <a:off x="2954696" y="2966341"/>
                <a:ext cx="1732013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ko-KR" altLang="en-US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실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8D4BBC-D6FB-4FDD-AA8D-E4724033D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696" y="2966341"/>
                <a:ext cx="1732013" cy="374526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FB2FC7-D70B-42F5-BEAD-19D53A929DBE}"/>
              </a:ext>
            </a:extLst>
          </p:cNvPr>
          <p:cNvCxnSpPr/>
          <p:nvPr/>
        </p:nvCxnSpPr>
        <p:spPr>
          <a:xfrm>
            <a:off x="3124200" y="2819400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13D46A3-D788-4371-BE1C-3FDD0C15DDC2}"/>
              </a:ext>
            </a:extLst>
          </p:cNvPr>
          <p:cNvGrpSpPr/>
          <p:nvPr/>
        </p:nvGrpSpPr>
        <p:grpSpPr>
          <a:xfrm>
            <a:off x="0" y="5033261"/>
            <a:ext cx="4536566" cy="4527521"/>
            <a:chOff x="0" y="5033261"/>
            <a:chExt cx="4536566" cy="45275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4BF3C8-0428-4B7C-97DF-70820BCE8AE2}"/>
                    </a:ext>
                  </a:extLst>
                </p:cNvPr>
                <p:cNvSpPr txBox="1"/>
                <p:nvPr/>
              </p:nvSpPr>
              <p:spPr>
                <a:xfrm>
                  <a:off x="0" y="5033261"/>
                  <a:ext cx="4536566" cy="4527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altLang="ko-KR" sz="2400" dirty="0"/>
                    <a:t>(2)</a:t>
                  </a:r>
                  <a:r>
                    <a:rPr lang="ko-KR" altLang="en-US" sz="2400" dirty="0"/>
                    <a:t> </a:t>
                  </a:r>
                  <a:r>
                    <a:rPr lang="ko-KR" altLang="en-US" sz="2400" dirty="0" err="1"/>
                    <a:t>복소켤레</a:t>
                  </a:r>
                  <a:endParaRPr lang="en-US" altLang="ko-KR" sz="24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dirty="0"/>
                    <a:t>의 임의의 벡터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b="0" dirty="0"/>
                    <a:t>  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b="0" dirty="0"/>
                    <a:t>     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b="0" dirty="0"/>
                    <a:t>     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b="0" dirty="0"/>
                    <a:t>     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𝑖𝐼𝑚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/>
                    <a:t>에 대하여 </a:t>
                  </a:r>
                  <a:r>
                    <a:rPr lang="en-US" altLang="ko-KR" dirty="0"/>
                    <a:t>v</a:t>
                  </a:r>
                  <a:r>
                    <a:rPr lang="ko-KR" altLang="en-US" dirty="0"/>
                    <a:t>의 </a:t>
                  </a:r>
                  <a:r>
                    <a:rPr lang="ko-KR" altLang="en-US" dirty="0" err="1"/>
                    <a:t>복소켤레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  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     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𝑖𝐼𝑚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endParaRPr lang="en-US" altLang="ko-KR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4BF3C8-0428-4B7C-97DF-70820BCE8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033261"/>
                  <a:ext cx="4536566" cy="4527521"/>
                </a:xfrm>
                <a:prstGeom prst="rect">
                  <a:avLst/>
                </a:prstGeom>
                <a:blipFill>
                  <a:blip r:embed="rId4"/>
                  <a:stretch>
                    <a:fillRect l="-20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17F816-82E5-4B83-B21A-305A71F7D2A9}"/>
                </a:ext>
              </a:extLst>
            </p:cNvPr>
            <p:cNvSpPr txBox="1"/>
            <p:nvPr/>
          </p:nvSpPr>
          <p:spPr>
            <a:xfrm>
              <a:off x="2764742" y="74181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허수부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36AB57F-AD8F-4CE2-A8DA-E7B412301D18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7437192"/>
              <a:ext cx="1343025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35E77C-C3F5-4F69-B9C2-D1716AEC877A}"/>
                </a:ext>
              </a:extLst>
            </p:cNvPr>
            <p:cNvSpPr txBox="1"/>
            <p:nvPr/>
          </p:nvSpPr>
          <p:spPr>
            <a:xfrm>
              <a:off x="518250" y="90373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002060"/>
                  </a:solidFill>
                </a:rPr>
                <a:t>실수부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317A2A-E52F-4EBA-85B1-D24F8205606A}"/>
                </a:ext>
              </a:extLst>
            </p:cNvPr>
            <p:cNvSpPr txBox="1"/>
            <p:nvPr/>
          </p:nvSpPr>
          <p:spPr>
            <a:xfrm>
              <a:off x="1395413" y="90445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허수부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0E4B64-5D5D-4D0B-9F37-A8030E7802FA}"/>
                </a:ext>
              </a:extLst>
            </p:cNvPr>
            <p:cNvSpPr/>
            <p:nvPr/>
          </p:nvSpPr>
          <p:spPr>
            <a:xfrm>
              <a:off x="2390775" y="6762750"/>
              <a:ext cx="95250" cy="205037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162AD8D-4C5F-49FA-94D7-DF3C5C5709D3}"/>
                </a:ext>
              </a:extLst>
            </p:cNvPr>
            <p:cNvCxnSpPr/>
            <p:nvPr/>
          </p:nvCxnSpPr>
          <p:spPr>
            <a:xfrm flipV="1">
              <a:off x="2486025" y="6515100"/>
              <a:ext cx="180975" cy="24765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B82E48-1911-47E1-B42A-EDBBA628015B}"/>
                </a:ext>
              </a:extLst>
            </p:cNvPr>
            <p:cNvSpPr txBox="1"/>
            <p:nvPr/>
          </p:nvSpPr>
          <p:spPr>
            <a:xfrm>
              <a:off x="2600325" y="62695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허수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8AD0E04-445A-4C7D-B66A-E93F91232956}"/>
                  </a:ext>
                </a:extLst>
              </p:cNvPr>
              <p:cNvSpPr txBox="1"/>
              <p:nvPr/>
            </p:nvSpPr>
            <p:spPr>
              <a:xfrm>
                <a:off x="3964246" y="5203592"/>
                <a:ext cx="3536353" cy="2309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Ex1)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,3,3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각각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1,0,3,0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𝑖𝐼𝑚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,3,−3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8AD0E04-445A-4C7D-B66A-E93F9123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246" y="5203592"/>
                <a:ext cx="3536353" cy="2309799"/>
              </a:xfrm>
              <a:prstGeom prst="rect">
                <a:avLst/>
              </a:prstGeom>
              <a:blipFill>
                <a:blip r:embed="rId5"/>
                <a:stretch>
                  <a:fillRect l="-1379" t="-2111" r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A9DE35C-D124-4327-8B2E-C52DDECEDAA5}"/>
                  </a:ext>
                </a:extLst>
              </p:cNvPr>
              <p:cNvSpPr txBox="1"/>
              <p:nvPr/>
            </p:nvSpPr>
            <p:spPr>
              <a:xfrm>
                <a:off x="7620256" y="5203592"/>
                <a:ext cx="3614003" cy="2500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Ex2)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에 대하여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각각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A9DE35C-D124-4327-8B2E-C52DDECE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256" y="5203592"/>
                <a:ext cx="3614003" cy="2500493"/>
              </a:xfrm>
              <a:prstGeom prst="rect">
                <a:avLst/>
              </a:prstGeom>
              <a:blipFill>
                <a:blip r:embed="rId6"/>
                <a:stretch>
                  <a:fillRect l="-1349" r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EF1837E-A4F0-4D77-8EA1-B81C9C25C3E3}"/>
                  </a:ext>
                </a:extLst>
              </p:cNvPr>
              <p:cNvSpPr txBox="1"/>
              <p:nvPr/>
            </p:nvSpPr>
            <p:spPr>
              <a:xfrm>
                <a:off x="0" y="9700813"/>
                <a:ext cx="4536566" cy="458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</a:t>
                </a:r>
                <a:r>
                  <a:rPr lang="ko-KR" altLang="en-US" sz="2400" dirty="0"/>
                  <a:t> 대수적 성질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ea typeface="Cambria Math" panose="02040503050406030204" pitchFamily="18" charset="0"/>
                  </a:rPr>
                  <a:t>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벡터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 스칼라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</m:t>
                    </m:r>
                    <m:acc>
                      <m:accPr>
                        <m:chr m:val="̿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2)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3)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ea typeface="Cambria Math" panose="02040503050406030204" pitchFamily="18" charset="0"/>
                  </a:rPr>
                  <a:t>②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행렬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 에 대해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1)</m:t>
                    </m:r>
                    <m:acc>
                      <m:accPr>
                        <m:chr m:val="̿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2)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3)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EF1837E-A4F0-4D77-8EA1-B81C9C25C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00813"/>
                <a:ext cx="4536566" cy="4589718"/>
              </a:xfrm>
              <a:prstGeom prst="rect">
                <a:avLst/>
              </a:prstGeom>
              <a:blipFill>
                <a:blip r:embed="rId7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97E94068-0A5F-4049-AF1D-C378D5C4033A}"/>
              </a:ext>
            </a:extLst>
          </p:cNvPr>
          <p:cNvSpPr txBox="1"/>
          <p:nvPr/>
        </p:nvSpPr>
        <p:spPr>
          <a:xfrm>
            <a:off x="1376362" y="1110277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ko-KR" altLang="en-US" sz="1600" dirty="0">
                <a:solidFill>
                  <a:srgbClr val="002060"/>
                </a:solidFill>
              </a:rPr>
              <a:t>켤레 후 켤레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571BF66-CF54-451D-AF21-CB2BE0097B79}"/>
                  </a:ext>
                </a:extLst>
              </p:cNvPr>
              <p:cNvSpPr txBox="1"/>
              <p:nvPr/>
            </p:nvSpPr>
            <p:spPr>
              <a:xfrm>
                <a:off x="4508500" y="10170319"/>
                <a:ext cx="5598840" cy="288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ea typeface="Cambria Math" panose="02040503050406030204" pitchFamily="18" charset="0"/>
                  </a:rPr>
                  <a:t>② </a:t>
                </a:r>
                <a:r>
                  <a:rPr lang="en-US" altLang="ko-KR" dirty="0"/>
                  <a:t>-3)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일때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−3+2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571BF66-CF54-451D-AF21-CB2BE0097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10170319"/>
                <a:ext cx="5598840" cy="2884636"/>
              </a:xfrm>
              <a:prstGeom prst="rect">
                <a:avLst/>
              </a:prstGeom>
              <a:blipFill>
                <a:blip r:embed="rId8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1FD00A5-E8BA-4802-A09B-62CE05D6DE83}"/>
              </a:ext>
            </a:extLst>
          </p:cNvPr>
          <p:cNvSpPr/>
          <p:nvPr/>
        </p:nvSpPr>
        <p:spPr>
          <a:xfrm>
            <a:off x="9925050" y="12011025"/>
            <a:ext cx="837289" cy="774304"/>
          </a:xfrm>
          <a:custGeom>
            <a:avLst/>
            <a:gdLst>
              <a:gd name="connsiteX0" fmla="*/ 0 w 837289"/>
              <a:gd name="connsiteY0" fmla="*/ 0 h 774304"/>
              <a:gd name="connsiteX1" fmla="*/ 390525 w 837289"/>
              <a:gd name="connsiteY1" fmla="*/ 323850 h 774304"/>
              <a:gd name="connsiteX2" fmla="*/ 19050 w 837289"/>
              <a:gd name="connsiteY2" fmla="*/ 590550 h 77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289" h="774304">
                <a:moveTo>
                  <a:pt x="0" y="0"/>
                </a:moveTo>
                <a:cubicBezTo>
                  <a:pt x="193675" y="112712"/>
                  <a:pt x="387350" y="225425"/>
                  <a:pt x="390525" y="323850"/>
                </a:cubicBezTo>
                <a:cubicBezTo>
                  <a:pt x="393700" y="422275"/>
                  <a:pt x="1608137" y="1090612"/>
                  <a:pt x="19050" y="590550"/>
                </a:cubicBezTo>
              </a:path>
            </a:pathLst>
          </a:custGeom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44B9E-1A42-46C0-9EE0-E7860E8E6B0B}"/>
              </a:ext>
            </a:extLst>
          </p:cNvPr>
          <p:cNvSpPr txBox="1"/>
          <p:nvPr/>
        </p:nvSpPr>
        <p:spPr>
          <a:xfrm>
            <a:off x="10762339" y="1207501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-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켤레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33B4568-A052-4E49-A23B-00BA5541EBB0}"/>
                  </a:ext>
                </a:extLst>
              </p:cNvPr>
              <p:cNvSpPr txBox="1"/>
              <p:nvPr/>
            </p:nvSpPr>
            <p:spPr>
              <a:xfrm>
                <a:off x="4583512" y="13054955"/>
                <a:ext cx="1347100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ko-KR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ko-KR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33B4568-A052-4E49-A23B-00BA5541E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512" y="13054955"/>
                <a:ext cx="1347100" cy="369909"/>
              </a:xfrm>
              <a:prstGeom prst="rect">
                <a:avLst/>
              </a:prstGeom>
              <a:blipFill>
                <a:blip r:embed="rId9"/>
                <a:stretch>
                  <a:fillRect r="-14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4876800" cy="3357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2.</a:t>
                </a:r>
                <a:r>
                  <a:rPr lang="ko-KR" altLang="en-US" sz="3200" b="1" dirty="0"/>
                  <a:t> </a:t>
                </a:r>
                <a:r>
                  <a:rPr lang="ko-KR" altLang="en-US" sz="3200" b="1" dirty="0" err="1"/>
                  <a:t>복소내적공간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정의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복소벡터공간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,+,⋅</m:t>
                    </m:r>
                  </m:oMath>
                </a14:m>
                <a:r>
                  <a:rPr lang="en-US" altLang="ko-KR" dirty="0"/>
                  <a:t>)  </a:t>
                </a:r>
                <a:r>
                  <a:rPr lang="ko-KR" altLang="en-US" dirty="0"/>
                  <a:t>의 두 벡터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의 내적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로 정의한다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도한 내적이 정의되어 잇는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복소벡터공간을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복소내적공간이라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876800" cy="3357971"/>
              </a:xfrm>
              <a:prstGeom prst="rect">
                <a:avLst/>
              </a:prstGeom>
              <a:blipFill>
                <a:blip r:embed="rId2"/>
                <a:stretch>
                  <a:fillRect l="-3125" t="-2904" b="-1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82409A-02C3-4A68-9A9A-78486E7F81D4}"/>
              </a:ext>
            </a:extLst>
          </p:cNvPr>
          <p:cNvCxnSpPr>
            <a:cxnSpLocks/>
          </p:cNvCxnSpPr>
          <p:nvPr/>
        </p:nvCxnSpPr>
        <p:spPr>
          <a:xfrm>
            <a:off x="2343150" y="118110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5B3491-D554-402F-9F9D-BE76D3822A44}"/>
              </a:ext>
            </a:extLst>
          </p:cNvPr>
          <p:cNvSpPr txBox="1"/>
          <p:nvPr/>
        </p:nvSpPr>
        <p:spPr>
          <a:xfrm>
            <a:off x="2133600" y="8733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스칼라배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885F5D-D48A-465A-A515-5703E5C9857F}"/>
              </a:ext>
            </a:extLst>
          </p:cNvPr>
          <p:cNvCxnSpPr>
            <a:cxnSpLocks/>
          </p:cNvCxnSpPr>
          <p:nvPr/>
        </p:nvCxnSpPr>
        <p:spPr>
          <a:xfrm flipH="1">
            <a:off x="1990725" y="2171700"/>
            <a:ext cx="14287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F85BEE-A11D-4355-AF96-AC352C44551E}"/>
              </a:ext>
            </a:extLst>
          </p:cNvPr>
          <p:cNvSpPr txBox="1"/>
          <p:nvPr/>
        </p:nvSpPr>
        <p:spPr>
          <a:xfrm>
            <a:off x="2071280" y="20178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점곱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E499E-289B-49EE-909B-15AA1304DCDE}"/>
              </a:ext>
            </a:extLst>
          </p:cNvPr>
          <p:cNvSpPr txBox="1"/>
          <p:nvPr/>
        </p:nvSpPr>
        <p:spPr>
          <a:xfrm>
            <a:off x="4401388" y="898951"/>
            <a:ext cx="1879041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내적</a:t>
            </a:r>
            <a:r>
              <a:rPr lang="en-US" altLang="ko-KR" sz="1600" dirty="0">
                <a:solidFill>
                  <a:srgbClr val="002060"/>
                </a:solidFill>
              </a:rPr>
              <a:t>&lt;- </a:t>
            </a:r>
            <a:r>
              <a:rPr lang="ko-KR" altLang="en-US" sz="1600" dirty="0">
                <a:solidFill>
                  <a:srgbClr val="002060"/>
                </a:solidFill>
              </a:rPr>
              <a:t>노름이 연산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ko-KR" altLang="en-US" sz="1600" dirty="0">
                <a:solidFill>
                  <a:srgbClr val="002060"/>
                </a:solidFill>
              </a:rPr>
              <a:t>켤레가 없으면 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ko-KR" altLang="en-US" sz="1600" dirty="0">
                <a:solidFill>
                  <a:srgbClr val="002060"/>
                </a:solidFill>
              </a:rPr>
              <a:t>노름이 부자연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F79C255-3D86-4F3E-868B-E7AC3E6F47F4}"/>
              </a:ext>
            </a:extLst>
          </p:cNvPr>
          <p:cNvSpPr/>
          <p:nvPr/>
        </p:nvSpPr>
        <p:spPr>
          <a:xfrm>
            <a:off x="4229100" y="2171699"/>
            <a:ext cx="457199" cy="11430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5411C6-E183-4113-AFD1-8FC7B1D8887E}"/>
              </a:ext>
            </a:extLst>
          </p:cNvPr>
          <p:cNvCxnSpPr/>
          <p:nvPr/>
        </p:nvCxnSpPr>
        <p:spPr>
          <a:xfrm flipV="1">
            <a:off x="4401388" y="1729948"/>
            <a:ext cx="389687" cy="4417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EBA83-FECB-4BF1-A3CA-BE7F5E50FA6A}"/>
                  </a:ext>
                </a:extLst>
              </p:cNvPr>
              <p:cNvSpPr txBox="1"/>
              <p:nvPr/>
            </p:nvSpPr>
            <p:spPr>
              <a:xfrm>
                <a:off x="6905625" y="1027211"/>
                <a:ext cx="5343707" cy="981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=1−1=0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EBA83-FECB-4BF1-A3CA-BE7F5E50F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1027211"/>
                <a:ext cx="5343707" cy="981744"/>
              </a:xfrm>
              <a:prstGeom prst="rect">
                <a:avLst/>
              </a:prstGeom>
              <a:blipFill>
                <a:blip r:embed="rId3"/>
                <a:stretch>
                  <a:fillRect l="-1027" t="-3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1DF66F-117B-4C7A-AC42-EB2F715B07D9}"/>
                  </a:ext>
                </a:extLst>
              </p:cNvPr>
              <p:cNvSpPr/>
              <p:nvPr/>
            </p:nvSpPr>
            <p:spPr>
              <a:xfrm>
                <a:off x="6663169" y="2152730"/>
                <a:ext cx="5333255" cy="704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1+1</m:t>
                          </m:r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1DF66F-117B-4C7A-AC42-EB2F715B0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69" y="2152730"/>
                <a:ext cx="5333255" cy="704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E8890E-412A-4102-9820-23F5CDFC1591}"/>
              </a:ext>
            </a:extLst>
          </p:cNvPr>
          <p:cNvSpPr txBox="1"/>
          <p:nvPr/>
        </p:nvSpPr>
        <p:spPr>
          <a:xfrm>
            <a:off x="9911170" y="158149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Non sense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26B3B8B-BF2B-4808-ADDA-306E1DB5B97A}"/>
              </a:ext>
            </a:extLst>
          </p:cNvPr>
          <p:cNvGrpSpPr/>
          <p:nvPr/>
        </p:nvGrpSpPr>
        <p:grpSpPr>
          <a:xfrm>
            <a:off x="7223476" y="3106025"/>
            <a:ext cx="2106320" cy="2098021"/>
            <a:chOff x="6973123" y="3116023"/>
            <a:chExt cx="2106320" cy="209802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8A95DB8-7DB3-4F9B-BAA4-1E182FC18381}"/>
                </a:ext>
              </a:extLst>
            </p:cNvPr>
            <p:cNvGrpSpPr/>
            <p:nvPr/>
          </p:nvGrpSpPr>
          <p:grpSpPr>
            <a:xfrm>
              <a:off x="6973123" y="3116023"/>
              <a:ext cx="2106320" cy="1636952"/>
              <a:chOff x="6973123" y="3116023"/>
              <a:chExt cx="2106320" cy="1636952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DEC1292-2A0D-45A3-BC07-9FF141805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4333875"/>
                <a:ext cx="1924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E8D4B12C-2FA5-4A15-8B25-7157C70D3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2350" y="3116023"/>
                <a:ext cx="0" cy="1636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7326FBB-30A1-47F4-8C15-39BD57820C7A}"/>
                      </a:ext>
                    </a:extLst>
                  </p:cNvPr>
                  <p:cNvSpPr txBox="1"/>
                  <p:nvPr/>
                </p:nvSpPr>
                <p:spPr>
                  <a:xfrm>
                    <a:off x="8670357" y="4358759"/>
                    <a:ext cx="4090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7326FBB-30A1-47F4-8C15-39BD57820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0357" y="4358759"/>
                    <a:ext cx="4090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D7405-06A9-4F73-AB43-B283D3BF934B}"/>
                  </a:ext>
                </a:extLst>
              </p:cNvPr>
              <p:cNvSpPr txBox="1"/>
              <p:nvPr/>
            </p:nvSpPr>
            <p:spPr>
              <a:xfrm>
                <a:off x="7726803" y="4308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A5D491-895F-4BA4-BB55-3EBD53A7E5BD}"/>
                  </a:ext>
                </a:extLst>
              </p:cNvPr>
              <p:cNvSpPr txBox="1"/>
              <p:nvPr/>
            </p:nvSpPr>
            <p:spPr>
              <a:xfrm>
                <a:off x="8218762" y="43222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6DA7F98-3CE9-4BD7-9445-2A666311B727}"/>
                      </a:ext>
                    </a:extLst>
                  </p:cNvPr>
                  <p:cNvSpPr txBox="1"/>
                  <p:nvPr/>
                </p:nvSpPr>
                <p:spPr>
                  <a:xfrm>
                    <a:off x="7101365" y="3831969"/>
                    <a:ext cx="3186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6DA7F98-3CE9-4BD7-9445-2A666311B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1365" y="3831969"/>
                    <a:ext cx="31861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E627EC4-AE2D-4147-BF2F-BE74E41AC52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3123" y="3485355"/>
                    <a:ext cx="4468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E627EC4-AE2D-4147-BF2F-BE74E41AC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123" y="3485355"/>
                    <a:ext cx="44685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0CF272D7-0C67-4F8C-A717-D4A72636729D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466" y="3116023"/>
                    <a:ext cx="3330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0CF272D7-0C67-4F8C-A717-D4A726367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466" y="3116023"/>
                    <a:ext cx="33304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8020B39-586E-4566-9A4E-47B2A37AE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2350" y="4023245"/>
                <a:ext cx="505296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59CB4B95-8C28-489D-9A90-92D253DD6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7646" y="4008478"/>
                <a:ext cx="0" cy="31956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B8B62AF3-78D7-4744-89E9-5B71045E45B2}"/>
                  </a:ext>
                </a:extLst>
              </p:cNvPr>
              <p:cNvCxnSpPr/>
              <p:nvPr/>
            </p:nvCxnSpPr>
            <p:spPr>
              <a:xfrm flipV="1">
                <a:off x="7372350" y="4023245"/>
                <a:ext cx="505296" cy="31063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41B6954A-94A0-4D53-9525-6F9169F86E44}"/>
                      </a:ext>
                    </a:extLst>
                  </p:cNvPr>
                  <p:cNvSpPr/>
                  <p:nvPr/>
                </p:nvSpPr>
                <p:spPr>
                  <a:xfrm>
                    <a:off x="7502262" y="4108809"/>
                    <a:ext cx="405945" cy="2987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ko-KR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ko-KR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41B6954A-94A0-4D53-9525-6F9169F86E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262" y="4108809"/>
                    <a:ext cx="405945" cy="2987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44F767A-54D5-4571-AA93-6B9166C2735A}"/>
                      </a:ext>
                    </a:extLst>
                  </p:cNvPr>
                  <p:cNvSpPr txBox="1"/>
                  <p:nvPr/>
                </p:nvSpPr>
                <p:spPr>
                  <a:xfrm>
                    <a:off x="7643829" y="3626705"/>
                    <a:ext cx="7257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44F767A-54D5-4571-AA93-6B9166C2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3829" y="3626705"/>
                    <a:ext cx="72577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A2D7BC-CD86-4CB5-93AB-EB6BB4A546FA}"/>
                </a:ext>
              </a:extLst>
            </p:cNvPr>
            <p:cNvSpPr txBox="1"/>
            <p:nvPr/>
          </p:nvSpPr>
          <p:spPr>
            <a:xfrm>
              <a:off x="7691310" y="48447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복소평면</a:t>
              </a:r>
              <a:endParaRPr lang="ko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0826A95-2664-459B-B50E-EBCED5A2F35B}"/>
              </a:ext>
            </a:extLst>
          </p:cNvPr>
          <p:cNvCxnSpPr/>
          <p:nvPr/>
        </p:nvCxnSpPr>
        <p:spPr>
          <a:xfrm flipH="1">
            <a:off x="9125253" y="2762482"/>
            <a:ext cx="2264247" cy="94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1EE048-C74D-41F7-9392-97B5D403FE41}"/>
              </a:ext>
            </a:extLst>
          </p:cNvPr>
          <p:cNvCxnSpPr/>
          <p:nvPr/>
        </p:nvCxnSpPr>
        <p:spPr>
          <a:xfrm>
            <a:off x="6280429" y="1581491"/>
            <a:ext cx="625196" cy="1846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889609-843C-4D5E-B42D-23FB32B834AE}"/>
                  </a:ext>
                </a:extLst>
              </p:cNvPr>
              <p:cNvSpPr txBox="1"/>
              <p:nvPr/>
            </p:nvSpPr>
            <p:spPr>
              <a:xfrm>
                <a:off x="7351718" y="5479650"/>
                <a:ext cx="382386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889609-843C-4D5E-B42D-23FB32B8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18" y="5479650"/>
                <a:ext cx="3823867" cy="1200329"/>
              </a:xfrm>
              <a:prstGeom prst="rect">
                <a:avLst/>
              </a:prstGeom>
              <a:blipFill>
                <a:blip r:embed="rId11"/>
                <a:stretch>
                  <a:fillRect l="-1435"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BF4A189-0214-415A-8209-40372B6BCC65}"/>
                  </a:ext>
                </a:extLst>
              </p:cNvPr>
              <p:cNvSpPr txBox="1"/>
              <p:nvPr/>
            </p:nvSpPr>
            <p:spPr>
              <a:xfrm>
                <a:off x="-14695" y="7232250"/>
                <a:ext cx="4876800" cy="419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</a:t>
                </a:r>
                <a:r>
                  <a:rPr lang="ko-KR" altLang="en-US" sz="2400" dirty="0"/>
                  <a:t> 성질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 err="1"/>
                  <a:t>복소벡터공간의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세벡터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스칼라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대해 다음 성질이 만족한다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acc>
                  </m:oMath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BF4A189-0214-415A-8209-40372B6B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95" y="7232250"/>
                <a:ext cx="4876800" cy="4196342"/>
              </a:xfrm>
              <a:prstGeom prst="rect">
                <a:avLst/>
              </a:prstGeom>
              <a:blipFill>
                <a:blip r:embed="rId1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61394A1-4328-4FF6-9905-92F9CFCC0270}"/>
                  </a:ext>
                </a:extLst>
              </p:cNvPr>
              <p:cNvSpPr/>
              <p:nvPr/>
            </p:nvSpPr>
            <p:spPr>
              <a:xfrm>
                <a:off x="4963061" y="8327509"/>
                <a:ext cx="1132939" cy="1239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61394A1-4328-4FF6-9905-92F9CFCC0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061" y="8327509"/>
                <a:ext cx="1132939" cy="1239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8D1214B-622C-43A4-A6D8-7519CEAC1D93}"/>
              </a:ext>
            </a:extLst>
          </p:cNvPr>
          <p:cNvCxnSpPr>
            <a:cxnSpLocks/>
          </p:cNvCxnSpPr>
          <p:nvPr/>
        </p:nvCxnSpPr>
        <p:spPr>
          <a:xfrm flipV="1">
            <a:off x="2438400" y="8531138"/>
            <a:ext cx="2752635" cy="2305931"/>
          </a:xfrm>
          <a:prstGeom prst="bentConnector3">
            <a:avLst>
              <a:gd name="adj1" fmla="val 586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08CDF6B-8CCC-40AA-A8A4-C27C6EDB1F86}"/>
              </a:ext>
            </a:extLst>
          </p:cNvPr>
          <p:cNvSpPr txBox="1"/>
          <p:nvPr/>
        </p:nvSpPr>
        <p:spPr>
          <a:xfrm>
            <a:off x="8075438" y="88392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6F41D94-E2EF-4F13-89B9-83D1F2404CD5}"/>
                  </a:ext>
                </a:extLst>
              </p:cNvPr>
              <p:cNvSpPr txBox="1"/>
              <p:nvPr/>
            </p:nvSpPr>
            <p:spPr>
              <a:xfrm>
                <a:off x="6560122" y="8354419"/>
                <a:ext cx="5407058" cy="96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4)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=()⋅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6F41D94-E2EF-4F13-89B9-83D1F240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122" y="8354419"/>
                <a:ext cx="5407058" cy="969561"/>
              </a:xfrm>
              <a:prstGeom prst="rect">
                <a:avLst/>
              </a:prstGeom>
              <a:blipFill>
                <a:blip r:embed="rId14"/>
                <a:stretch>
                  <a:fillRect l="-902" t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3FC89C-8EEB-4C1B-90F5-8AB0A64224A5}"/>
                  </a:ext>
                </a:extLst>
              </p:cNvPr>
              <p:cNvSpPr txBox="1"/>
              <p:nvPr/>
            </p:nvSpPr>
            <p:spPr>
              <a:xfrm>
                <a:off x="9525" y="11944900"/>
                <a:ext cx="4876800" cy="828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3.</a:t>
                </a:r>
                <a:r>
                  <a:rPr lang="ko-KR" altLang="en-US" sz="3200" b="1" dirty="0"/>
                  <a:t> </a:t>
                </a:r>
                <a:r>
                  <a:rPr lang="ko-KR" altLang="en-US" sz="3200" b="1" dirty="0" err="1"/>
                  <a:t>고윳값과</a:t>
                </a:r>
                <a:r>
                  <a:rPr lang="ko-KR" altLang="en-US" sz="3200" b="1" dirty="0"/>
                  <a:t> 벡터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① </a:t>
                </a:r>
                <a:r>
                  <a:rPr lang="ko-KR" altLang="en-US" sz="2200" dirty="0"/>
                  <a:t>정의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 err="1"/>
                  <a:t>복소정사각행렬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에 대하여 고유방정식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복소해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>
                    <a:solidFill>
                      <a:srgbClr val="002060"/>
                    </a:solidFill>
                  </a:rPr>
                  <a:t>복소고윳값</a:t>
                </a:r>
                <a:r>
                  <a:rPr lang="ko-KR" altLang="en-US" dirty="0" err="1"/>
                  <a:t>이라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또한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 를 만족시키는 모든 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집합을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고유공간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고유공간의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영벡터가 아닌 벡터를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복소고유벡터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라고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② </a:t>
                </a:r>
                <a:r>
                  <a:rPr lang="ko-KR" altLang="en-US" sz="2200" dirty="0"/>
                  <a:t>정리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가 실 정사각행렬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고윳값이고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는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이에 대응하는 </a:t>
                </a:r>
                <a:r>
                  <a:rPr lang="ko-KR" altLang="en-US" dirty="0" err="1"/>
                  <a:t>고유벡터이면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또</m:t>
                    </m:r>
                  </m:oMath>
                </a14:m>
                <a:r>
                  <a:rPr lang="ko-KR" altLang="en-US" dirty="0"/>
                  <a:t>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고윳값이며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이에 대응하는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고유벡터이다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3FC89C-8EEB-4C1B-90F5-8AB0A642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" y="11944900"/>
                <a:ext cx="4876800" cy="8282075"/>
              </a:xfrm>
              <a:prstGeom prst="rect">
                <a:avLst/>
              </a:prstGeom>
              <a:blipFill>
                <a:blip r:embed="rId15"/>
                <a:stretch>
                  <a:fillRect l="-3250" t="-11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64F920C-941D-481A-B97B-30297849BC94}"/>
                  </a:ext>
                </a:extLst>
              </p:cNvPr>
              <p:cNvSpPr txBox="1"/>
              <p:nvPr/>
            </p:nvSpPr>
            <p:spPr>
              <a:xfrm>
                <a:off x="5325029" y="11944900"/>
                <a:ext cx="5795497" cy="111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−4+5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64F920C-941D-481A-B97B-30297849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29" y="11944900"/>
                <a:ext cx="5795497" cy="1118448"/>
              </a:xfrm>
              <a:prstGeom prst="rect">
                <a:avLst/>
              </a:prstGeom>
              <a:blipFill>
                <a:blip r:embed="rId16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E1F54D5-06BA-4727-9343-370C924B73F8}"/>
                  </a:ext>
                </a:extLst>
              </p:cNvPr>
              <p:cNvSpPr/>
              <p:nvPr/>
            </p:nvSpPr>
            <p:spPr>
              <a:xfrm>
                <a:off x="5481905" y="13175734"/>
                <a:ext cx="2507033" cy="2944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E1F54D5-06BA-4727-9343-370C924B7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05" y="13175734"/>
                <a:ext cx="2507033" cy="2944204"/>
              </a:xfrm>
              <a:prstGeom prst="rect">
                <a:avLst/>
              </a:prstGeom>
              <a:blipFill>
                <a:blip r:embed="rId17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>
            <a:extLst>
              <a:ext uri="{FF2B5EF4-FFF2-40B4-BE49-F238E27FC236}">
                <a16:creationId xmlns:a16="http://schemas.microsoft.com/office/drawing/2014/main" id="{F9D5BA18-3501-48B8-BC2B-D386E528F2A2}"/>
              </a:ext>
            </a:extLst>
          </p:cNvPr>
          <p:cNvSpPr/>
          <p:nvPr/>
        </p:nvSpPr>
        <p:spPr>
          <a:xfrm>
            <a:off x="5680367" y="13626067"/>
            <a:ext cx="1529303" cy="2952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CC26B6-4775-48A1-8263-98937EC296F9}"/>
                  </a:ext>
                </a:extLst>
              </p:cNvPr>
              <p:cNvSpPr txBox="1"/>
              <p:nvPr/>
            </p:nvSpPr>
            <p:spPr>
              <a:xfrm>
                <a:off x="7140941" y="13515600"/>
                <a:ext cx="814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ko-KR" alt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CC26B6-4775-48A1-8263-98937EC2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41" y="13515600"/>
                <a:ext cx="814646" cy="276999"/>
              </a:xfrm>
              <a:prstGeom prst="rect">
                <a:avLst/>
              </a:prstGeom>
              <a:blipFill>
                <a:blip r:embed="rId1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E8E8343-F5EC-4773-9F34-4F06DF5ACEAF}"/>
                  </a:ext>
                </a:extLst>
              </p:cNvPr>
              <p:cNvSpPr txBox="1"/>
              <p:nvPr/>
            </p:nvSpPr>
            <p:spPr>
              <a:xfrm>
                <a:off x="8158560" y="13465941"/>
                <a:ext cx="3696589" cy="3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공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고유벡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터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−2,5)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E8E8343-F5EC-4773-9F34-4F06DF5A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60" y="13465941"/>
                <a:ext cx="3696589" cy="34995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34D65CA-309E-4411-B0F9-A2750A7102A4}"/>
                  </a:ext>
                </a:extLst>
              </p:cNvPr>
              <p:cNvSpPr/>
              <p:nvPr/>
            </p:nvSpPr>
            <p:spPr>
              <a:xfrm>
                <a:off x="8212218" y="16525599"/>
                <a:ext cx="815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34D65CA-309E-4411-B0F9-A2750A710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18" y="16525599"/>
                <a:ext cx="81548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5D3B23DC-19C8-4FD3-B134-86C8E0B8ACC5}"/>
              </a:ext>
            </a:extLst>
          </p:cNvPr>
          <p:cNvSpPr txBox="1"/>
          <p:nvPr/>
        </p:nvSpPr>
        <p:spPr>
          <a:xfrm>
            <a:off x="1094297" y="1790807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중요한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59F967-28C4-475A-BD40-CE2DABE37D3B}"/>
                  </a:ext>
                </a:extLst>
              </p:cNvPr>
              <p:cNvSpPr txBox="1"/>
              <p:nvPr/>
            </p:nvSpPr>
            <p:spPr>
              <a:xfrm>
                <a:off x="5340908" y="18229782"/>
                <a:ext cx="1682512" cy="1773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𝐴𝑣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59F967-28C4-475A-BD40-CE2DABE3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08" y="18229782"/>
                <a:ext cx="1682512" cy="1773691"/>
              </a:xfrm>
              <a:prstGeom prst="rect">
                <a:avLst/>
              </a:prstGeom>
              <a:blipFill>
                <a:blip r:embed="rId21"/>
                <a:stretch>
                  <a:fillRect l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5A4A766-C20B-45C6-84D1-A463BA2A1C20}"/>
                  </a:ext>
                </a:extLst>
              </p:cNvPr>
              <p:cNvSpPr/>
              <p:nvPr/>
            </p:nvSpPr>
            <p:spPr>
              <a:xfrm>
                <a:off x="7330141" y="18383447"/>
                <a:ext cx="1148135" cy="652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5A4A766-C20B-45C6-84D1-A463BA2A1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41" y="18383447"/>
                <a:ext cx="1148135" cy="6524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8DDAB8-0E8E-4E3B-9B26-19E9E9034C4A}"/>
              </a:ext>
            </a:extLst>
          </p:cNvPr>
          <p:cNvSpPr/>
          <p:nvPr/>
        </p:nvSpPr>
        <p:spPr>
          <a:xfrm>
            <a:off x="5680367" y="19192875"/>
            <a:ext cx="982802" cy="3285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7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4876800" cy="321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4. </a:t>
                </a:r>
                <a:r>
                  <a:rPr lang="ko-KR" altLang="en-US" sz="3200" b="1" dirty="0" err="1"/>
                  <a:t>유니터리</a:t>
                </a:r>
                <a:r>
                  <a:rPr lang="en-US" altLang="ko-KR" sz="3200" b="1" dirty="0"/>
                  <a:t> </a:t>
                </a:r>
                <a:r>
                  <a:rPr lang="ko-KR" altLang="en-US" sz="3200" b="1" dirty="0"/>
                  <a:t>대각화</a:t>
                </a:r>
                <a:endParaRPr lang="en-US" altLang="ko-KR" sz="3200" b="1" dirty="0"/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ko-KR" altLang="en-US" sz="2400" dirty="0"/>
                  <a:t>용어의 정의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① </a:t>
                </a:r>
                <a:r>
                  <a:rPr lang="ko-KR" altLang="en-US" sz="2000" dirty="0"/>
                  <a:t>켤레전치행렬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 err="1"/>
                  <a:t>복소행렬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의 전치행렬을 구한 다음 각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성분을 켤레인 복소수로 바군 행렬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의 켤레전치행렬 또는 </a:t>
                </a:r>
                <a:r>
                  <a:rPr lang="ko-KR" altLang="en-US" dirty="0" err="1"/>
                  <a:t>에르미트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전치행렬이라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876800" cy="3217227"/>
              </a:xfrm>
              <a:prstGeom prst="rect">
                <a:avLst/>
              </a:prstGeom>
              <a:blipFill>
                <a:blip r:embed="rId2"/>
                <a:stretch>
                  <a:fillRect l="-3125" t="-3030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1AF523-BB50-4A0E-AD69-872A79CF15E9}"/>
                  </a:ext>
                </a:extLst>
              </p:cNvPr>
              <p:cNvSpPr txBox="1"/>
              <p:nvPr/>
            </p:nvSpPr>
            <p:spPr>
              <a:xfrm>
                <a:off x="0" y="3752850"/>
                <a:ext cx="5065426" cy="2594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* </a:t>
                </a:r>
                <a:r>
                  <a:rPr lang="ko-KR" altLang="en-US" dirty="0"/>
                  <a:t>스칼라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행렬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에 대하여 </a:t>
                </a:r>
                <a:endParaRPr lang="en-US" altLang="ko-KR" dirty="0"/>
              </a:p>
              <a:p>
                <a:r>
                  <a:rPr lang="ko-KR" altLang="en-US" dirty="0"/>
                  <a:t>   다음이 성립한다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4)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1AF523-BB50-4A0E-AD69-872A79CF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2850"/>
                <a:ext cx="5065426" cy="2594493"/>
              </a:xfrm>
              <a:prstGeom prst="rect">
                <a:avLst/>
              </a:prstGeom>
              <a:blipFill>
                <a:blip r:embed="rId3"/>
                <a:stretch>
                  <a:fillRect l="-963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14A595-7B77-48DE-8346-C2B49C4B2BC7}"/>
              </a:ext>
            </a:extLst>
          </p:cNvPr>
          <p:cNvSpPr txBox="1"/>
          <p:nvPr/>
        </p:nvSpPr>
        <p:spPr>
          <a:xfrm>
            <a:off x="3162300" y="505009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 dirty="0" err="1"/>
              <a:t>복부호</a:t>
            </a:r>
            <a:r>
              <a:rPr lang="ko-KR" altLang="en-US" dirty="0"/>
              <a:t> 동순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DAE9F-2CCC-4487-8BCB-1DA5DFFF688E}"/>
              </a:ext>
            </a:extLst>
          </p:cNvPr>
          <p:cNvSpPr txBox="1"/>
          <p:nvPr/>
        </p:nvSpPr>
        <p:spPr>
          <a:xfrm>
            <a:off x="2438400" y="1075213"/>
            <a:ext cx="326707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벡터들의 내적연산 </a:t>
            </a:r>
            <a:r>
              <a:rPr lang="en-US" altLang="ko-KR" dirty="0">
                <a:solidFill>
                  <a:srgbClr val="002060"/>
                </a:solidFill>
              </a:rPr>
              <a:t>= </a:t>
            </a:r>
            <a:r>
              <a:rPr lang="ko-KR" altLang="en-US" dirty="0">
                <a:solidFill>
                  <a:srgbClr val="002060"/>
                </a:solidFill>
              </a:rPr>
              <a:t>행렬의 곱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199681-EBBC-480E-8736-C7676144142A}"/>
              </a:ext>
            </a:extLst>
          </p:cNvPr>
          <p:cNvSpPr/>
          <p:nvPr/>
        </p:nvSpPr>
        <p:spPr>
          <a:xfrm>
            <a:off x="3686175" y="2038350"/>
            <a:ext cx="171450" cy="1714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268C57-5404-46FE-A99C-976EAE6BEA93}"/>
                  </a:ext>
                </a:extLst>
              </p:cNvPr>
              <p:cNvSpPr txBox="1"/>
              <p:nvPr/>
            </p:nvSpPr>
            <p:spPr>
              <a:xfrm>
                <a:off x="3805838" y="1899850"/>
                <a:ext cx="5321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200" dirty="0"/>
                  <a:t>=</a:t>
                </a:r>
                <a:r>
                  <a:rPr lang="ko-KR" altLang="en-US" sz="1200" dirty="0"/>
                  <a:t>☆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268C57-5404-46FE-A99C-976EAE6BE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38" y="1899850"/>
                <a:ext cx="532197" cy="276999"/>
              </a:xfrm>
              <a:prstGeom prst="rect">
                <a:avLst/>
              </a:prstGeom>
              <a:blipFill>
                <a:blip r:embed="rId4"/>
                <a:stretch>
                  <a:fillRect t="-444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2292D0-BD29-43CA-BE14-0B9A9CBD2725}"/>
                  </a:ext>
                </a:extLst>
              </p:cNvPr>
              <p:cNvSpPr txBox="1"/>
              <p:nvPr/>
            </p:nvSpPr>
            <p:spPr>
              <a:xfrm>
                <a:off x="5863238" y="588138"/>
                <a:ext cx="5279843" cy="4629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−1+2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−1+2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−1−2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1+1−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2292D0-BD29-43CA-BE14-0B9A9CBD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38" y="588138"/>
                <a:ext cx="5279843" cy="4629088"/>
              </a:xfrm>
              <a:prstGeom prst="rect">
                <a:avLst/>
              </a:prstGeom>
              <a:blipFill>
                <a:blip r:embed="rId5"/>
                <a:stretch>
                  <a:fillRect l="-1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7703F5-D382-42AF-94F1-E37F8D460BDD}"/>
              </a:ext>
            </a:extLst>
          </p:cNvPr>
          <p:cNvSpPr/>
          <p:nvPr/>
        </p:nvSpPr>
        <p:spPr>
          <a:xfrm>
            <a:off x="5863238" y="2124075"/>
            <a:ext cx="3271237" cy="5810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532539-32F6-4DA1-9185-7AE937007E3A}"/>
              </a:ext>
            </a:extLst>
          </p:cNvPr>
          <p:cNvSpPr/>
          <p:nvPr/>
        </p:nvSpPr>
        <p:spPr>
          <a:xfrm>
            <a:off x="5863239" y="4212462"/>
            <a:ext cx="2328262" cy="5810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7F98ACF-D363-4951-A87C-2D671DBF82D7}"/>
                  </a:ext>
                </a:extLst>
              </p:cNvPr>
              <p:cNvSpPr txBox="1"/>
              <p:nvPr/>
            </p:nvSpPr>
            <p:spPr>
              <a:xfrm>
                <a:off x="47625" y="6402270"/>
                <a:ext cx="4876800" cy="605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② </a:t>
                </a:r>
                <a:r>
                  <a:rPr lang="ko-KR" altLang="en-US" sz="2000" dirty="0" err="1"/>
                  <a:t>에르미트행렬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성립하는 </a:t>
                </a:r>
                <a:r>
                  <a:rPr lang="ko-KR" altLang="en-US" dirty="0" err="1"/>
                  <a:t>복소정사각행렬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에르미트</a:t>
                </a:r>
                <a:r>
                  <a:rPr lang="ko-KR" altLang="en-US" dirty="0"/>
                  <a:t> 행렬이라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③ </a:t>
                </a:r>
                <a:r>
                  <a:rPr lang="ko-KR" altLang="en-US" sz="2000" dirty="0" err="1"/>
                  <a:t>유니터리행렬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 복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역행렬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대하여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ko-KR" altLang="en-US" dirty="0"/>
                  <a:t>가 성립하는 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유니터리행렬이라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④ </a:t>
                </a:r>
                <a:r>
                  <a:rPr lang="ko-KR" altLang="en-US" sz="2000" dirty="0"/>
                  <a:t>정규행렬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복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규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에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미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니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등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해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당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7F98ACF-D363-4951-A87C-2D671DBF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6402270"/>
                <a:ext cx="4876800" cy="6050118"/>
              </a:xfrm>
              <a:prstGeom prst="rect">
                <a:avLst/>
              </a:prstGeom>
              <a:blipFill>
                <a:blip r:embed="rId6"/>
                <a:stretch>
                  <a:fillRect l="-1375" b="-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8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4876800" cy="1037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ko-KR" altLang="en-US" sz="2400" dirty="0"/>
                  <a:t>유니터리 대각화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① </a:t>
                </a:r>
                <a:r>
                  <a:rPr lang="ko-KR" altLang="en-US" sz="2000" dirty="0"/>
                  <a:t>정의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복소대각행렬이</a:t>
                </a:r>
                <a:r>
                  <a:rPr lang="ko-KR" altLang="en-US" dirty="0"/>
                  <a:t> 되는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유니터리행렬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존재하면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복소정사각행렬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유니터리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대각화가능하다고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또한 이러한 임의의 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유니터리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대각화한다고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② </a:t>
                </a:r>
                <a:r>
                  <a:rPr lang="ko-KR" altLang="en-US" sz="2000" dirty="0"/>
                  <a:t>정리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유</m:t>
                    </m:r>
                  </m:oMath>
                </a14:m>
                <a:r>
                  <a:rPr lang="ko-KR" altLang="en-US" dirty="0"/>
                  <a:t>니러티 대각화 가능한 행렬은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정규행렬이며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역도 성립한다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즉 정규행렬은 </a:t>
                </a:r>
                <a:r>
                  <a:rPr lang="ko-KR" altLang="en-US" dirty="0" err="1"/>
                  <a:t>유니터리</a:t>
                </a:r>
                <a:r>
                  <a:rPr lang="ko-KR" altLang="en-US" dirty="0"/>
                  <a:t> 대각화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가능하다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③ </a:t>
                </a:r>
                <a:r>
                  <a:rPr lang="ko-KR" altLang="en-US" sz="2000" dirty="0" err="1"/>
                  <a:t>에르미트</a:t>
                </a:r>
                <a:r>
                  <a:rPr lang="ko-KR" altLang="en-US" sz="2000" dirty="0"/>
                  <a:t> 행렬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의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  </a:t>
                </a:r>
                <a:r>
                  <a:rPr lang="ko-KR" altLang="en-US" sz="2000" dirty="0" err="1"/>
                  <a:t>유니터리</a:t>
                </a:r>
                <a:r>
                  <a:rPr lang="ko-KR" altLang="en-US" sz="2000" dirty="0"/>
                  <a:t> 대각화 과정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𝐒𝐭𝐞𝐩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𝐒𝐭𝐞𝐩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𝐒𝐭𝐞𝐩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저벡터를 열벡터로 하는 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:r>
                  <a:rPr lang="ko-KR" altLang="en-US" dirty="0" err="1"/>
                  <a:t>유니터리행렬이고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를 대각화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876800" cy="10376815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F1D71-149D-4A22-B3AC-1D29DF2A47ED}"/>
                  </a:ext>
                </a:extLst>
              </p:cNvPr>
              <p:cNvSpPr txBox="1"/>
              <p:nvPr/>
            </p:nvSpPr>
            <p:spPr>
              <a:xfrm>
                <a:off x="4486275" y="600075"/>
                <a:ext cx="4494820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고하자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유니터리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F1D71-149D-4A22-B3AC-1D29DF2A4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75" y="600075"/>
                <a:ext cx="4494820" cy="374526"/>
              </a:xfrm>
              <a:prstGeom prst="rect">
                <a:avLst/>
              </a:prstGeom>
              <a:blipFill>
                <a:blip r:embed="rId4"/>
                <a:stretch>
                  <a:fillRect t="-9677" r="-136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16EB74-9FFC-4453-A627-D8C0DBF8F3E8}"/>
                  </a:ext>
                </a:extLst>
              </p:cNvPr>
              <p:cNvSpPr txBox="1"/>
              <p:nvPr/>
            </p:nvSpPr>
            <p:spPr>
              <a:xfrm>
                <a:off x="4486275" y="1152525"/>
                <a:ext cx="17604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16EB74-9FFC-4453-A627-D8C0DBF8F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75" y="1152525"/>
                <a:ext cx="1760482" cy="923330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661692-3C2E-4DB0-9DD6-F9FCE2AFB3CA}"/>
                  </a:ext>
                </a:extLst>
              </p:cNvPr>
              <p:cNvSpPr txBox="1"/>
              <p:nvPr/>
            </p:nvSpPr>
            <p:spPr>
              <a:xfrm>
                <a:off x="6496050" y="1244858"/>
                <a:ext cx="5126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dirty="0"/>
                  <a:t>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dirty="0"/>
                  <a:t>P=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𝐴𝑃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661692-3C2E-4DB0-9DD6-F9FCE2AFB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1244858"/>
                <a:ext cx="512621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51F55-89F0-4293-95A2-A39DEB947CEC}"/>
              </a:ext>
            </a:extLst>
          </p:cNvPr>
          <p:cNvSpPr/>
          <p:nvPr/>
        </p:nvSpPr>
        <p:spPr>
          <a:xfrm>
            <a:off x="7972425" y="649225"/>
            <a:ext cx="828675" cy="2762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5F763F-3B78-4F5A-90AC-720BF8D6CF94}"/>
              </a:ext>
            </a:extLst>
          </p:cNvPr>
          <p:cNvCxnSpPr/>
          <p:nvPr/>
        </p:nvCxnSpPr>
        <p:spPr>
          <a:xfrm>
            <a:off x="8444211" y="925450"/>
            <a:ext cx="890289" cy="31940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DE25064-1450-4017-BB25-2CA9924A1D05}"/>
              </a:ext>
            </a:extLst>
          </p:cNvPr>
          <p:cNvSpPr/>
          <p:nvPr/>
        </p:nvSpPr>
        <p:spPr>
          <a:xfrm>
            <a:off x="9334500" y="1244858"/>
            <a:ext cx="479668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14D52-9DA0-450A-8B4B-2C4DB6987D6E}"/>
                  </a:ext>
                </a:extLst>
              </p:cNvPr>
              <p:cNvSpPr txBox="1"/>
              <p:nvPr/>
            </p:nvSpPr>
            <p:spPr>
              <a:xfrm>
                <a:off x="6496050" y="1574676"/>
                <a:ext cx="5230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P=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dirty="0"/>
                  <a:t>AP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14D52-9DA0-450A-8B4B-2C4DB6987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1574676"/>
                <a:ext cx="5230406" cy="369332"/>
              </a:xfrm>
              <a:prstGeom prst="rect">
                <a:avLst/>
              </a:prstGeom>
              <a:blipFill>
                <a:blip r:embed="rId7"/>
                <a:stretch>
                  <a:fillRect t="-8197" r="-11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A112C2-0AA1-4AF4-BF87-33F9370A1C9E}"/>
                  </a:ext>
                </a:extLst>
              </p:cNvPr>
              <p:cNvSpPr/>
              <p:nvPr/>
            </p:nvSpPr>
            <p:spPr>
              <a:xfrm>
                <a:off x="6496050" y="2273826"/>
                <a:ext cx="2671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dirty="0"/>
                        <m:t>AP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A112C2-0AA1-4AF4-BF87-33F9370A1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2273826"/>
                <a:ext cx="26718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8F5F40-007A-45CE-A285-BA1E9607B10A}"/>
                  </a:ext>
                </a:extLst>
              </p:cNvPr>
              <p:cNvSpPr/>
              <p:nvPr/>
            </p:nvSpPr>
            <p:spPr>
              <a:xfrm>
                <a:off x="7058100" y="2643158"/>
                <a:ext cx="1585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dirty="0"/>
                        <m:t>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8F5F40-007A-45CE-A285-BA1E9607B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00" y="2643158"/>
                <a:ext cx="15858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0A924DF4-3A7D-4E4D-B654-9BC0397AEC52}"/>
              </a:ext>
            </a:extLst>
          </p:cNvPr>
          <p:cNvGrpSpPr/>
          <p:nvPr/>
        </p:nvGrpSpPr>
        <p:grpSpPr>
          <a:xfrm>
            <a:off x="4823957" y="6554503"/>
            <a:ext cx="3344185" cy="2450405"/>
            <a:chOff x="4752520" y="6030111"/>
            <a:chExt cx="3344185" cy="24504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121ED43-72BE-44D2-ABDF-78480589C5D1}"/>
                </a:ext>
              </a:extLst>
            </p:cNvPr>
            <p:cNvGrpSpPr/>
            <p:nvPr/>
          </p:nvGrpSpPr>
          <p:grpSpPr>
            <a:xfrm>
              <a:off x="4752520" y="6030111"/>
              <a:ext cx="3344185" cy="2450405"/>
              <a:chOff x="5537691" y="5972961"/>
              <a:chExt cx="3344185" cy="245040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6015146-B2C7-4536-AC49-9184197E3083}"/>
                  </a:ext>
                </a:extLst>
              </p:cNvPr>
              <p:cNvGrpSpPr/>
              <p:nvPr/>
            </p:nvGrpSpPr>
            <p:grpSpPr>
              <a:xfrm>
                <a:off x="5537691" y="6334125"/>
                <a:ext cx="2724383" cy="2089241"/>
                <a:chOff x="5438850" y="6305550"/>
                <a:chExt cx="2724383" cy="208924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BAA9EF2-783A-4F1A-A46A-E0C4E7B551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8850" y="6305550"/>
                      <a:ext cx="2305311" cy="9469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dirty="0"/>
                        <a:t>정규 </a:t>
                      </a:r>
                      <a14:m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dirty="0"/>
                            <m:t>A</m:t>
                          </m:r>
                        </m:oMath>
                      </a14:m>
                      <a:endParaRPr lang="en-US" altLang="ko-KR" dirty="0"/>
                    </a:p>
                    <a:p>
                      <a:r>
                        <a:rPr lang="en-US" altLang="ko-KR" dirty="0"/>
                        <a:t>-&gt;</a:t>
                      </a:r>
                      <a:r>
                        <a:rPr lang="ko-KR" altLang="en-US" dirty="0" err="1"/>
                        <a:t>유니터리</a:t>
                      </a:r>
                      <a:r>
                        <a:rPr lang="en-US" altLang="ko-KR" dirty="0"/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oMath>
                      </a14:m>
                      <a:endParaRPr lang="en-US" altLang="ko-KR" dirty="0"/>
                    </a:p>
                    <a:p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에</a:t>
                      </a:r>
                      <a14:m>
                        <m:oMath xmlns:m="http://schemas.openxmlformats.org/officeDocument/2006/math"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미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트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oMath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BAA9EF2-783A-4F1A-A46A-E0C4E7B551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8850" y="6305550"/>
                      <a:ext cx="2305311" cy="94699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16" t="-4487" b="-70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AF528B5-BC16-4A91-A2F6-D275DACB81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3792" y="7444904"/>
                      <a:ext cx="1664751" cy="554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AF528B5-BC16-4A91-A2F6-D275DACB81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3792" y="7444904"/>
                      <a:ext cx="1664751" cy="5542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E82E4A29-96C4-4F6D-A0D6-5E041DBC5F88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>
                  <a:off x="5676900" y="7115175"/>
                  <a:ext cx="166892" cy="6068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93DFFB1A-4691-4FB2-9501-DF2DD9188B13}"/>
                    </a:ext>
                  </a:extLst>
                </p:cNvPr>
                <p:cNvSpPr/>
                <p:nvPr/>
              </p:nvSpPr>
              <p:spPr>
                <a:xfrm rot="1423579">
                  <a:off x="6023790" y="7596794"/>
                  <a:ext cx="1304755" cy="27712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C03E0BCA-651F-48AE-9C60-7CBBA403878F}"/>
                    </a:ext>
                  </a:extLst>
                </p:cNvPr>
                <p:cNvSpPr/>
                <p:nvPr/>
              </p:nvSpPr>
              <p:spPr>
                <a:xfrm>
                  <a:off x="6036592" y="7733869"/>
                  <a:ext cx="613877" cy="37169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861A9DF-3524-4FCA-8311-A30B8C5556A9}"/>
                    </a:ext>
                  </a:extLst>
                </p:cNvPr>
                <p:cNvSpPr/>
                <p:nvPr/>
              </p:nvSpPr>
              <p:spPr>
                <a:xfrm>
                  <a:off x="6751161" y="7418603"/>
                  <a:ext cx="613877" cy="37169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92E7BC-E49E-4E30-BB36-1A7D26531BDF}"/>
                    </a:ext>
                  </a:extLst>
                </p:cNvPr>
                <p:cNvSpPr txBox="1"/>
                <p:nvPr/>
              </p:nvSpPr>
              <p:spPr>
                <a:xfrm>
                  <a:off x="6864853" y="802545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002060"/>
                      </a:solidFill>
                    </a:rPr>
                    <a:t>실수성분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1DB116-916C-4916-9E8E-3675C6FD2286}"/>
                    </a:ext>
                  </a:extLst>
                </p:cNvPr>
                <p:cNvSpPr txBox="1"/>
                <p:nvPr/>
              </p:nvSpPr>
              <p:spPr>
                <a:xfrm>
                  <a:off x="7055237" y="718936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00B050"/>
                      </a:solidFill>
                    </a:rPr>
                    <a:t>켤레형태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78385-847A-43D5-9BC8-C3CA0E84AE43}"/>
                  </a:ext>
                </a:extLst>
              </p:cNvPr>
              <p:cNvSpPr txBox="1"/>
              <p:nvPr/>
            </p:nvSpPr>
            <p:spPr>
              <a:xfrm>
                <a:off x="5537691" y="5972961"/>
                <a:ext cx="334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에르미트</a:t>
                </a:r>
                <a:r>
                  <a:rPr lang="ko-KR" altLang="en-US" dirty="0"/>
                  <a:t> 행렬을 사용하는 이유</a:t>
                </a:r>
                <a:endParaRPr lang="en-US" altLang="ko-KR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0BD5B5-3F1B-4B65-8A7E-1E54869E5035}"/>
                </a:ext>
              </a:extLst>
            </p:cNvPr>
            <p:cNvSpPr txBox="1"/>
            <p:nvPr/>
          </p:nvSpPr>
          <p:spPr>
            <a:xfrm>
              <a:off x="7094603" y="6664283"/>
              <a:ext cx="965329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2060"/>
                  </a:solidFill>
                </a:rPr>
                <a:t>&lt;-</a:t>
              </a:r>
              <a:r>
                <a:rPr lang="ko-KR" altLang="en-US" sz="1600" dirty="0">
                  <a:solidFill>
                    <a:srgbClr val="002060"/>
                  </a:solidFill>
                </a:rPr>
                <a:t>어려움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5474960-D596-4F1D-98A5-8DFC9E3F7429}"/>
              </a:ext>
            </a:extLst>
          </p:cNvPr>
          <p:cNvSpPr txBox="1"/>
          <p:nvPr/>
        </p:nvSpPr>
        <p:spPr>
          <a:xfrm>
            <a:off x="8220306" y="6503391"/>
            <a:ext cx="3768980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 대각화가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유니터리</a:t>
            </a:r>
            <a:r>
              <a:rPr lang="ko-KR" altLang="en-US" dirty="0"/>
              <a:t> 대각화 하는 이유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단순한 예제를 다루기 위해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복소수를 일반 대각화는 매우 복잡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A8DAF4D-F0A5-4041-A082-786DB9797842}"/>
                  </a:ext>
                </a:extLst>
              </p:cNvPr>
              <p:cNvSpPr txBox="1"/>
              <p:nvPr/>
            </p:nvSpPr>
            <p:spPr>
              <a:xfrm>
                <a:off x="0" y="11020197"/>
                <a:ext cx="4194610" cy="2503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을 대각화 하자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ko-KR" dirty="0"/>
                  <a:t>①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고윳값</a:t>
                </a:r>
                <a:r>
                  <a:rPr lang="ko-KR" altLang="en-US" dirty="0"/>
                  <a:t> 구하기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A8DAF4D-F0A5-4041-A082-786DB9797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20197"/>
                <a:ext cx="4194610" cy="2503827"/>
              </a:xfrm>
              <a:prstGeom prst="rect">
                <a:avLst/>
              </a:prstGeom>
              <a:blipFill>
                <a:blip r:embed="rId1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F91614-CAE2-4C18-893D-6E13B9C927F1}"/>
                  </a:ext>
                </a:extLst>
              </p:cNvPr>
              <p:cNvSpPr txBox="1"/>
              <p:nvPr/>
            </p:nvSpPr>
            <p:spPr>
              <a:xfrm>
                <a:off x="3059043" y="12658725"/>
                <a:ext cx="1135567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F91614-CAE2-4C18-893D-6E13B9C92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43" y="12658725"/>
                <a:ext cx="1135567" cy="5524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7C999D30-D892-4CA0-9834-B2FA3C14A540}"/>
              </a:ext>
            </a:extLst>
          </p:cNvPr>
          <p:cNvGrpSpPr/>
          <p:nvPr/>
        </p:nvGrpSpPr>
        <p:grpSpPr>
          <a:xfrm>
            <a:off x="85725" y="13691318"/>
            <a:ext cx="4559582" cy="2567222"/>
            <a:chOff x="0" y="13777043"/>
            <a:chExt cx="4559582" cy="256722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903AFA4-DC52-4130-9057-B4EEBE134E6A}"/>
                </a:ext>
              </a:extLst>
            </p:cNvPr>
            <p:cNvSpPr/>
            <p:nvPr/>
          </p:nvSpPr>
          <p:spPr>
            <a:xfrm>
              <a:off x="574170" y="14639925"/>
              <a:ext cx="1838325" cy="209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D3AA12A-39DF-48B6-894D-D4FF90BB87D2}"/>
                </a:ext>
              </a:extLst>
            </p:cNvPr>
            <p:cNvGrpSpPr/>
            <p:nvPr/>
          </p:nvGrpSpPr>
          <p:grpSpPr>
            <a:xfrm>
              <a:off x="0" y="13777043"/>
              <a:ext cx="4559582" cy="1352953"/>
              <a:chOff x="0" y="13777043"/>
              <a:chExt cx="4559582" cy="13529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67B2C08-E9D7-4E53-A8CE-8AC97CAE9C54}"/>
                      </a:ext>
                    </a:extLst>
                  </p:cNvPr>
                  <p:cNvSpPr/>
                  <p:nvPr/>
                </p:nvSpPr>
                <p:spPr>
                  <a:xfrm>
                    <a:off x="0" y="13777043"/>
                    <a:ext cx="4559582" cy="12685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ko-KR" dirty="0"/>
                      <a:t>②</a:t>
                    </a:r>
                    <a:r>
                      <a:rPr lang="ko-KR" alt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a14:m>
                    <a:r>
                      <a:rPr lang="ko-KR" altLang="en-US" dirty="0"/>
                      <a:t>일때</a:t>
                    </a:r>
                    <a:endParaRPr lang="en-US" altLang="ko-KR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altLang="ko-KR" dirty="0"/>
                  </a:p>
                </p:txBody>
              </p:sp>
            </mc:Choice>
            <mc:Fallback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67B2C08-E9D7-4E53-A8CE-8AC97CAE9C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3777043"/>
                    <a:ext cx="4559582" cy="126855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EFF6CC6-951C-41F8-BBAC-132B55403E1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369" y="14852997"/>
                    <a:ext cx="93006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(−1−</m:t>
                          </m:r>
                          <m:r>
                            <a:rPr lang="en-US" altLang="ko-K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EFF6CC6-951C-41F8-BBAC-132B55403E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369" y="14852997"/>
                    <a:ext cx="93006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6A2F639-EC22-481D-A2C4-3E0B04055C73}"/>
                </a:ext>
              </a:extLst>
            </p:cNvPr>
            <p:cNvGrpSpPr/>
            <p:nvPr/>
          </p:nvGrpSpPr>
          <p:grpSpPr>
            <a:xfrm>
              <a:off x="15525" y="15297129"/>
              <a:ext cx="2887906" cy="1047136"/>
              <a:chOff x="15525" y="15297129"/>
              <a:chExt cx="2887906" cy="10471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6E4E1A0-38AD-4742-8394-77E5E9930BFC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5" y="15297129"/>
                    <a:ext cx="2887906" cy="6109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=(−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≠0)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6E4E1A0-38AD-4742-8394-77E5E9930B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5" y="15297129"/>
                    <a:ext cx="2887906" cy="61093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E45B04E-07AB-4EBD-8A14-0E2426C0496B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12" y="15974933"/>
                    <a:ext cx="13028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,−2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E45B04E-07AB-4EBD-8A14-0E2426C04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12" y="15974933"/>
                    <a:ext cx="130285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26095405-CEEB-4057-BA8D-6C79499F84C0}"/>
                  </a:ext>
                </a:extLst>
              </p:cNvPr>
              <p:cNvCxnSpPr>
                <a:endCxn id="49" idx="1"/>
              </p:cNvCxnSpPr>
              <p:nvPr/>
            </p:nvCxnSpPr>
            <p:spPr>
              <a:xfrm rot="5400000">
                <a:off x="589832" y="15844556"/>
                <a:ext cx="395724" cy="234363"/>
              </a:xfrm>
              <a:prstGeom prst="bentConnector4">
                <a:avLst>
                  <a:gd name="adj1" fmla="val 26667"/>
                  <a:gd name="adj2" fmla="val 197541"/>
                </a:avLst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6F7104-5348-4708-B859-43C4692B357A}"/>
              </a:ext>
            </a:extLst>
          </p:cNvPr>
          <p:cNvGrpSpPr/>
          <p:nvPr/>
        </p:nvGrpSpPr>
        <p:grpSpPr>
          <a:xfrm>
            <a:off x="5740604" y="11759791"/>
            <a:ext cx="5471327" cy="2565803"/>
            <a:chOff x="5740604" y="11759791"/>
            <a:chExt cx="5471327" cy="25658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22D90FF-E64B-409C-A650-6F5323EC95B7}"/>
                    </a:ext>
                  </a:extLst>
                </p:cNvPr>
                <p:cNvSpPr/>
                <p:nvPr/>
              </p:nvSpPr>
              <p:spPr>
                <a:xfrm>
                  <a:off x="5740604" y="11759791"/>
                  <a:ext cx="4557723" cy="1690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ko-KR" dirty="0"/>
                    <a:t>③</a:t>
                  </a:r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ko-KR" altLang="en-US" dirty="0"/>
                    <a:t>일때</a:t>
                  </a:r>
                  <a:endParaRPr lang="en-US" altLang="ko-KR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22D90FF-E64B-409C-A650-6F5323EC95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604" y="11759791"/>
                  <a:ext cx="4557723" cy="1690206"/>
                </a:xfrm>
                <a:prstGeom prst="rect">
                  <a:avLst/>
                </a:prstGeom>
                <a:blipFill>
                  <a:blip r:embed="rId18"/>
                  <a:stretch>
                    <a:fillRect l="-12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9F69181-098E-4687-8D76-6676E09B4AD5}"/>
                    </a:ext>
                  </a:extLst>
                </p:cNvPr>
                <p:cNvSpPr txBox="1"/>
                <p:nvPr/>
              </p:nvSpPr>
              <p:spPr>
                <a:xfrm>
                  <a:off x="7923209" y="12822796"/>
                  <a:ext cx="2115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∴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9F69181-098E-4687-8D76-6676E09B4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209" y="12822796"/>
                  <a:ext cx="211577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D94352-8C2C-4ED6-AEFD-5A2EA4DACF48}"/>
                    </a:ext>
                  </a:extLst>
                </p:cNvPr>
                <p:cNvSpPr txBox="1"/>
                <p:nvPr/>
              </p:nvSpPr>
              <p:spPr>
                <a:xfrm>
                  <a:off x="8723876" y="13134166"/>
                  <a:ext cx="11297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D94352-8C2C-4ED6-AEFD-5A2EA4DAC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876" y="13134166"/>
                  <a:ext cx="112973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F9EFF16-0462-435E-8656-9644B640BF0A}"/>
                    </a:ext>
                  </a:extLst>
                </p:cNvPr>
                <p:cNvSpPr txBox="1"/>
                <p:nvPr/>
              </p:nvSpPr>
              <p:spPr>
                <a:xfrm>
                  <a:off x="10038981" y="13128972"/>
                  <a:ext cx="1172950" cy="374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</m:oMath>
                  </a14:m>
                  <a:r>
                    <a:rPr lang="ko-KR" altLang="en-US" dirty="0"/>
                    <a:t>때</a:t>
                  </a: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F9EFF16-0462-435E-8656-9644B640B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981" y="13128972"/>
                  <a:ext cx="1172950" cy="374526"/>
                </a:xfrm>
                <a:prstGeom prst="rect">
                  <a:avLst/>
                </a:prstGeom>
                <a:blipFill>
                  <a:blip r:embed="rId21"/>
                  <a:stretch>
                    <a:fillRect t="-11475" r="-364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F3737A-BE28-40CB-BFBD-760719BCA5A3}"/>
                </a:ext>
              </a:extLst>
            </p:cNvPr>
            <p:cNvSpPr txBox="1"/>
            <p:nvPr/>
          </p:nvSpPr>
          <p:spPr>
            <a:xfrm>
              <a:off x="5814844" y="13679263"/>
              <a:ext cx="3166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기저를 직교 기저로 만들어 줌</a:t>
              </a:r>
              <a:endParaRPr lang="en-US" altLang="ko-KR" dirty="0"/>
            </a:p>
            <a:p>
              <a:r>
                <a:rPr lang="en-US" altLang="ko-KR" dirty="0"/>
                <a:t>{(1,0),(0,1)}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AF34C84-FAE3-4DD2-A7E8-30A785EA6246}"/>
              </a:ext>
            </a:extLst>
          </p:cNvPr>
          <p:cNvGrpSpPr/>
          <p:nvPr/>
        </p:nvGrpSpPr>
        <p:grpSpPr>
          <a:xfrm>
            <a:off x="5575183" y="14568737"/>
            <a:ext cx="3759317" cy="3090371"/>
            <a:chOff x="5575183" y="14568737"/>
            <a:chExt cx="3759317" cy="30903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991B229-E685-4480-B784-40E4B50FF931}"/>
                    </a:ext>
                  </a:extLst>
                </p:cNvPr>
                <p:cNvSpPr/>
                <p:nvPr/>
              </p:nvSpPr>
              <p:spPr>
                <a:xfrm>
                  <a:off x="5575183" y="14568737"/>
                  <a:ext cx="3514616" cy="1160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/>
                    <a:t>④ </a:t>
                  </a:r>
                  <a14:m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규</m:t>
                      </m:r>
                    </m:oMath>
                  </a14:m>
                  <a:r>
                    <a:rPr lang="ko-KR" altLang="en-US" dirty="0"/>
                    <a:t>화</a:t>
                  </a:r>
                  <a:endParaRPr lang="en-US" altLang="ko-KR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,−2)∙(1−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,−2)</m:t>
                            </m:r>
                          </m:e>
                        </m:rad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1+1+4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991B229-E685-4480-B784-40E4B50FF9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183" y="14568737"/>
                  <a:ext cx="3514616" cy="1160702"/>
                </a:xfrm>
                <a:prstGeom prst="rect">
                  <a:avLst/>
                </a:prstGeom>
                <a:blipFill>
                  <a:blip r:embed="rId2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58D23F-754B-4C2F-9A0E-193A86F71F4A}"/>
                    </a:ext>
                  </a:extLst>
                </p:cNvPr>
                <p:cNvSpPr txBox="1"/>
                <p:nvPr/>
              </p:nvSpPr>
              <p:spPr>
                <a:xfrm>
                  <a:off x="5674349" y="15785686"/>
                  <a:ext cx="1643399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∴</m:t>
                        </m:r>
                        <m:d>
                          <m:dPr>
                            <m:ctrlPr>
                              <a:rPr lang="en-US" altLang="ko-KR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58D23F-754B-4C2F-9A0E-193A86F71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349" y="15785686"/>
                  <a:ext cx="1643399" cy="57637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13C4A1F-6736-492F-B4BC-F31D1A6843AB}"/>
                    </a:ext>
                  </a:extLst>
                </p:cNvPr>
                <p:cNvSpPr/>
                <p:nvPr/>
              </p:nvSpPr>
              <p:spPr>
                <a:xfrm>
                  <a:off x="5615982" y="16534923"/>
                  <a:ext cx="3718518" cy="4277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,1)∙(1−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,1)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13C4A1F-6736-492F-B4BC-F31D1A6843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982" y="16534923"/>
                  <a:ext cx="3718518" cy="427746"/>
                </a:xfrm>
                <a:prstGeom prst="rect">
                  <a:avLst/>
                </a:prstGeom>
                <a:blipFill>
                  <a:blip r:embed="rId24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0CD4B5-87AA-4EF7-BCE7-0905889EDD42}"/>
                    </a:ext>
                  </a:extLst>
                </p:cNvPr>
                <p:cNvSpPr txBox="1"/>
                <p:nvPr/>
              </p:nvSpPr>
              <p:spPr>
                <a:xfrm>
                  <a:off x="5674348" y="17082732"/>
                  <a:ext cx="1643399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∴</m:t>
                        </m:r>
                        <m:d>
                          <m:dPr>
                            <m:ctrlPr>
                              <a:rPr lang="en-US" altLang="ko-KR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0CD4B5-87AA-4EF7-BCE7-0905889ED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348" y="17082732"/>
                  <a:ext cx="1643399" cy="57637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40BE149-F197-4777-9670-548AA9C82EE4}"/>
              </a:ext>
            </a:extLst>
          </p:cNvPr>
          <p:cNvGrpSpPr/>
          <p:nvPr/>
        </p:nvGrpSpPr>
        <p:grpSpPr>
          <a:xfrm>
            <a:off x="153861" y="17946037"/>
            <a:ext cx="2370264" cy="3301642"/>
            <a:chOff x="108537" y="16841137"/>
            <a:chExt cx="2370264" cy="33016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32EDD6A-CC8F-424D-9D4A-244A6C12604B}"/>
                    </a:ext>
                  </a:extLst>
                </p:cNvPr>
                <p:cNvSpPr/>
                <p:nvPr/>
              </p:nvSpPr>
              <p:spPr>
                <a:xfrm>
                  <a:off x="108537" y="16841137"/>
                  <a:ext cx="2301656" cy="1830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/>
                    <a:t>⑤ </a:t>
                  </a:r>
                  <a14:m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규</m:t>
                      </m:r>
                    </m:oMath>
                  </a14:m>
                  <a:r>
                    <a:rPr lang="ko-KR" altLang="en-US" dirty="0"/>
                    <a:t>화</a:t>
                  </a:r>
                  <a:endParaRPr lang="en-US" altLang="ko-KR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32EDD6A-CC8F-424D-9D4A-244A6C1260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7" y="16841137"/>
                  <a:ext cx="2301656" cy="1830694"/>
                </a:xfrm>
                <a:prstGeom prst="rect">
                  <a:avLst/>
                </a:prstGeom>
                <a:blipFill>
                  <a:blip r:embed="rId26"/>
                  <a:stretch>
                    <a:fillRect l="-21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8040429-050C-4638-A62D-5B498AF04976}"/>
                    </a:ext>
                  </a:extLst>
                </p:cNvPr>
                <p:cNvSpPr/>
                <p:nvPr/>
              </p:nvSpPr>
              <p:spPr>
                <a:xfrm>
                  <a:off x="108537" y="18735406"/>
                  <a:ext cx="2370264" cy="1407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8040429-050C-4638-A62D-5B498AF049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7" y="18735406"/>
                  <a:ext cx="2370264" cy="140737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4CF0377-79CF-436E-9406-50A52E8A7B6D}"/>
                  </a:ext>
                </a:extLst>
              </p:cNvPr>
              <p:cNvSpPr txBox="1"/>
              <p:nvPr/>
            </p:nvSpPr>
            <p:spPr>
              <a:xfrm>
                <a:off x="3110386" y="18274373"/>
                <a:ext cx="3377912" cy="1961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AP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−2+2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4CF0377-79CF-436E-9406-50A52E8A7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86" y="18274373"/>
                <a:ext cx="3377912" cy="19613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F438579-62AE-4A6C-B845-FA892967BE59}"/>
                  </a:ext>
                </a:extLst>
              </p:cNvPr>
              <p:cNvSpPr/>
              <p:nvPr/>
            </p:nvSpPr>
            <p:spPr>
              <a:xfrm>
                <a:off x="3135001" y="19961905"/>
                <a:ext cx="7075462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−1−4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−1−1+2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18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1+1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18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1+1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F438579-62AE-4A6C-B845-FA892967B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01" y="19961905"/>
                <a:ext cx="7075462" cy="140737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1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</TotalTime>
  <Words>1348</Words>
  <Application>Microsoft Office PowerPoint</Application>
  <PresentationFormat>사용자 지정</PresentationFormat>
  <Paragraphs>251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171</cp:revision>
  <dcterms:created xsi:type="dcterms:W3CDTF">2020-05-20T02:40:13Z</dcterms:created>
  <dcterms:modified xsi:type="dcterms:W3CDTF">2020-05-27T11:22:27Z</dcterms:modified>
</cp:coreProperties>
</file>