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공영재" initials="공" lastIdx="1" clrIdx="0">
    <p:extLst>
      <p:ext uri="{19B8F6BF-5375-455C-9EA6-DF929625EA0E}">
        <p15:presenceInfo xmlns:p15="http://schemas.microsoft.com/office/powerpoint/2012/main" userId="공영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>
        <p:scale>
          <a:sx n="75" d="100"/>
          <a:sy n="75" d="100"/>
        </p:scale>
        <p:origin x="840" y="-5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C9A7-FFB6-46C5-A6FE-94A0125A170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F6E8-5889-4843-9514-07C18BB9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1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5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8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6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5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F7877CB-D81F-472E-9C15-7AB23CD9FC8F}"/>
              </a:ext>
            </a:extLst>
          </p:cNvPr>
          <p:cNvSpPr txBox="1"/>
          <p:nvPr/>
        </p:nvSpPr>
        <p:spPr>
          <a:xfrm>
            <a:off x="4053335" y="71271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8</a:t>
            </a:r>
            <a:r>
              <a:rPr lang="ko-KR" altLang="en-US" sz="3600" b="1" dirty="0"/>
              <a:t>강 자료의 처리</a:t>
            </a:r>
            <a:endParaRPr lang="ko-KR" altLang="en-US" sz="36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60B3E-2257-45D9-8FA9-66CEB8FFCF2D}"/>
              </a:ext>
            </a:extLst>
          </p:cNvPr>
          <p:cNvSpPr txBox="1"/>
          <p:nvPr/>
        </p:nvSpPr>
        <p:spPr>
          <a:xfrm>
            <a:off x="-28066" y="775296"/>
            <a:ext cx="5108066" cy="224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/>
              <a:t> 우선순위 평가</a:t>
            </a:r>
            <a:endParaRPr lang="en-US" altLang="ko-KR" sz="3200" b="1" dirty="0"/>
          </a:p>
          <a:p>
            <a:r>
              <a:rPr lang="en-US" altLang="ko-KR" sz="2400" dirty="0"/>
              <a:t>(1) </a:t>
            </a:r>
            <a:r>
              <a:rPr lang="ko-KR" altLang="en-US" sz="2400" dirty="0"/>
              <a:t>인접행렬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① </a:t>
            </a:r>
            <a:r>
              <a:rPr lang="ko-KR" altLang="en-US" sz="2200" dirty="0"/>
              <a:t>개념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 err="1"/>
              <a:t>요소간의</a:t>
            </a:r>
            <a:r>
              <a:rPr lang="ko-KR" altLang="en-US" dirty="0"/>
              <a:t> 연결 관계를 나타내는 </a:t>
            </a:r>
            <a:r>
              <a:rPr lang="ko-KR" altLang="en-US" dirty="0" err="1"/>
              <a:t>정사각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행렬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2919C-60F9-47D0-B7BB-1AEE2F984872}"/>
              </a:ext>
            </a:extLst>
          </p:cNvPr>
          <p:cNvSpPr txBox="1"/>
          <p:nvPr/>
        </p:nvSpPr>
        <p:spPr>
          <a:xfrm>
            <a:off x="0" y="37156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479DB80-CBB0-4199-B7DA-1DB920169AB6}"/>
              </a:ext>
            </a:extLst>
          </p:cNvPr>
          <p:cNvGrpSpPr/>
          <p:nvPr/>
        </p:nvGrpSpPr>
        <p:grpSpPr>
          <a:xfrm>
            <a:off x="466794" y="3715656"/>
            <a:ext cx="4330647" cy="1499436"/>
            <a:chOff x="1182914" y="3701143"/>
            <a:chExt cx="4330647" cy="14994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673DB-1282-43A7-96BD-E40641AA362C}"/>
                </a:ext>
              </a:extLst>
            </p:cNvPr>
            <p:cNvSpPr txBox="1"/>
            <p:nvPr/>
          </p:nvSpPr>
          <p:spPr>
            <a:xfrm>
              <a:off x="1886857" y="3701143"/>
              <a:ext cx="415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①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04BCE7-7142-4A82-80C3-A3A543F80549}"/>
                </a:ext>
              </a:extLst>
            </p:cNvPr>
            <p:cNvSpPr txBox="1"/>
            <p:nvPr/>
          </p:nvSpPr>
          <p:spPr>
            <a:xfrm>
              <a:off x="1182914" y="47389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②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053A4-D747-43BA-81AE-46760A9ECAA9}"/>
                </a:ext>
              </a:extLst>
            </p:cNvPr>
            <p:cNvSpPr txBox="1"/>
            <p:nvPr/>
          </p:nvSpPr>
          <p:spPr>
            <a:xfrm>
              <a:off x="2525967" y="47389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③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698A06A-C1CC-4574-AB08-BC2D7EA2F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4706" y="4041448"/>
              <a:ext cx="531986" cy="8139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2FCD3D5-F152-401F-83DD-A7ACF1632EFB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20" y="4112406"/>
              <a:ext cx="533142" cy="7430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17A16E8-90F4-4533-AFB4-79BB43CEF860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29" y="4969747"/>
              <a:ext cx="11030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C97934B-453F-4D2F-95B1-67C255470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1384" y="3971171"/>
              <a:ext cx="555062" cy="7677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6090075-20DE-4594-837B-B5B74370AADD}"/>
                </a:ext>
              </a:extLst>
            </p:cNvPr>
            <p:cNvGrpSpPr/>
            <p:nvPr/>
          </p:nvGrpSpPr>
          <p:grpSpPr>
            <a:xfrm>
              <a:off x="3365721" y="3795316"/>
              <a:ext cx="2147840" cy="1377212"/>
              <a:chOff x="3737056" y="3603971"/>
              <a:chExt cx="2147840" cy="1377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12A0DB7-5AE8-485F-9A57-2F95CDEE9E3F}"/>
                      </a:ext>
                    </a:extLst>
                  </p:cNvPr>
                  <p:cNvSpPr txBox="1"/>
                  <p:nvPr/>
                </p:nvSpPr>
                <p:spPr>
                  <a:xfrm>
                    <a:off x="3737056" y="4030533"/>
                    <a:ext cx="1774075" cy="8249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a14:m>
                    <a:r>
                      <a:rPr lang="en-US" altLang="ko-KR" dirty="0"/>
                      <a:t>	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12A0DB7-5AE8-485F-9A57-2F95CDEE9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7056" y="4030533"/>
                    <a:ext cx="1774075" cy="8249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A166374-A247-448A-821B-4CFB448AD3AD}"/>
                  </a:ext>
                </a:extLst>
              </p:cNvPr>
              <p:cNvSpPr txBox="1"/>
              <p:nvPr/>
            </p:nvSpPr>
            <p:spPr>
              <a:xfrm>
                <a:off x="4266651" y="3603971"/>
                <a:ext cx="415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①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06F14-E718-4E77-AD21-AB0A074A6E46}"/>
                  </a:ext>
                </a:extLst>
              </p:cNvPr>
              <p:cNvSpPr txBox="1"/>
              <p:nvPr/>
            </p:nvSpPr>
            <p:spPr>
              <a:xfrm>
                <a:off x="5443750" y="3971171"/>
                <a:ext cx="415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①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14CA97D-A42B-4A08-8DF4-D3516B8E95FF}"/>
                  </a:ext>
                </a:extLst>
              </p:cNvPr>
              <p:cNvSpPr txBox="1"/>
              <p:nvPr/>
            </p:nvSpPr>
            <p:spPr>
              <a:xfrm>
                <a:off x="4623291" y="361848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9E07AA4-288E-43E7-8458-E27727B8475E}"/>
                  </a:ext>
                </a:extLst>
              </p:cNvPr>
              <p:cNvSpPr txBox="1"/>
              <p:nvPr/>
            </p:nvSpPr>
            <p:spPr>
              <a:xfrm>
                <a:off x="5443750" y="428386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A54B7EB-72B7-46EE-8B7D-183106238D7C}"/>
                  </a:ext>
                </a:extLst>
              </p:cNvPr>
              <p:cNvSpPr txBox="1"/>
              <p:nvPr/>
            </p:nvSpPr>
            <p:spPr>
              <a:xfrm>
                <a:off x="4973248" y="3614056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3D95983-2493-426A-988E-59CE04F64491}"/>
                  </a:ext>
                </a:extLst>
              </p:cNvPr>
              <p:cNvSpPr txBox="1"/>
              <p:nvPr/>
            </p:nvSpPr>
            <p:spPr>
              <a:xfrm>
                <a:off x="5443750" y="4581073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CAF97EE-3003-43FE-BEAD-EC967B2CED27}"/>
                  </a:ext>
                </a:extLst>
              </p:cNvPr>
              <p:cNvSpPr/>
              <p:nvPr/>
            </p:nvSpPr>
            <p:spPr>
              <a:xfrm>
                <a:off x="1682" y="6250903"/>
                <a:ext cx="6096000" cy="31499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200" dirty="0"/>
                  <a:t>② </a:t>
                </a:r>
                <a:r>
                  <a:rPr lang="ko-KR" altLang="en-US" sz="2200" dirty="0"/>
                  <a:t>권위벡터와 허브벡터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인접행렬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와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을 각각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권위벡터</a:t>
                </a:r>
                <a:r>
                  <a:rPr lang="ko-KR" altLang="en-US" dirty="0"/>
                  <a:t>와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허브벡터</a:t>
                </a:r>
                <a:r>
                  <a:rPr lang="ko-KR" altLang="en-US" dirty="0"/>
                  <a:t>라 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벡터의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성분을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권위가중치</a:t>
                </a:r>
                <a:r>
                  <a:rPr lang="ko-KR" altLang="en-US" dirty="0"/>
                  <a:t>와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허브가중치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CAF97EE-3003-43FE-BEAD-EC967B2CE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" y="6250903"/>
                <a:ext cx="6096000" cy="3149965"/>
              </a:xfrm>
              <a:prstGeom prst="rect">
                <a:avLst/>
              </a:prstGeom>
              <a:blipFill>
                <a:blip r:embed="rId4"/>
                <a:stretch>
                  <a:fillRect l="-1300"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80BE441E-B77A-413D-8539-4E8C1128F705}"/>
              </a:ext>
            </a:extLst>
          </p:cNvPr>
          <p:cNvGrpSpPr/>
          <p:nvPr/>
        </p:nvGrpSpPr>
        <p:grpSpPr>
          <a:xfrm>
            <a:off x="4939725" y="6060357"/>
            <a:ext cx="6846858" cy="3531056"/>
            <a:chOff x="4576868" y="5840286"/>
            <a:chExt cx="6846858" cy="353105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779FB8-B0F3-4162-B046-BB66F4C2D269}"/>
                </a:ext>
              </a:extLst>
            </p:cNvPr>
            <p:cNvSpPr txBox="1"/>
            <p:nvPr/>
          </p:nvSpPr>
          <p:spPr>
            <a:xfrm>
              <a:off x="4576868" y="6269017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Ex)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14B923-C0A4-4050-9073-9A3CD44922F8}"/>
                </a:ext>
              </a:extLst>
            </p:cNvPr>
            <p:cNvSpPr txBox="1"/>
            <p:nvPr/>
          </p:nvSpPr>
          <p:spPr>
            <a:xfrm>
              <a:off x="5863771" y="6269017"/>
              <a:ext cx="231505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	1	0	1 	=&gt; 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/>
                <a:t>1	0	0	0 	=&gt; 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/>
                <a:t>1	1	1	1	=&gt; 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/>
                <a:t>1	0	0	1	=&gt; 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/>
                <a:t>|	|	|	|	</a:t>
              </a: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E7703B1-E207-4982-8A3E-E4D68690BE27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77" y="6250903"/>
              <a:ext cx="17928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D807FEB4-B8EC-4BE7-B92D-66B9021D05F0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77" y="6254503"/>
              <a:ext cx="0" cy="11735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A100C6B-B18F-43E2-AF9F-375E8E432C5F}"/>
                </a:ext>
              </a:extLst>
            </p:cNvPr>
            <p:cNvSpPr txBox="1"/>
            <p:nvPr/>
          </p:nvSpPr>
          <p:spPr>
            <a:xfrm>
              <a:off x="5858073" y="5840286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	2	3	4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8AC0C06-E34B-474D-ACD4-9C2B3D0FAB30}"/>
                </a:ext>
              </a:extLst>
            </p:cNvPr>
            <p:cNvSpPr txBox="1"/>
            <p:nvPr/>
          </p:nvSpPr>
          <p:spPr>
            <a:xfrm>
              <a:off x="5441492" y="6227731"/>
              <a:ext cx="3016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</a:p>
            <a:p>
              <a:r>
                <a:rPr lang="en-US" altLang="ko-KR" dirty="0"/>
                <a:t>2</a:t>
              </a:r>
            </a:p>
            <a:p>
              <a:r>
                <a:rPr lang="en-US" altLang="ko-KR" dirty="0"/>
                <a:t>3</a:t>
              </a:r>
            </a:p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0411AD-25B6-4F43-AB3A-9061754B0091}"/>
                    </a:ext>
                  </a:extLst>
                </p:cNvPr>
                <p:cNvSpPr txBox="1"/>
                <p:nvPr/>
              </p:nvSpPr>
              <p:spPr>
                <a:xfrm>
                  <a:off x="8006089" y="5840286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0411AD-25B6-4F43-AB3A-9061754B0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089" y="5840286"/>
                  <a:ext cx="4676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F51DA66-9CBE-4726-A8C9-11BB8D51D9CF}"/>
                    </a:ext>
                  </a:extLst>
                </p:cNvPr>
                <p:cNvSpPr txBox="1"/>
                <p:nvPr/>
              </p:nvSpPr>
              <p:spPr>
                <a:xfrm>
                  <a:off x="7950467" y="6315592"/>
                  <a:ext cx="680507" cy="1051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F51DA66-9CBE-4726-A8C9-11BB8D51D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467" y="6315592"/>
                  <a:ext cx="680507" cy="105137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902838C-F0E5-49AE-B359-F3060125EFD9}"/>
                    </a:ext>
                  </a:extLst>
                </p:cNvPr>
                <p:cNvSpPr txBox="1"/>
                <p:nvPr/>
              </p:nvSpPr>
              <p:spPr>
                <a:xfrm>
                  <a:off x="5235573" y="7694081"/>
                  <a:ext cx="2432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3  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902838C-F0E5-49AE-B359-F3060125E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573" y="7694081"/>
                  <a:ext cx="243284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DE85247-20FC-4947-917B-41B6D12E43A6}"/>
                </a:ext>
              </a:extLst>
            </p:cNvPr>
            <p:cNvSpPr txBox="1"/>
            <p:nvPr/>
          </p:nvSpPr>
          <p:spPr>
            <a:xfrm>
              <a:off x="8630974" y="5848513"/>
              <a:ext cx="2792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허브벡터 </a:t>
              </a:r>
              <a:r>
                <a:rPr lang="en-US" altLang="ko-KR" dirty="0">
                  <a:solidFill>
                    <a:srgbClr val="002060"/>
                  </a:solidFill>
                </a:rPr>
                <a:t>(</a:t>
              </a:r>
              <a:r>
                <a:rPr lang="ko-KR" altLang="en-US" dirty="0">
                  <a:solidFill>
                    <a:srgbClr val="002060"/>
                  </a:solidFill>
                </a:rPr>
                <a:t>화살을 많이 쏨</a:t>
              </a:r>
              <a:r>
                <a:rPr lang="en-US" altLang="ko-KR" dirty="0">
                  <a:solidFill>
                    <a:srgbClr val="002060"/>
                  </a:solidFill>
                </a:rPr>
                <a:t>)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3EFD47C-4524-4316-AB17-C27373B0F4B3}"/>
                </a:ext>
              </a:extLst>
            </p:cNvPr>
            <p:cNvSpPr txBox="1"/>
            <p:nvPr/>
          </p:nvSpPr>
          <p:spPr>
            <a:xfrm>
              <a:off x="5261197" y="8725011"/>
              <a:ext cx="2047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권위벡터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(</a:t>
              </a:r>
              <a:r>
                <a:rPr lang="ko-KR" altLang="en-US" dirty="0">
                  <a:solidFill>
                    <a:srgbClr val="002060"/>
                  </a:solidFill>
                </a:rPr>
                <a:t>화살을 많이 받음</a:t>
              </a:r>
              <a:r>
                <a:rPr lang="en-US" altLang="ko-KR" dirty="0">
                  <a:solidFill>
                    <a:srgbClr val="002060"/>
                  </a:solidFill>
                </a:rPr>
                <a:t>)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C5A1B73-94DF-4C1C-8317-CD92855CFF8C}"/>
                </a:ext>
              </a:extLst>
            </p:cNvPr>
            <p:cNvSpPr/>
            <p:nvPr/>
          </p:nvSpPr>
          <p:spPr>
            <a:xfrm>
              <a:off x="8164391" y="7106554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92FF83C5-B214-4C5D-9851-5A4DCCA68A01}"/>
                </a:ext>
              </a:extLst>
            </p:cNvPr>
            <p:cNvSpPr/>
            <p:nvPr/>
          </p:nvSpPr>
          <p:spPr>
            <a:xfrm>
              <a:off x="8171610" y="6840533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B2370DF-8976-4C34-8316-589547AEA284}"/>
                </a:ext>
              </a:extLst>
            </p:cNvPr>
            <p:cNvSpPr/>
            <p:nvPr/>
          </p:nvSpPr>
          <p:spPr>
            <a:xfrm>
              <a:off x="8128518" y="6604124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3588EF9-FB6A-4AC9-9D25-00248C8DA1CB}"/>
                </a:ext>
              </a:extLst>
            </p:cNvPr>
            <p:cNvSpPr/>
            <p:nvPr/>
          </p:nvSpPr>
          <p:spPr>
            <a:xfrm>
              <a:off x="8128517" y="6383101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9495E7A-C085-4C8F-B93E-FBAF96169646}"/>
                </a:ext>
              </a:extLst>
            </p:cNvPr>
            <p:cNvSpPr/>
            <p:nvPr/>
          </p:nvSpPr>
          <p:spPr>
            <a:xfrm>
              <a:off x="5943145" y="7782268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DFDAA66-2E90-45D9-A014-31C2192DD8D5}"/>
                </a:ext>
              </a:extLst>
            </p:cNvPr>
            <p:cNvSpPr/>
            <p:nvPr/>
          </p:nvSpPr>
          <p:spPr>
            <a:xfrm>
              <a:off x="6258140" y="7761339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927AA28-4C77-445F-ACFD-BA99DEAB15A6}"/>
                </a:ext>
              </a:extLst>
            </p:cNvPr>
            <p:cNvSpPr/>
            <p:nvPr/>
          </p:nvSpPr>
          <p:spPr>
            <a:xfrm>
              <a:off x="6786443" y="7789830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8F840EE-2C7D-4152-8615-23DF3E16169C}"/>
                </a:ext>
              </a:extLst>
            </p:cNvPr>
            <p:cNvSpPr/>
            <p:nvPr/>
          </p:nvSpPr>
          <p:spPr>
            <a:xfrm>
              <a:off x="7131171" y="7760802"/>
              <a:ext cx="271453" cy="2300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0AE3009-893B-4592-BF0C-3EB650C8E5D8}"/>
                </a:ext>
              </a:extLst>
            </p:cNvPr>
            <p:cNvSpPr txBox="1"/>
            <p:nvPr/>
          </p:nvSpPr>
          <p:spPr>
            <a:xfrm>
              <a:off x="6048007" y="818821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B0F0"/>
                  </a:solidFill>
                </a:rPr>
                <a:t>권위가중치</a:t>
              </a: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54434C65-7191-4624-8472-D04E566E8286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6078871" y="8019928"/>
              <a:ext cx="638550" cy="16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C342B9-498B-42DB-A09B-CADC73DB787F}"/>
                </a:ext>
              </a:extLst>
            </p:cNvPr>
            <p:cNvCxnSpPr>
              <a:cxnSpLocks/>
              <a:stCxn id="104" idx="2"/>
              <a:endCxn id="122" idx="0"/>
            </p:cNvCxnSpPr>
            <p:nvPr/>
          </p:nvCxnSpPr>
          <p:spPr>
            <a:xfrm>
              <a:off x="6451996" y="8063413"/>
              <a:ext cx="265425" cy="12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3DD279CE-8DDC-4D6A-9079-6AE6083D7586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 flipH="1">
              <a:off x="6717421" y="8041671"/>
              <a:ext cx="204750" cy="14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DFBA0B2C-5560-4433-9CF1-566A9AFCE58E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>
            <a:xfrm flipH="1">
              <a:off x="6717421" y="7990900"/>
              <a:ext cx="549477" cy="197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3E12624-8D55-45CA-8170-DE317C816176}"/>
                </a:ext>
              </a:extLst>
            </p:cNvPr>
            <p:cNvSpPr txBox="1"/>
            <p:nvPr/>
          </p:nvSpPr>
          <p:spPr>
            <a:xfrm>
              <a:off x="8804088" y="673221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B0F0"/>
                  </a:solidFill>
                </a:rPr>
                <a:t>허브가중치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13F3589D-403E-46FF-B4BE-C3DCB18E1DC3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8420633" y="6502550"/>
              <a:ext cx="383455" cy="41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E4263AB7-6D03-4BCB-88EB-4241A079F2BA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8473781" y="6701299"/>
              <a:ext cx="330307" cy="215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21AF2C56-1802-4501-B4FC-6A3E4876B539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 flipV="1">
              <a:off x="8467905" y="6916877"/>
              <a:ext cx="33618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220BD94-BA79-46FF-8135-0317113FF01F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 flipV="1">
              <a:off x="8522866" y="6916877"/>
              <a:ext cx="281222" cy="33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7" name="연결선: 구부러짐 156">
              <a:extLst>
                <a:ext uri="{FF2B5EF4-FFF2-40B4-BE49-F238E27FC236}">
                  <a16:creationId xmlns:a16="http://schemas.microsoft.com/office/drawing/2014/main" id="{BBD7C79B-F047-4D02-87E6-55677720B41B}"/>
                </a:ext>
              </a:extLst>
            </p:cNvPr>
            <p:cNvCxnSpPr>
              <a:stCxn id="104" idx="1"/>
              <a:endCxn id="106" idx="1"/>
            </p:cNvCxnSpPr>
            <p:nvPr/>
          </p:nvCxnSpPr>
          <p:spPr>
            <a:xfrm rot="10800000" flipH="1" flipV="1">
              <a:off x="5235573" y="7878747"/>
              <a:ext cx="25624" cy="1169430"/>
            </a:xfrm>
            <a:prstGeom prst="curvedConnector3">
              <a:avLst>
                <a:gd name="adj1" fmla="val -892132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구부러짐 157">
              <a:extLst>
                <a:ext uri="{FF2B5EF4-FFF2-40B4-BE49-F238E27FC236}">
                  <a16:creationId xmlns:a16="http://schemas.microsoft.com/office/drawing/2014/main" id="{C1B802EC-805D-4716-A493-ADBED01202E4}"/>
                </a:ext>
              </a:extLst>
            </p:cNvPr>
            <p:cNvCxnSpPr>
              <a:cxnSpLocks/>
              <a:stCxn id="105" idx="0"/>
              <a:endCxn id="99" idx="0"/>
            </p:cNvCxnSpPr>
            <p:nvPr/>
          </p:nvCxnSpPr>
          <p:spPr>
            <a:xfrm rot="16200000" flipV="1">
              <a:off x="9129530" y="4950692"/>
              <a:ext cx="8227" cy="1787415"/>
            </a:xfrm>
            <a:prstGeom prst="curvedConnector3">
              <a:avLst>
                <a:gd name="adj1" fmla="val 2878656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AAC61CD-FE50-431A-9C38-0D3B45237E6E}"/>
                  </a:ext>
                </a:extLst>
              </p:cNvPr>
              <p:cNvSpPr txBox="1"/>
              <p:nvPr/>
            </p:nvSpPr>
            <p:spPr>
              <a:xfrm>
                <a:off x="85645" y="10110440"/>
                <a:ext cx="5108066" cy="948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 </a:t>
                </a:r>
                <a:r>
                  <a:rPr lang="ko-KR" altLang="en-US" sz="2400" dirty="0"/>
                  <a:t>순위평가 원리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인접행렬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와 초기권위벡터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초기허브벡터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대하여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        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300000"/>
                  </a:lnSpc>
                </a:pPr>
                <a:r>
                  <a:rPr lang="ko-KR" altLang="en-US" dirty="0"/>
                  <a:t>와 같이 새로운 </a:t>
                </a:r>
                <a:r>
                  <a:rPr lang="ko-KR" altLang="en-US" dirty="0" err="1"/>
                  <a:t>정규화된</a:t>
                </a:r>
                <a:r>
                  <a:rPr lang="ko-KR" altLang="en-US" dirty="0"/>
                  <a:t> 권위벡터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허브벡터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를 정의한다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는 정수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를 연립하면 다음과 같이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정규화된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의 점화식을 얻을 수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있다</a:t>
                </a:r>
                <a:r>
                  <a:rPr lang="en-US" altLang="ko-K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마찬가지로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𝐴𝐴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 벡터들이 안정화가 되었다고 판단되는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상태로부터 각각 최종 중요도를 판별한다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AAC61CD-FE50-431A-9C38-0D3B4523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" y="10110440"/>
                <a:ext cx="5108066" cy="9488047"/>
              </a:xfrm>
              <a:prstGeom prst="rect">
                <a:avLst/>
              </a:prstGeom>
              <a:blipFill>
                <a:blip r:embed="rId8"/>
                <a:stretch>
                  <a:fillRect l="-1790" b="-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09737EBC-3F44-4736-A9A0-E65F990EE504}"/>
              </a:ext>
            </a:extLst>
          </p:cNvPr>
          <p:cNvSpPr txBox="1"/>
          <p:nvPr/>
        </p:nvSpPr>
        <p:spPr>
          <a:xfrm>
            <a:off x="5592335" y="753525"/>
            <a:ext cx="3575018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연관성이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연관성을 나타내는 대표적인 표현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C069731-063B-4F81-928E-9CEA2145F095}"/>
              </a:ext>
            </a:extLst>
          </p:cNvPr>
          <p:cNvCxnSpPr/>
          <p:nvPr/>
        </p:nvCxnSpPr>
        <p:spPr>
          <a:xfrm flipH="1">
            <a:off x="3269969" y="1016000"/>
            <a:ext cx="23223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EF2ED5EE-DDA8-4F94-A73C-F2EE685F440F}"/>
              </a:ext>
            </a:extLst>
          </p:cNvPr>
          <p:cNvGrpSpPr/>
          <p:nvPr/>
        </p:nvGrpSpPr>
        <p:grpSpPr>
          <a:xfrm>
            <a:off x="5891760" y="2963774"/>
            <a:ext cx="2440484" cy="1737730"/>
            <a:chOff x="6814786" y="2991537"/>
            <a:chExt cx="2440484" cy="1737730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C4CA5FB-92BA-4383-9B71-244F26610AF5}"/>
                </a:ext>
              </a:extLst>
            </p:cNvPr>
            <p:cNvSpPr txBox="1"/>
            <p:nvPr/>
          </p:nvSpPr>
          <p:spPr>
            <a:xfrm>
              <a:off x="8762827" y="426760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④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1EC4764-7D68-43C8-B52E-E5723A77D7C9}"/>
                </a:ext>
              </a:extLst>
            </p:cNvPr>
            <p:cNvSpPr txBox="1"/>
            <p:nvPr/>
          </p:nvSpPr>
          <p:spPr>
            <a:xfrm>
              <a:off x="6814786" y="426760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③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FA1C599-367D-4B73-95BE-CC9F3B247F99}"/>
                </a:ext>
              </a:extLst>
            </p:cNvPr>
            <p:cNvSpPr txBox="1"/>
            <p:nvPr/>
          </p:nvSpPr>
          <p:spPr>
            <a:xfrm>
              <a:off x="6853258" y="3010742"/>
              <a:ext cx="415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①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2E61DD3-3251-45C1-85C8-94FC10270706}"/>
                </a:ext>
              </a:extLst>
            </p:cNvPr>
            <p:cNvSpPr txBox="1"/>
            <p:nvPr/>
          </p:nvSpPr>
          <p:spPr>
            <a:xfrm>
              <a:off x="8728995" y="29915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②</a:t>
              </a: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BA45353-DB88-4C2E-B68D-A0571D420B0D}"/>
                </a:ext>
              </a:extLst>
            </p:cNvPr>
            <p:cNvCxnSpPr>
              <a:cxnSpLocks/>
              <a:stCxn id="169" idx="3"/>
              <a:endCxn id="171" idx="1"/>
            </p:cNvCxnSpPr>
            <p:nvPr/>
          </p:nvCxnSpPr>
          <p:spPr>
            <a:xfrm flipV="1">
              <a:off x="7268756" y="3222370"/>
              <a:ext cx="1460239" cy="19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AE84F0EA-649C-4B83-9511-6CDFDB3D0465}"/>
                </a:ext>
              </a:extLst>
            </p:cNvPr>
            <p:cNvCxnSpPr>
              <a:cxnSpLocks/>
              <a:stCxn id="169" idx="3"/>
              <a:endCxn id="166" idx="1"/>
            </p:cNvCxnSpPr>
            <p:nvPr/>
          </p:nvCxnSpPr>
          <p:spPr>
            <a:xfrm>
              <a:off x="7268756" y="3241575"/>
              <a:ext cx="1494071" cy="125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연결선: 구부러짐 179">
              <a:extLst>
                <a:ext uri="{FF2B5EF4-FFF2-40B4-BE49-F238E27FC236}">
                  <a16:creationId xmlns:a16="http://schemas.microsoft.com/office/drawing/2014/main" id="{5D2B9A1E-4CD3-441D-80DD-A6CDB03DF4CC}"/>
                </a:ext>
              </a:extLst>
            </p:cNvPr>
            <p:cNvCxnSpPr>
              <a:cxnSpLocks/>
              <a:stCxn id="169" idx="1"/>
              <a:endCxn id="169" idx="0"/>
            </p:cNvCxnSpPr>
            <p:nvPr/>
          </p:nvCxnSpPr>
          <p:spPr>
            <a:xfrm rot="10800000" flipH="1">
              <a:off x="6853257" y="3010743"/>
              <a:ext cx="207749" cy="230833"/>
            </a:xfrm>
            <a:prstGeom prst="curvedConnector4">
              <a:avLst>
                <a:gd name="adj1" fmla="val -110037"/>
                <a:gd name="adj2" fmla="val 1990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49209C02-9D75-4171-8833-B2EFEE20F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8756" y="3149800"/>
              <a:ext cx="1460239" cy="19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739331FE-0089-4AC8-B1A0-5BAE9E56571E}"/>
                </a:ext>
              </a:extLst>
            </p:cNvPr>
            <p:cNvCxnSpPr>
              <a:cxnSpLocks/>
              <a:stCxn id="167" idx="3"/>
              <a:endCxn id="171" idx="1"/>
            </p:cNvCxnSpPr>
            <p:nvPr/>
          </p:nvCxnSpPr>
          <p:spPr>
            <a:xfrm flipV="1">
              <a:off x="7307229" y="3222370"/>
              <a:ext cx="1421766" cy="1276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F34C9F25-FE71-4602-AAE8-DB1540A959DA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H="1" flipV="1">
              <a:off x="7061007" y="3472407"/>
              <a:ext cx="25650" cy="904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0D9D1291-A0FE-4F69-B374-C475EA1CAFAB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>
              <a:off x="7307229" y="4498435"/>
              <a:ext cx="1576262" cy="43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연결선: 구부러짐 201">
              <a:extLst>
                <a:ext uri="{FF2B5EF4-FFF2-40B4-BE49-F238E27FC236}">
                  <a16:creationId xmlns:a16="http://schemas.microsoft.com/office/drawing/2014/main" id="{5FC2B459-A5E8-40C7-AB61-80CDD1AA51E3}"/>
                </a:ext>
              </a:extLst>
            </p:cNvPr>
            <p:cNvCxnSpPr>
              <a:cxnSpLocks/>
              <a:stCxn id="167" idx="2"/>
              <a:endCxn id="167" idx="1"/>
            </p:cNvCxnSpPr>
            <p:nvPr/>
          </p:nvCxnSpPr>
          <p:spPr>
            <a:xfrm rot="5400000" flipH="1">
              <a:off x="6822481" y="4490740"/>
              <a:ext cx="230832" cy="246222"/>
            </a:xfrm>
            <a:prstGeom prst="curvedConnector4">
              <a:avLst>
                <a:gd name="adj1" fmla="val -99033"/>
                <a:gd name="adj2" fmla="val 1928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16EE6FA8-D977-4D1C-B17E-883623CEC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214" y="3285117"/>
              <a:ext cx="1494071" cy="125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연결선: 구부러짐 210">
              <a:extLst>
                <a:ext uri="{FF2B5EF4-FFF2-40B4-BE49-F238E27FC236}">
                  <a16:creationId xmlns:a16="http://schemas.microsoft.com/office/drawing/2014/main" id="{EF230A02-2E45-4084-8DEE-3AFF9BA59974}"/>
                </a:ext>
              </a:extLst>
            </p:cNvPr>
            <p:cNvCxnSpPr>
              <a:cxnSpLocks/>
              <a:stCxn id="166" idx="2"/>
              <a:endCxn id="166" idx="3"/>
            </p:cNvCxnSpPr>
            <p:nvPr/>
          </p:nvCxnSpPr>
          <p:spPr>
            <a:xfrm rot="5400000" flipH="1" flipV="1">
              <a:off x="9016743" y="4490740"/>
              <a:ext cx="230832" cy="246221"/>
            </a:xfrm>
            <a:prstGeom prst="curvedConnector4">
              <a:avLst>
                <a:gd name="adj1" fmla="val -99033"/>
                <a:gd name="adj2" fmla="val 1928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6" name="화살표: 아래쪽 215">
            <a:extLst>
              <a:ext uri="{FF2B5EF4-FFF2-40B4-BE49-F238E27FC236}">
                <a16:creationId xmlns:a16="http://schemas.microsoft.com/office/drawing/2014/main" id="{5B5546B9-AB3F-41F4-BB02-3327FCBFA843}"/>
              </a:ext>
            </a:extLst>
          </p:cNvPr>
          <p:cNvSpPr/>
          <p:nvPr/>
        </p:nvSpPr>
        <p:spPr>
          <a:xfrm>
            <a:off x="6814852" y="4786931"/>
            <a:ext cx="635567" cy="956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92E6D1-A934-4A98-AF44-B91287119A23}"/>
              </a:ext>
            </a:extLst>
          </p:cNvPr>
          <p:cNvSpPr txBox="1"/>
          <p:nvPr/>
        </p:nvSpPr>
        <p:spPr>
          <a:xfrm>
            <a:off x="4914089" y="13566770"/>
            <a:ext cx="294022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정규화 시킨 이유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너무 커지는 것을 방지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너무 작아지는 것을 방지</a:t>
            </a:r>
          </a:p>
        </p:txBody>
      </p:sp>
      <p:cxnSp>
        <p:nvCxnSpPr>
          <p:cNvPr id="220" name="연결선: 구부러짐 219">
            <a:extLst>
              <a:ext uri="{FF2B5EF4-FFF2-40B4-BE49-F238E27FC236}">
                <a16:creationId xmlns:a16="http://schemas.microsoft.com/office/drawing/2014/main" id="{8F1B63E0-51DA-475C-83E1-B42B862ACA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25967" y="13566769"/>
            <a:ext cx="2388122" cy="105687"/>
          </a:xfrm>
          <a:prstGeom prst="curvedConnector3">
            <a:avLst>
              <a:gd name="adj1" fmla="val 10166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화살표: 오른쪽 223">
            <a:extLst>
              <a:ext uri="{FF2B5EF4-FFF2-40B4-BE49-F238E27FC236}">
                <a16:creationId xmlns:a16="http://schemas.microsoft.com/office/drawing/2014/main" id="{706A439D-A7AA-4C52-858F-E0B97DA26A4D}"/>
              </a:ext>
            </a:extLst>
          </p:cNvPr>
          <p:cNvSpPr/>
          <p:nvPr/>
        </p:nvSpPr>
        <p:spPr>
          <a:xfrm>
            <a:off x="4229760" y="17128785"/>
            <a:ext cx="709965" cy="6550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B6A87AD-BC74-4E9E-AA06-EDFA4F1FB596}"/>
                  </a:ext>
                </a:extLst>
              </p:cNvPr>
              <p:cNvSpPr txBox="1"/>
              <p:nvPr/>
            </p:nvSpPr>
            <p:spPr>
              <a:xfrm>
                <a:off x="5201578" y="16852513"/>
                <a:ext cx="6702668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B6A87AD-BC74-4E9E-AA06-EDFA4F1F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78" y="16852513"/>
                <a:ext cx="6702668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116931B-ABA3-4F14-B3D6-726C1C3C0E9A}"/>
                  </a:ext>
                </a:extLst>
              </p:cNvPr>
              <p:cNvSpPr txBox="1"/>
              <p:nvPr/>
            </p:nvSpPr>
            <p:spPr>
              <a:xfrm>
                <a:off x="11336295" y="17946429"/>
                <a:ext cx="112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116931B-ABA3-4F14-B3D6-726C1C3C0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295" y="17946429"/>
                <a:ext cx="11201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A032A83-0078-4E67-AF5F-0B915158EAF7}"/>
                  </a:ext>
                </a:extLst>
              </p:cNvPr>
              <p:cNvSpPr txBox="1"/>
              <p:nvPr/>
            </p:nvSpPr>
            <p:spPr>
              <a:xfrm>
                <a:off x="11226498" y="15334056"/>
                <a:ext cx="112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A032A83-0078-4E67-AF5F-0B915158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498" y="15334056"/>
                <a:ext cx="11201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06D4A5CF-FC3D-426E-8619-BBDFC66C89FE}"/>
                  </a:ext>
                </a:extLst>
              </p:cNvPr>
              <p:cNvSpPr/>
              <p:nvPr/>
            </p:nvSpPr>
            <p:spPr>
              <a:xfrm>
                <a:off x="11106076" y="15680647"/>
                <a:ext cx="680507" cy="1051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06D4A5CF-FC3D-426E-8619-BBDFC66C8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076" y="15680647"/>
                <a:ext cx="680507" cy="10513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0AE6038-408D-494C-BCF4-7BEB4E414248}"/>
                  </a:ext>
                </a:extLst>
              </p:cNvPr>
              <p:cNvSpPr txBox="1"/>
              <p:nvPr/>
            </p:nvSpPr>
            <p:spPr>
              <a:xfrm>
                <a:off x="5293004" y="18131095"/>
                <a:ext cx="1482201" cy="614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0AE6038-408D-494C-BCF4-7BEB4E41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04" y="18131095"/>
                <a:ext cx="1482201" cy="6142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AAC61CD-FE50-431A-9C38-0D3B45237E6E}"/>
                  </a:ext>
                </a:extLst>
              </p:cNvPr>
              <p:cNvSpPr txBox="1"/>
              <p:nvPr/>
            </p:nvSpPr>
            <p:spPr>
              <a:xfrm>
                <a:off x="27591" y="0"/>
                <a:ext cx="5108066" cy="162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(3) </a:t>
                </a:r>
                <a:r>
                  <a:rPr lang="ko-KR" altLang="en-US" sz="2400" dirty="0"/>
                  <a:t>사례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10</a:t>
                </a:r>
                <a:r>
                  <a:rPr lang="ko-KR" altLang="en-US" dirty="0"/>
                  <a:t>개의 인터넷 페이지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㉠</a:t>
                </a:r>
                <a:r>
                  <a:rPr lang="en-US" altLang="ko-KR" dirty="0"/>
                  <a:t>~</a:t>
                </a:r>
                <a:r>
                  <a:rPr lang="ko-KR" altLang="en-US" dirty="0"/>
                  <a:t>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들 간의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인접행렬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다음과 같다고 하자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AAC61CD-FE50-431A-9C38-0D3B4523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" y="0"/>
                <a:ext cx="5108066" cy="1622945"/>
              </a:xfrm>
              <a:prstGeom prst="rect">
                <a:avLst/>
              </a:prstGeom>
              <a:blipFill>
                <a:blip r:embed="rId3"/>
                <a:stretch>
                  <a:fillRect l="-1912" b="-4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A1F00A2-69DC-41C3-9239-55DB4CD3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0" y="1838211"/>
            <a:ext cx="3644523" cy="380298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04C2585-F863-429F-BFE8-9BA4EDB6A751}"/>
              </a:ext>
            </a:extLst>
          </p:cNvPr>
          <p:cNvSpPr txBox="1"/>
          <p:nvPr/>
        </p:nvSpPr>
        <p:spPr>
          <a:xfrm>
            <a:off x="27591" y="5832032"/>
            <a:ext cx="5108066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 (2)</a:t>
            </a:r>
            <a:r>
              <a:rPr lang="ko-KR" altLang="en-US" dirty="0"/>
              <a:t>에서 소개된 절차에 따라 </a:t>
            </a:r>
            <a:r>
              <a:rPr lang="en-US" altLang="ko-KR" dirty="0"/>
              <a:t>A</a:t>
            </a:r>
            <a:r>
              <a:rPr lang="ko-KR" altLang="en-US" dirty="0"/>
              <a:t>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err="1"/>
              <a:t>정규화된</a:t>
            </a:r>
            <a:r>
              <a:rPr lang="ko-KR" altLang="en-US" dirty="0"/>
              <a:t> 권위벡터가 안정화 될 때 까지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반복계산한 결과는 다음과 같다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C9E28-FEFD-429E-80F0-3A2ECDA79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47" y="7697369"/>
            <a:ext cx="5189196" cy="289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867382-0306-4D67-A839-F12387827D81}"/>
                  </a:ext>
                </a:extLst>
              </p:cNvPr>
              <p:cNvSpPr txBox="1"/>
              <p:nvPr/>
            </p:nvSpPr>
            <p:spPr>
              <a:xfrm>
                <a:off x="0" y="11063269"/>
                <a:ext cx="5108066" cy="2124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권위가중치로부터 페이지 </a:t>
                </a:r>
                <a:r>
                  <a:rPr lang="ko-KR" altLang="en-US" dirty="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㉠</a:t>
                </a:r>
                <a:endParaRPr lang="en-US" altLang="ko-KR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㉥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,</a:t>
                </a:r>
                <a:r>
                  <a:rPr lang="ko-KR" altLang="en-US" dirty="0"/>
                  <a:t> ㉦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㉨ 는 관련이 적고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외의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페이지는 중요도가 높은 것부터 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㉤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 &gt;  </a:t>
                </a:r>
                <a:r>
                  <a:rPr lang="ko-KR" altLang="en-US" dirty="0"/>
                  <a:t>㉧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&gt; </a:t>
                </a:r>
                <a:r>
                  <a:rPr lang="ko-KR" altLang="en-US" dirty="0"/>
                  <a:t>㉡ </a:t>
                </a:r>
                <a:r>
                  <a:rPr lang="en-US" altLang="ko-KR" dirty="0"/>
                  <a:t>&gt; </a:t>
                </a:r>
                <a:r>
                  <a:rPr lang="ko-KR" altLang="en-US" dirty="0"/>
                  <a:t>㉩ </a:t>
                </a:r>
                <a:r>
                  <a:rPr lang="en-US" altLang="ko-KR" dirty="0"/>
                  <a:t>&gt; </a:t>
                </a:r>
                <a:r>
                  <a:rPr lang="ko-KR" altLang="en-US" dirty="0"/>
                  <a:t>㉢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㉣ 순서대로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검색엔진에서 노출되어야 함을 알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867382-0306-4D67-A839-F1238782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63269"/>
                <a:ext cx="5108066" cy="2124621"/>
              </a:xfrm>
              <a:prstGeom prst="rect">
                <a:avLst/>
              </a:prstGeom>
              <a:blipFill>
                <a:blip r:embed="rId6"/>
                <a:stretch>
                  <a:fillRect l="-955" b="-4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E3A83CBB-6B02-4EA5-B361-C7DA0D77ECDC}"/>
              </a:ext>
            </a:extLst>
          </p:cNvPr>
          <p:cNvSpPr/>
          <p:nvPr/>
        </p:nvSpPr>
        <p:spPr>
          <a:xfrm>
            <a:off x="27590" y="7853738"/>
            <a:ext cx="41549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㉠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/>
              <a:t>㉡</a:t>
            </a:r>
            <a:endParaRPr lang="en-US" altLang="ko-KR" dirty="0"/>
          </a:p>
          <a:p>
            <a:r>
              <a:rPr lang="ko-KR" altLang="en-US" dirty="0"/>
              <a:t>㉢</a:t>
            </a:r>
            <a:endParaRPr lang="en-US" altLang="ko-KR" dirty="0"/>
          </a:p>
          <a:p>
            <a:r>
              <a:rPr lang="ko-KR" altLang="en-US" dirty="0"/>
              <a:t>㉣</a:t>
            </a:r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</a:rPr>
              <a:t>㉤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㉥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/>
              <a:t>㉦</a:t>
            </a:r>
            <a:endParaRPr lang="en-US" altLang="ko-KR" dirty="0"/>
          </a:p>
          <a:p>
            <a:r>
              <a:rPr lang="ko-KR" altLang="en-US" dirty="0"/>
              <a:t>㉧</a:t>
            </a:r>
          </a:p>
          <a:p>
            <a:r>
              <a:rPr lang="ko-KR" altLang="en-US" dirty="0"/>
              <a:t>㉨</a:t>
            </a:r>
            <a:endParaRPr lang="en-US" altLang="ko-KR" dirty="0"/>
          </a:p>
          <a:p>
            <a:r>
              <a:rPr lang="ko-KR" altLang="en-US" dirty="0"/>
              <a:t>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F862A-181A-45BF-ACCF-AA6B34994B80}"/>
              </a:ext>
            </a:extLst>
          </p:cNvPr>
          <p:cNvSpPr txBox="1"/>
          <p:nvPr/>
        </p:nvSpPr>
        <p:spPr>
          <a:xfrm>
            <a:off x="4412342" y="711760"/>
            <a:ext cx="6024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&lt;- </a:t>
            </a:r>
            <a:r>
              <a:rPr lang="ko-KR" altLang="en-US" sz="2000" dirty="0">
                <a:solidFill>
                  <a:srgbClr val="002060"/>
                </a:solidFill>
              </a:rPr>
              <a:t>순위 알고리즘 </a:t>
            </a:r>
            <a:r>
              <a:rPr lang="en-US" altLang="ko-KR" sz="2000" dirty="0">
                <a:solidFill>
                  <a:srgbClr val="002060"/>
                </a:solidFill>
              </a:rPr>
              <a:t>[</a:t>
            </a:r>
            <a:r>
              <a:rPr lang="ko-KR" altLang="en-US" sz="2000" dirty="0">
                <a:solidFill>
                  <a:srgbClr val="002060"/>
                </a:solidFill>
              </a:rPr>
              <a:t>상위에 노출되는 검색 순서를 정함</a:t>
            </a:r>
            <a:r>
              <a:rPr lang="en-US" altLang="ko-KR" sz="2000" dirty="0">
                <a:solidFill>
                  <a:srgbClr val="002060"/>
                </a:solidFill>
              </a:rPr>
              <a:t>]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FFBC5-B094-40C1-B029-467BCCB3E38C}"/>
              </a:ext>
            </a:extLst>
          </p:cNvPr>
          <p:cNvSpPr txBox="1"/>
          <p:nvPr/>
        </p:nvSpPr>
        <p:spPr>
          <a:xfrm>
            <a:off x="4280752" y="1890730"/>
            <a:ext cx="1727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권위 </a:t>
            </a:r>
            <a:r>
              <a:rPr lang="en-US" altLang="ko-KR" sz="2000" dirty="0"/>
              <a:t>vs </a:t>
            </a:r>
            <a:r>
              <a:rPr lang="ko-KR" altLang="en-US" sz="2000" dirty="0"/>
              <a:t>허브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8EC3C8-4B32-478A-BA93-C4CDFF44F481}"/>
              </a:ext>
            </a:extLst>
          </p:cNvPr>
          <p:cNvSpPr txBox="1"/>
          <p:nvPr/>
        </p:nvSpPr>
        <p:spPr>
          <a:xfrm>
            <a:off x="6096000" y="1890730"/>
            <a:ext cx="558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&lt;- </a:t>
            </a:r>
            <a:r>
              <a:rPr lang="ko-KR" altLang="en-US" sz="2000" dirty="0">
                <a:solidFill>
                  <a:srgbClr val="002060"/>
                </a:solidFill>
              </a:rPr>
              <a:t>권위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참조된 벡터 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</a:rPr>
              <a:t>검색시</a:t>
            </a:r>
            <a:r>
              <a:rPr lang="ko-KR" altLang="en-US" sz="2000" dirty="0">
                <a:solidFill>
                  <a:srgbClr val="002060"/>
                </a:solidFill>
              </a:rPr>
              <a:t> 권위벡터가 중요함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1FF0B9-4113-4FF5-9D1C-90F9D5C3E4E0}"/>
              </a:ext>
            </a:extLst>
          </p:cNvPr>
          <p:cNvSpPr/>
          <p:nvPr/>
        </p:nvSpPr>
        <p:spPr>
          <a:xfrm>
            <a:off x="3548979" y="7601949"/>
            <a:ext cx="1586677" cy="37242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35D54-624C-4232-85AC-86371804C4B6}"/>
              </a:ext>
            </a:extLst>
          </p:cNvPr>
          <p:cNvSpPr txBox="1"/>
          <p:nvPr/>
        </p:nvSpPr>
        <p:spPr>
          <a:xfrm>
            <a:off x="5158230" y="7576738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안정화 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ko-KR" altLang="en-US" dirty="0">
                <a:solidFill>
                  <a:srgbClr val="002060"/>
                </a:solidFill>
              </a:rPr>
              <a:t>값이 더 이상 바뀌지 않는다</a:t>
            </a:r>
          </a:p>
        </p:txBody>
      </p:sp>
    </p:spTree>
    <p:extLst>
      <p:ext uri="{BB962C8B-B14F-4D97-AF65-F5344CB8AC3E}">
        <p14:creationId xmlns:p14="http://schemas.microsoft.com/office/powerpoint/2010/main" val="115967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7B3FE8D-48AC-46E1-8ECF-F0DB9933F2A3}"/>
              </a:ext>
            </a:extLst>
          </p:cNvPr>
          <p:cNvSpPr txBox="1"/>
          <p:nvPr/>
        </p:nvSpPr>
        <p:spPr>
          <a:xfrm>
            <a:off x="0" y="0"/>
            <a:ext cx="5108066" cy="34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자료압축</a:t>
            </a:r>
            <a:endParaRPr lang="en-US" altLang="ko-KR" sz="3200" b="1" dirty="0"/>
          </a:p>
          <a:p>
            <a:r>
              <a:rPr lang="en-US" altLang="ko-KR" sz="2400" dirty="0"/>
              <a:t>(1) </a:t>
            </a:r>
            <a:r>
              <a:rPr lang="ko-KR" altLang="en-US" sz="2400" dirty="0" err="1"/>
              <a:t>특잇값</a:t>
            </a:r>
            <a:r>
              <a:rPr lang="ko-KR" altLang="en-US" sz="2400" dirty="0"/>
              <a:t> 분해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① </a:t>
            </a:r>
            <a:r>
              <a:rPr lang="ko-KR" altLang="en-US" sz="2200" dirty="0"/>
              <a:t>분해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한 행렬을 여러 행렬들의 곱으로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표현하는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Ex&gt; QR</a:t>
            </a:r>
            <a:r>
              <a:rPr lang="ko-KR" altLang="en-US" dirty="0"/>
              <a:t>분해</a:t>
            </a:r>
            <a:r>
              <a:rPr lang="en-US" altLang="ko-KR" dirty="0"/>
              <a:t>, LU</a:t>
            </a:r>
            <a:r>
              <a:rPr lang="ko-KR" altLang="en-US" dirty="0"/>
              <a:t>분해</a:t>
            </a:r>
            <a:r>
              <a:rPr lang="en-US" altLang="ko-KR" dirty="0"/>
              <a:t>, LDU</a:t>
            </a:r>
            <a:r>
              <a:rPr lang="ko-KR" altLang="en-US" dirty="0"/>
              <a:t>분해</a:t>
            </a:r>
            <a:r>
              <a:rPr lang="en-US" altLang="ko-KR" dirty="0"/>
              <a:t>, </a:t>
            </a:r>
            <a:r>
              <a:rPr lang="ko-KR" altLang="en-US" dirty="0" err="1"/>
              <a:t>고윳값분해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헤센버그</a:t>
            </a:r>
            <a:r>
              <a:rPr lang="ko-KR" altLang="en-US" dirty="0"/>
              <a:t> 분해</a:t>
            </a:r>
            <a:r>
              <a:rPr lang="en-US" altLang="ko-KR" dirty="0"/>
              <a:t>, </a:t>
            </a:r>
            <a:r>
              <a:rPr lang="ko-KR" altLang="en-US" dirty="0" err="1"/>
              <a:t>슈르</a:t>
            </a:r>
            <a:r>
              <a:rPr lang="ko-KR" altLang="en-US" dirty="0"/>
              <a:t> 분해</a:t>
            </a:r>
            <a:r>
              <a:rPr lang="en-US" altLang="ko-KR" dirty="0"/>
              <a:t>, </a:t>
            </a:r>
            <a:r>
              <a:rPr lang="ko-KR" altLang="en-US" dirty="0" err="1"/>
              <a:t>특잇값</a:t>
            </a:r>
            <a:r>
              <a:rPr lang="ko-KR" altLang="en-US" dirty="0"/>
              <a:t> 분해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9C9B7D1-01F1-4BEE-A56E-1470ECC6A3A6}"/>
                  </a:ext>
                </a:extLst>
              </p:cNvPr>
              <p:cNvSpPr/>
              <p:nvPr/>
            </p:nvSpPr>
            <p:spPr>
              <a:xfrm>
                <a:off x="0" y="4234168"/>
                <a:ext cx="6096000" cy="23072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200" dirty="0"/>
                  <a:t>② </a:t>
                </a:r>
                <a:r>
                  <a:rPr lang="ko-KR" altLang="en-US" sz="2200" dirty="0" err="1"/>
                  <a:t>특잇값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이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고윳값일</a:t>
                </a:r>
                <a:r>
                  <a:rPr lang="ko-KR" altLang="en-US" dirty="0"/>
                  <a:t> 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을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특잇값이라</a:t>
                </a:r>
                <a:r>
                  <a:rPr lang="ko-KR" altLang="en-US" dirty="0"/>
                  <a:t> 한다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9C9B7D1-01F1-4BEE-A56E-1470ECC6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4168"/>
                <a:ext cx="6096000" cy="2307235"/>
              </a:xfrm>
              <a:prstGeom prst="rect">
                <a:avLst/>
              </a:prstGeom>
              <a:blipFill>
                <a:blip r:embed="rId3"/>
                <a:stretch>
                  <a:fillRect l="-1300" b="-3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C197D7-45D5-449E-9162-9BE29B986EE2}"/>
                  </a:ext>
                </a:extLst>
              </p:cNvPr>
              <p:cNvSpPr txBox="1"/>
              <p:nvPr/>
            </p:nvSpPr>
            <p:spPr>
              <a:xfrm>
                <a:off x="85787" y="8049572"/>
                <a:ext cx="4483984" cy="320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에 대하여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의 고유방정식은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따라서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두 </a:t>
                </a:r>
                <a:r>
                  <a:rPr lang="ko-KR" altLang="en-US" dirty="0" err="1"/>
                  <a:t>특잇값은</a:t>
                </a:r>
                <a:r>
                  <a:rPr lang="ko-KR" altLang="en-US" dirty="0"/>
                  <a:t> 각각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C197D7-45D5-449E-9162-9BE29B986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7" y="8049572"/>
                <a:ext cx="4483984" cy="3204082"/>
              </a:xfrm>
              <a:prstGeom prst="rect">
                <a:avLst/>
              </a:prstGeom>
              <a:blipFill>
                <a:blip r:embed="rId4"/>
                <a:stretch>
                  <a:fillRect l="-1087" r="-408" b="-2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B0802C-EA0D-450D-83FE-B1EBDE143DE9}"/>
              </a:ext>
            </a:extLst>
          </p:cNvPr>
          <p:cNvSpPr txBox="1"/>
          <p:nvPr/>
        </p:nvSpPr>
        <p:spPr>
          <a:xfrm>
            <a:off x="7264400" y="152400"/>
            <a:ext cx="3937296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특잇값</a:t>
            </a:r>
            <a:r>
              <a:rPr lang="ko-KR" altLang="en-US" dirty="0">
                <a:solidFill>
                  <a:srgbClr val="002060"/>
                </a:solidFill>
              </a:rPr>
              <a:t> 분해의 장점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아무 제약 조건 없이 행렬 </a:t>
            </a:r>
            <a:r>
              <a:rPr lang="en-US" altLang="ko-KR" dirty="0">
                <a:solidFill>
                  <a:srgbClr val="002060"/>
                </a:solidFill>
              </a:rPr>
              <a:t>A</a:t>
            </a:r>
            <a:r>
              <a:rPr lang="ko-KR" altLang="en-US" dirty="0">
                <a:solidFill>
                  <a:srgbClr val="002060"/>
                </a:solidFill>
              </a:rPr>
              <a:t>를 가져와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  </a:t>
            </a:r>
            <a:r>
              <a:rPr lang="ko-KR" altLang="en-US" dirty="0" err="1">
                <a:solidFill>
                  <a:srgbClr val="002060"/>
                </a:solidFill>
              </a:rPr>
              <a:t>특잇값을</a:t>
            </a:r>
            <a:r>
              <a:rPr lang="ko-KR" altLang="en-US" dirty="0">
                <a:solidFill>
                  <a:srgbClr val="002060"/>
                </a:solidFill>
              </a:rPr>
              <a:t> 만들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851BD-2BCC-4253-A24C-67091D0B8C14}"/>
              </a:ext>
            </a:extLst>
          </p:cNvPr>
          <p:cNvSpPr txBox="1"/>
          <p:nvPr/>
        </p:nvSpPr>
        <p:spPr>
          <a:xfrm>
            <a:off x="2108200" y="4024868"/>
            <a:ext cx="4923143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행렬 </a:t>
            </a:r>
            <a:r>
              <a:rPr lang="en-US" altLang="ko-KR" dirty="0">
                <a:solidFill>
                  <a:srgbClr val="002060"/>
                </a:solidFill>
              </a:rPr>
              <a:t>A</a:t>
            </a:r>
            <a:r>
              <a:rPr lang="ko-KR" altLang="en-US" dirty="0">
                <a:solidFill>
                  <a:srgbClr val="002060"/>
                </a:solidFill>
              </a:rPr>
              <a:t>에서는 </a:t>
            </a:r>
            <a:r>
              <a:rPr lang="ko-KR" altLang="en-US" dirty="0" err="1">
                <a:solidFill>
                  <a:srgbClr val="002060"/>
                </a:solidFill>
              </a:rPr>
              <a:t>고윳값을</a:t>
            </a:r>
            <a:r>
              <a:rPr lang="ko-KR" altLang="en-US" dirty="0">
                <a:solidFill>
                  <a:srgbClr val="002060"/>
                </a:solidFill>
              </a:rPr>
              <a:t> 못 만든다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고윳값을</a:t>
            </a:r>
            <a:r>
              <a:rPr lang="ko-KR" altLang="en-US" dirty="0">
                <a:solidFill>
                  <a:srgbClr val="002060"/>
                </a:solidFill>
              </a:rPr>
              <a:t> 만들기 위해 정사각행렬로 바꿔야함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8ACD26-B307-4EEC-AB45-0DFB0F840916}"/>
              </a:ext>
            </a:extLst>
          </p:cNvPr>
          <p:cNvSpPr/>
          <p:nvPr/>
        </p:nvSpPr>
        <p:spPr>
          <a:xfrm>
            <a:off x="1346200" y="4864100"/>
            <a:ext cx="228600" cy="3175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47768D-60A5-4FE0-8204-0C2DEFB9806A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flipV="1">
            <a:off x="1379678" y="4348034"/>
            <a:ext cx="728522" cy="5625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ABB5D3-731F-468E-B866-DDA738DE7753}"/>
              </a:ext>
            </a:extLst>
          </p:cNvPr>
          <p:cNvSpPr/>
          <p:nvPr/>
        </p:nvSpPr>
        <p:spPr>
          <a:xfrm>
            <a:off x="25400" y="5257800"/>
            <a:ext cx="520700" cy="3556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D349C-3CED-42F0-9498-C35DE5899487}"/>
                  </a:ext>
                </a:extLst>
              </p:cNvPr>
              <p:cNvSpPr txBox="1"/>
              <p:nvPr/>
            </p:nvSpPr>
            <p:spPr>
              <a:xfrm>
                <a:off x="5855713" y="4712248"/>
                <a:ext cx="2817374" cy="98174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정사각행렬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-&gt; 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고윳값들이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-&gt;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= 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특잇값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D349C-3CED-42F0-9498-C35DE589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13" y="4712248"/>
                <a:ext cx="2817374" cy="981744"/>
              </a:xfrm>
              <a:prstGeom prst="rect">
                <a:avLst/>
              </a:prstGeom>
              <a:blipFill>
                <a:blip r:embed="rId5"/>
                <a:stretch>
                  <a:fillRect l="-1724" t="-3681" b="-736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8BD28F3-0C4C-407B-B6A9-4B8561259CBA}"/>
              </a:ext>
            </a:extLst>
          </p:cNvPr>
          <p:cNvCxnSpPr>
            <a:stCxn id="9" idx="0"/>
            <a:endCxn id="13" idx="1"/>
          </p:cNvCxnSpPr>
          <p:nvPr/>
        </p:nvCxnSpPr>
        <p:spPr>
          <a:xfrm rot="5400000" flipH="1" flipV="1">
            <a:off x="3043391" y="2445479"/>
            <a:ext cx="54680" cy="5569963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76A116-F3F0-4FF8-8496-594E121B7826}"/>
              </a:ext>
            </a:extLst>
          </p:cNvPr>
          <p:cNvSpPr txBox="1"/>
          <p:nvPr/>
        </p:nvSpPr>
        <p:spPr>
          <a:xfrm>
            <a:off x="-110698" y="503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9154FF-EE19-4D19-9DA5-99993606229A}"/>
                  </a:ext>
                </a:extLst>
              </p:cNvPr>
              <p:cNvSpPr/>
              <p:nvPr/>
            </p:nvSpPr>
            <p:spPr>
              <a:xfrm>
                <a:off x="25400" y="11608205"/>
                <a:ext cx="6096000" cy="30557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200" dirty="0"/>
                  <a:t>③ </a:t>
                </a:r>
                <a:r>
                  <a:rPr lang="ko-KR" altLang="en-US" sz="2200" dirty="0" err="1"/>
                  <a:t>특잇값</a:t>
                </a:r>
                <a:r>
                  <a:rPr lang="ko-KR" altLang="en-US" sz="2200" dirty="0"/>
                  <a:t> 분해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영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다음과 같이 나타낼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이때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직교행렬이며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/>
                  <a:t>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주대각성분이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특잇값이고</a:t>
                </a:r>
                <a:r>
                  <a:rPr lang="ko-KR" altLang="en-US" dirty="0"/>
                  <a:t> 나머지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성분들은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행렬이다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9154FF-EE19-4D19-9DA5-999936062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" y="11608205"/>
                <a:ext cx="6096000" cy="3055773"/>
              </a:xfrm>
              <a:prstGeom prst="rect">
                <a:avLst/>
              </a:prstGeom>
              <a:blipFill>
                <a:blip r:embed="rId6"/>
                <a:stretch>
                  <a:fillRect l="-1300" b="-2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3662ED-9830-4872-9980-BAF283BAE4EF}"/>
                  </a:ext>
                </a:extLst>
              </p:cNvPr>
              <p:cNvSpPr txBox="1"/>
              <p:nvPr/>
            </p:nvSpPr>
            <p:spPr>
              <a:xfrm>
                <a:off x="97051" y="15207997"/>
                <a:ext cx="6001964" cy="5253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Ex&gt; 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다음과 같이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 </a:t>
                </a:r>
                <a:r>
                  <a:rPr lang="ko-KR" altLang="en-US" dirty="0" err="1"/>
                  <a:t>특잇값</a:t>
                </a:r>
                <a:r>
                  <a:rPr lang="ko-KR" altLang="en-US" dirty="0"/>
                  <a:t> 분해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3600" dirty="0"/>
                  <a:t>			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sz="3600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sz="3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3662ED-9830-4872-9980-BAF283BA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1" y="15207997"/>
                <a:ext cx="6001964" cy="5253939"/>
              </a:xfrm>
              <a:prstGeom prst="rect">
                <a:avLst/>
              </a:prstGeom>
              <a:blipFill>
                <a:blip r:embed="rId7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BA6F4D0C-DB17-4A2C-A8B2-EBEF7730C539}"/>
              </a:ext>
            </a:extLst>
          </p:cNvPr>
          <p:cNvSpPr/>
          <p:nvPr/>
        </p:nvSpPr>
        <p:spPr>
          <a:xfrm>
            <a:off x="1420089" y="18008600"/>
            <a:ext cx="535712" cy="2184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4F1587A-5CB5-4D76-B28B-46BC286D17FA}"/>
              </a:ext>
            </a:extLst>
          </p:cNvPr>
          <p:cNvSpPr/>
          <p:nvPr/>
        </p:nvSpPr>
        <p:spPr>
          <a:xfrm>
            <a:off x="2018321" y="18008600"/>
            <a:ext cx="535712" cy="2184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7B03ED-6DD6-42C4-8A27-C601896263FE}"/>
              </a:ext>
            </a:extLst>
          </p:cNvPr>
          <p:cNvSpPr/>
          <p:nvPr/>
        </p:nvSpPr>
        <p:spPr>
          <a:xfrm>
            <a:off x="2743126" y="18008600"/>
            <a:ext cx="635073" cy="2184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6D9802-F3AD-4A20-B033-9C9DDC3A3A30}"/>
                  </a:ext>
                </a:extLst>
              </p:cNvPr>
              <p:cNvSpPr txBox="1"/>
              <p:nvPr/>
            </p:nvSpPr>
            <p:spPr>
              <a:xfrm>
                <a:off x="4504048" y="12114625"/>
                <a:ext cx="5054589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마</m:t>
                        </m:r>
                      </m:e>
                    </m:d>
                  </m:oMath>
                </a14:m>
                <a:r>
                  <a:rPr lang="en-US" altLang="ko-KR" dirty="0"/>
                  <a:t>     &lt;- </a:t>
                </a:r>
                <a:r>
                  <a:rPr lang="ko-KR" altLang="en-US" dirty="0" err="1"/>
                  <a:t>특잇값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 err="1"/>
                  <a:t>대시그마</a:t>
                </a:r>
                <a:r>
                  <a:rPr lang="en-US" altLang="ko-KR" dirty="0"/>
                  <a:t>)  &lt;- </a:t>
                </a:r>
                <a:r>
                  <a:rPr lang="ko-KR" altLang="en-US" dirty="0" err="1"/>
                  <a:t>주대각성분에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특잇값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나머지는 </a:t>
                </a:r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6D9802-F3AD-4A20-B033-9C9DDC3A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48" y="12114625"/>
                <a:ext cx="5054589" cy="681982"/>
              </a:xfrm>
              <a:prstGeom prst="rect">
                <a:avLst/>
              </a:prstGeom>
              <a:blipFill>
                <a:blip r:embed="rId8"/>
                <a:stretch>
                  <a:fillRect t="-2679" r="-121" b="-13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B9E3FCF3-02A9-4766-A569-16DC27D38819}"/>
              </a:ext>
            </a:extLst>
          </p:cNvPr>
          <p:cNvSpPr/>
          <p:nvPr/>
        </p:nvSpPr>
        <p:spPr>
          <a:xfrm>
            <a:off x="2870200" y="13487400"/>
            <a:ext cx="393700" cy="304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556686-563B-477C-9096-302ED6068BA2}"/>
              </a:ext>
            </a:extLst>
          </p:cNvPr>
          <p:cNvCxnSpPr>
            <a:stCxn id="25" idx="7"/>
          </p:cNvCxnSpPr>
          <p:nvPr/>
        </p:nvCxnSpPr>
        <p:spPr>
          <a:xfrm flipV="1">
            <a:off x="3206244" y="12796607"/>
            <a:ext cx="1297804" cy="7354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D1C69-7B2D-440F-85FF-9B0336933A34}"/>
                  </a:ext>
                </a:extLst>
              </p:cNvPr>
              <p:cNvSpPr txBox="1"/>
              <p:nvPr/>
            </p:nvSpPr>
            <p:spPr>
              <a:xfrm>
                <a:off x="1417003" y="20347890"/>
                <a:ext cx="1162754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D1C69-7B2D-440F-85FF-9B033693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03" y="20347890"/>
                <a:ext cx="1162754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A59933CC-7F4F-4F32-BAA8-84DCF6BA66AC}"/>
              </a:ext>
            </a:extLst>
          </p:cNvPr>
          <p:cNvSpPr/>
          <p:nvPr/>
        </p:nvSpPr>
        <p:spPr>
          <a:xfrm>
            <a:off x="1752600" y="20993100"/>
            <a:ext cx="495300" cy="190652"/>
          </a:xfrm>
          <a:custGeom>
            <a:avLst/>
            <a:gdLst>
              <a:gd name="connsiteX0" fmla="*/ 0 w 495300"/>
              <a:gd name="connsiteY0" fmla="*/ 25400 h 190652"/>
              <a:gd name="connsiteX1" fmla="*/ 190500 w 495300"/>
              <a:gd name="connsiteY1" fmla="*/ 190500 h 190652"/>
              <a:gd name="connsiteX2" fmla="*/ 495300 w 495300"/>
              <a:gd name="connsiteY2" fmla="*/ 0 h 19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90652">
                <a:moveTo>
                  <a:pt x="0" y="25400"/>
                </a:moveTo>
                <a:cubicBezTo>
                  <a:pt x="53975" y="110066"/>
                  <a:pt x="107950" y="194733"/>
                  <a:pt x="190500" y="190500"/>
                </a:cubicBezTo>
                <a:cubicBezTo>
                  <a:pt x="273050" y="186267"/>
                  <a:pt x="384175" y="93133"/>
                  <a:pt x="495300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2F83C1-0446-4E18-B2B5-F6FDC0AB5E70}"/>
              </a:ext>
            </a:extLst>
          </p:cNvPr>
          <p:cNvSpPr txBox="1"/>
          <p:nvPr/>
        </p:nvSpPr>
        <p:spPr>
          <a:xfrm>
            <a:off x="2870200" y="2057467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정규직교인 벡터</a:t>
            </a: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C458406E-1A21-4145-84D1-2F7AAE20686B}"/>
              </a:ext>
            </a:extLst>
          </p:cNvPr>
          <p:cNvCxnSpPr>
            <a:cxnSpLocks/>
            <a:stCxn id="32" idx="1"/>
            <a:endCxn id="33" idx="2"/>
          </p:cNvCxnSpPr>
          <p:nvPr/>
        </p:nvCxnSpPr>
        <p:spPr>
          <a:xfrm flipV="1">
            <a:off x="1943100" y="20944011"/>
            <a:ext cx="1853796" cy="239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6732BB-D9C2-4065-8CE7-69FED2C6077B}"/>
              </a:ext>
            </a:extLst>
          </p:cNvPr>
          <p:cNvCxnSpPr>
            <a:stCxn id="23" idx="4"/>
          </p:cNvCxnSpPr>
          <p:nvPr/>
        </p:nvCxnSpPr>
        <p:spPr>
          <a:xfrm>
            <a:off x="3060663" y="20193000"/>
            <a:ext cx="145581" cy="26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5B9992-E949-42F1-A674-999E6582401B}"/>
              </a:ext>
            </a:extLst>
          </p:cNvPr>
          <p:cNvSpPr txBox="1"/>
          <p:nvPr/>
        </p:nvSpPr>
        <p:spPr>
          <a:xfrm>
            <a:off x="3495377" y="2006117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직교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063C32-F432-4BEE-BFB1-EC000C2E4814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0008182"/>
            <a:ext cx="317538" cy="1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원호 51">
            <a:extLst>
              <a:ext uri="{FF2B5EF4-FFF2-40B4-BE49-F238E27FC236}">
                <a16:creationId xmlns:a16="http://schemas.microsoft.com/office/drawing/2014/main" id="{91ABC8FA-9152-42AC-B47D-35659F719DB8}"/>
              </a:ext>
            </a:extLst>
          </p:cNvPr>
          <p:cNvSpPr/>
          <p:nvPr/>
        </p:nvSpPr>
        <p:spPr>
          <a:xfrm>
            <a:off x="1527512" y="17814373"/>
            <a:ext cx="1895157" cy="816378"/>
          </a:xfrm>
          <a:prstGeom prst="arc">
            <a:avLst>
              <a:gd name="adj1" fmla="val 11848486"/>
              <a:gd name="adj2" fmla="val 2049390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F8E5A18-F00F-4C3B-A49F-994C95C43A1E}"/>
              </a:ext>
            </a:extLst>
          </p:cNvPr>
          <p:cNvCxnSpPr/>
          <p:nvPr/>
        </p:nvCxnSpPr>
        <p:spPr>
          <a:xfrm flipV="1">
            <a:off x="2602733" y="17045068"/>
            <a:ext cx="495300" cy="77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BDC86B-C180-4830-8DA2-AE44277B4FAF}"/>
                  </a:ext>
                </a:extLst>
              </p:cNvPr>
              <p:cNvSpPr txBox="1"/>
              <p:nvPr/>
            </p:nvSpPr>
            <p:spPr>
              <a:xfrm>
                <a:off x="3048000" y="16706503"/>
                <a:ext cx="1396151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성</m:t>
                      </m:r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개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BDC86B-C180-4830-8DA2-AE44277B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06503"/>
                <a:ext cx="1396151" cy="282193"/>
              </a:xfrm>
              <a:prstGeom prst="rect">
                <a:avLst/>
              </a:prstGeom>
              <a:blipFill>
                <a:blip r:embed="rId10"/>
                <a:stretch>
                  <a:fillRect l="-3493" t="-13043" r="-6114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>
            <a:extLst>
              <a:ext uri="{FF2B5EF4-FFF2-40B4-BE49-F238E27FC236}">
                <a16:creationId xmlns:a16="http://schemas.microsoft.com/office/drawing/2014/main" id="{3C0EC9B2-A66F-4C88-812A-A815887C29F1}"/>
              </a:ext>
            </a:extLst>
          </p:cNvPr>
          <p:cNvSpPr/>
          <p:nvPr/>
        </p:nvSpPr>
        <p:spPr>
          <a:xfrm>
            <a:off x="3594138" y="18675497"/>
            <a:ext cx="48256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1BF6061-CEC3-4ECE-8FD2-4928E090472C}"/>
              </a:ext>
            </a:extLst>
          </p:cNvPr>
          <p:cNvSpPr/>
          <p:nvPr/>
        </p:nvSpPr>
        <p:spPr>
          <a:xfrm>
            <a:off x="4076699" y="18979958"/>
            <a:ext cx="28559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D308B8B-AFC3-47EA-B90F-3B54F42FEB97}"/>
                  </a:ext>
                </a:extLst>
              </p:cNvPr>
              <p:cNvSpPr/>
              <p:nvPr/>
            </p:nvSpPr>
            <p:spPr>
              <a:xfrm>
                <a:off x="3627304" y="18287118"/>
                <a:ext cx="458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D308B8B-AFC3-47EA-B90F-3B54F42FE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04" y="18287118"/>
                <a:ext cx="4584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85244EE-29D6-4EC7-8AC7-B95DF85F8139}"/>
                  </a:ext>
                </a:extLst>
              </p:cNvPr>
              <p:cNvSpPr/>
              <p:nvPr/>
            </p:nvSpPr>
            <p:spPr>
              <a:xfrm>
                <a:off x="4009564" y="18289528"/>
                <a:ext cx="463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85244EE-29D6-4EC7-8AC7-B95DF85F8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564" y="18289528"/>
                <a:ext cx="46378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>
            <a:extLst>
              <a:ext uri="{FF2B5EF4-FFF2-40B4-BE49-F238E27FC236}">
                <a16:creationId xmlns:a16="http://schemas.microsoft.com/office/drawing/2014/main" id="{00D2033E-30A1-423F-9E55-3676F835126D}"/>
              </a:ext>
            </a:extLst>
          </p:cNvPr>
          <p:cNvSpPr/>
          <p:nvPr/>
        </p:nvSpPr>
        <p:spPr>
          <a:xfrm>
            <a:off x="4569770" y="18415000"/>
            <a:ext cx="1157929" cy="802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427843-017D-4002-A024-5ADB8181CD58}"/>
              </a:ext>
            </a:extLst>
          </p:cNvPr>
          <p:cNvSpPr/>
          <p:nvPr/>
        </p:nvSpPr>
        <p:spPr>
          <a:xfrm>
            <a:off x="4608657" y="19021489"/>
            <a:ext cx="1157929" cy="802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99D304B-49E0-46E6-913E-C516C2124059}"/>
              </a:ext>
            </a:extLst>
          </p:cNvPr>
          <p:cNvCxnSpPr>
            <a:cxnSpLocks/>
          </p:cNvCxnSpPr>
          <p:nvPr/>
        </p:nvCxnSpPr>
        <p:spPr>
          <a:xfrm flipH="1">
            <a:off x="5524500" y="18287118"/>
            <a:ext cx="36825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307447-C7C3-48A3-AA85-D6413F082E34}"/>
                  </a:ext>
                </a:extLst>
              </p:cNvPr>
              <p:cNvSpPr txBox="1"/>
              <p:nvPr/>
            </p:nvSpPr>
            <p:spPr>
              <a:xfrm>
                <a:off x="5855713" y="18008600"/>
                <a:ext cx="2050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의 고유벡터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307447-C7C3-48A3-AA85-D6413F082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13" y="18008600"/>
                <a:ext cx="2050818" cy="369332"/>
              </a:xfrm>
              <a:prstGeom prst="rect">
                <a:avLst/>
              </a:prstGeom>
              <a:blipFill>
                <a:blip r:embed="rId1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BDD66CC-3370-43ED-938A-647799F8BF7D}"/>
              </a:ext>
            </a:extLst>
          </p:cNvPr>
          <p:cNvCxnSpPr>
            <a:cxnSpLocks/>
          </p:cNvCxnSpPr>
          <p:nvPr/>
        </p:nvCxnSpPr>
        <p:spPr>
          <a:xfrm flipH="1" flipV="1">
            <a:off x="5347639" y="19788368"/>
            <a:ext cx="532674" cy="308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2433D4-5E06-47E8-9581-E93F1DB0F892}"/>
                  </a:ext>
                </a:extLst>
              </p:cNvPr>
              <p:cNvSpPr txBox="1"/>
              <p:nvPr/>
            </p:nvSpPr>
            <p:spPr>
              <a:xfrm>
                <a:off x="5814398" y="19901889"/>
                <a:ext cx="2050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의 고유벡터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2433D4-5E06-47E8-9581-E93F1DB0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98" y="19901889"/>
                <a:ext cx="2050818" cy="369332"/>
              </a:xfrm>
              <a:prstGeom prst="rect">
                <a:avLst/>
              </a:prstGeom>
              <a:blipFill>
                <a:blip r:embed="rId14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9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B3FE8D-48AC-46E1-8ECF-F0DB9933F2A3}"/>
                  </a:ext>
                </a:extLst>
              </p:cNvPr>
              <p:cNvSpPr txBox="1"/>
              <p:nvPr/>
            </p:nvSpPr>
            <p:spPr>
              <a:xfrm>
                <a:off x="0" y="0"/>
                <a:ext cx="5108066" cy="368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(2) </a:t>
                </a:r>
                <a:r>
                  <a:rPr lang="ko-KR" altLang="en-US" sz="2400" dirty="0"/>
                  <a:t>축소된 </a:t>
                </a:r>
                <a:r>
                  <a:rPr lang="ko-KR" altLang="en-US" sz="2400" dirty="0" err="1"/>
                  <a:t>특잇값</a:t>
                </a:r>
                <a:r>
                  <a:rPr lang="ko-KR" altLang="en-US" sz="2400" dirty="0"/>
                  <a:t> 분해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 err="1"/>
                  <a:t>특잇값</a:t>
                </a:r>
                <a:r>
                  <a:rPr lang="ko-KR" altLang="en-US" dirty="0"/>
                  <a:t> 분해에서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</a:t>
                </a:r>
                <a:r>
                  <a:rPr lang="ko-KR" altLang="en-US" dirty="0" err="1"/>
                  <a:t>성분들로만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이루어진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대수적으로 무의미한 행 또는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열을 제거한 형태를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축소된 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특잇값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분해</a:t>
                </a:r>
                <a:r>
                  <a:rPr lang="ko-KR" altLang="en-US" dirty="0"/>
                  <a:t>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B3FE8D-48AC-46E1-8ECF-F0DB9933F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108066" cy="3688446"/>
              </a:xfrm>
              <a:prstGeom prst="rect">
                <a:avLst/>
              </a:prstGeom>
              <a:blipFill>
                <a:blip r:embed="rId3"/>
                <a:stretch>
                  <a:fillRect l="-1790" t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EEDC1DF-976E-40CD-9B04-8404E122E675}"/>
              </a:ext>
            </a:extLst>
          </p:cNvPr>
          <p:cNvSpPr txBox="1"/>
          <p:nvPr/>
        </p:nvSpPr>
        <p:spPr>
          <a:xfrm>
            <a:off x="2336800" y="368844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정사각행렬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7A879B-D27A-4486-A865-FC7AC58A68A4}"/>
                  </a:ext>
                </a:extLst>
              </p:cNvPr>
              <p:cNvSpPr txBox="1"/>
              <p:nvPr/>
            </p:nvSpPr>
            <p:spPr>
              <a:xfrm>
                <a:off x="0" y="4648200"/>
                <a:ext cx="4224811" cy="1892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   또한 축소된 </a:t>
                </a:r>
                <a:r>
                  <a:rPr lang="ko-KR" altLang="en-US" dirty="0" err="1"/>
                  <a:t>특잇값</a:t>
                </a:r>
                <a:r>
                  <a:rPr lang="ko-KR" altLang="en-US" dirty="0"/>
                  <a:t> 분해를 이용하여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다음과 같이 전개한 것을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축소된 </a:t>
                </a:r>
                <a:r>
                  <a:rPr lang="ko-KR" altLang="en-US" dirty="0" err="1">
                    <a:solidFill>
                      <a:srgbClr val="002060"/>
                    </a:solidFill>
                  </a:rPr>
                  <a:t>특잇값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전개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7A879B-D27A-4486-A865-FC7AC58A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200"/>
                <a:ext cx="4224811" cy="1892826"/>
              </a:xfrm>
              <a:prstGeom prst="rect">
                <a:avLst/>
              </a:prstGeom>
              <a:blipFill>
                <a:blip r:embed="rId4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05239D-6FB6-4175-A925-1C72C17398C0}"/>
                  </a:ext>
                </a:extLst>
              </p:cNvPr>
              <p:cNvSpPr txBox="1"/>
              <p:nvPr/>
            </p:nvSpPr>
            <p:spPr>
              <a:xfrm>
                <a:off x="110884" y="7131448"/>
                <a:ext cx="4339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의 행렬에서 </a:t>
                </a:r>
                <a:r>
                  <a:rPr lang="ko-KR" altLang="en-US" dirty="0" err="1"/>
                  <a:t>크기값이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k</a:t>
                </a:r>
                <a:r>
                  <a:rPr lang="ko-KR" altLang="en-US" dirty="0" err="1"/>
                  <a:t>일떄</a:t>
                </a:r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05239D-6FB6-4175-A925-1C72C1739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4" y="7131448"/>
                <a:ext cx="4339650" cy="369332"/>
              </a:xfrm>
              <a:prstGeom prst="rect">
                <a:avLst/>
              </a:prstGeom>
              <a:blipFill>
                <a:blip r:embed="rId5"/>
                <a:stretch>
                  <a:fillRect l="-1124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9BD59D9A-1012-46A6-B739-01D84C65627B}"/>
              </a:ext>
            </a:extLst>
          </p:cNvPr>
          <p:cNvGrpSpPr/>
          <p:nvPr/>
        </p:nvGrpSpPr>
        <p:grpSpPr>
          <a:xfrm>
            <a:off x="118050" y="7870112"/>
            <a:ext cx="5763116" cy="5214512"/>
            <a:chOff x="118050" y="8310767"/>
            <a:chExt cx="5763116" cy="521451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5134047-8727-4EB5-B377-00670576AFDE}"/>
                </a:ext>
              </a:extLst>
            </p:cNvPr>
            <p:cNvGrpSpPr/>
            <p:nvPr/>
          </p:nvGrpSpPr>
          <p:grpSpPr>
            <a:xfrm>
              <a:off x="118050" y="8736867"/>
              <a:ext cx="5763116" cy="4788412"/>
              <a:chOff x="0" y="8035264"/>
              <a:chExt cx="5763116" cy="47884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11093161-5DE5-497C-AE51-FEBA547F54AB}"/>
                      </a:ext>
                    </a:extLst>
                  </p:cNvPr>
                  <p:cNvSpPr/>
                  <p:nvPr/>
                </p:nvSpPr>
                <p:spPr>
                  <a:xfrm>
                    <a:off x="0" y="8452030"/>
                    <a:ext cx="5763116" cy="437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altLang="ko-KR" i="1" dirty="0">
                      <a:latin typeface="Cambria Math" panose="02040503050406030204" pitchFamily="18" charset="0"/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e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altLang="ko-KR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altLang="ko-KR" dirty="0"/>
                  </a:p>
                </p:txBody>
              </p:sp>
            </mc:Choice>
            <mc:Fallback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11093161-5DE5-497C-AE51-FEBA547F54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8452030"/>
                    <a:ext cx="5763116" cy="4371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18BB8B8-359E-4E5A-9737-2FB65465160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9859" y="8035902"/>
                    <a:ext cx="472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18BB8B8-359E-4E5A-9737-2FB654651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9859" y="8035902"/>
                    <a:ext cx="4726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1138865-6387-4566-B2FE-80CA950B03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996" y="8035902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1138865-6387-4566-B2FE-80CA950B0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996" y="8035902"/>
                    <a:ext cx="47795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223EECD-89C2-4481-BE6A-3D8B53DE9D0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384" y="80352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223EECD-89C2-4481-BE6A-3D8B53DE9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384" y="8035264"/>
                    <a:ext cx="47795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28D79D-A4CA-4E58-B965-CE51AB56B801}"/>
                </a:ext>
              </a:extLst>
            </p:cNvPr>
            <p:cNvSpPr txBox="1"/>
            <p:nvPr/>
          </p:nvSpPr>
          <p:spPr>
            <a:xfrm>
              <a:off x="1787577" y="8320101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</a:t>
              </a:r>
              <a:r>
                <a:rPr lang="ko-KR" altLang="en-US" dirty="0"/>
                <a:t>행 </a:t>
              </a:r>
              <a:r>
                <a:rPr lang="en-US" altLang="ko-KR" dirty="0"/>
                <a:t>k</a:t>
              </a:r>
              <a:r>
                <a:rPr lang="ko-KR" altLang="en-US" dirty="0"/>
                <a:t>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BA9ED3-6A87-45CC-A1D5-E6BE24F97DE6}"/>
                </a:ext>
              </a:extLst>
            </p:cNvPr>
            <p:cNvSpPr txBox="1"/>
            <p:nvPr/>
          </p:nvSpPr>
          <p:spPr>
            <a:xfrm>
              <a:off x="3397250" y="8310767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r>
                <a:rPr lang="ko-KR" altLang="en-US" dirty="0"/>
                <a:t>행 </a:t>
              </a:r>
              <a:r>
                <a:rPr lang="en-US" altLang="ko-KR" dirty="0"/>
                <a:t>k</a:t>
              </a:r>
              <a:r>
                <a:rPr lang="ko-KR" altLang="en-US" dirty="0"/>
                <a:t>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43584D-EE98-433F-8F55-5ED69EE4DC7C}"/>
                </a:ext>
              </a:extLst>
            </p:cNvPr>
            <p:cNvSpPr txBox="1"/>
            <p:nvPr/>
          </p:nvSpPr>
          <p:spPr>
            <a:xfrm>
              <a:off x="4654255" y="831076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r>
                <a:rPr lang="ko-KR" altLang="en-US" dirty="0"/>
                <a:t>행 </a:t>
              </a:r>
              <a:r>
                <a:rPr lang="en-US" altLang="ko-KR" dirty="0"/>
                <a:t>n</a:t>
              </a:r>
              <a:r>
                <a:rPr lang="ko-KR" altLang="en-US" dirty="0"/>
                <a:t>열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A392C4A-FAE0-4930-96D1-FECA13C72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8281" y="12433300"/>
              <a:ext cx="45720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D8938C-DB89-48B1-A487-4B0CEB2C26C6}"/>
                    </a:ext>
                  </a:extLst>
                </p:cNvPr>
                <p:cNvSpPr txBox="1"/>
                <p:nvPr/>
              </p:nvSpPr>
              <p:spPr>
                <a:xfrm>
                  <a:off x="5345481" y="12246967"/>
                  <a:ext cx="494879" cy="373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D8938C-DB89-48B1-A487-4B0CEB2C2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481" y="12246967"/>
                  <a:ext cx="494879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AA46A61-1196-47D8-9F10-398018B9D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8281" y="11773433"/>
              <a:ext cx="45720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6580805-2E53-4B2F-906D-62A4380306B5}"/>
                    </a:ext>
                  </a:extLst>
                </p:cNvPr>
                <p:cNvSpPr txBox="1"/>
                <p:nvPr/>
              </p:nvSpPr>
              <p:spPr>
                <a:xfrm>
                  <a:off x="5345481" y="11587100"/>
                  <a:ext cx="494879" cy="372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6580805-2E53-4B2F-906D-62A438030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481" y="11587100"/>
                  <a:ext cx="494879" cy="372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A1CC76-64AE-40E7-8383-9C4B6E2993DF}"/>
                  </a:ext>
                </a:extLst>
              </p:cNvPr>
              <p:cNvSpPr txBox="1"/>
              <p:nvPr/>
            </p:nvSpPr>
            <p:spPr>
              <a:xfrm>
                <a:off x="182005" y="13558158"/>
                <a:ext cx="3860800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특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잇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개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행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열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개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행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개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성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분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개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개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성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분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개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A1CC76-64AE-40E7-8383-9C4B6E29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5" y="13558158"/>
                <a:ext cx="3860800" cy="1117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BCC4AAA5-201F-41BD-8EA5-AD7736E877DF}"/>
              </a:ext>
            </a:extLst>
          </p:cNvPr>
          <p:cNvSpPr txBox="1"/>
          <p:nvPr/>
        </p:nvSpPr>
        <p:spPr>
          <a:xfrm>
            <a:off x="183917" y="15149690"/>
            <a:ext cx="21547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>
                <a:solidFill>
                  <a:srgbClr val="FF0000"/>
                </a:solidFill>
              </a:rPr>
              <a:t>가 작을 수록 좋다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4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8BE0EB-24C2-43BD-A319-5EA8E6023E12}"/>
                  </a:ext>
                </a:extLst>
              </p:cNvPr>
              <p:cNvSpPr txBox="1"/>
              <p:nvPr/>
            </p:nvSpPr>
            <p:spPr>
              <a:xfrm>
                <a:off x="0" y="0"/>
                <a:ext cx="5108066" cy="4173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(3) </a:t>
                </a:r>
                <a:r>
                  <a:rPr lang="ko-KR" altLang="en-US" sz="2400" dirty="0"/>
                  <a:t>자료압축 원리</a:t>
                </a:r>
                <a:endParaRPr lang="en-US" altLang="ko-KR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압축되지 않은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를 위한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필요 저장 공간은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ko-KR" altLang="en-US" dirty="0"/>
                  <a:t>이다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A</a:t>
                </a:r>
                <a:r>
                  <a:rPr lang="ko-KR" altLang="en-US" dirty="0"/>
                  <a:t>를  축소된 </a:t>
                </a:r>
                <a:r>
                  <a:rPr lang="ko-KR" altLang="en-US" dirty="0" err="1"/>
                  <a:t>특잇값</a:t>
                </a:r>
                <a:r>
                  <a:rPr lang="ko-KR" altLang="en-US" dirty="0"/>
                  <a:t> 분해한 결과가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이제 필요한 저장 공간은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⋯≥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</a:t>
                </a:r>
                <a:r>
                  <a:rPr lang="ko-KR" altLang="en-US" u="sng" dirty="0"/>
                  <a:t>충분히 작다고 판단되는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대응하는 항들을 추가로 제거하면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필요한 저장 공간은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뿐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8BE0EB-24C2-43BD-A319-5EA8E602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108066" cy="4173835"/>
              </a:xfrm>
              <a:prstGeom prst="rect">
                <a:avLst/>
              </a:prstGeom>
              <a:blipFill>
                <a:blip r:embed="rId3"/>
                <a:stretch>
                  <a:fillRect l="-1790" t="-1460" b="-1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16173037-90B2-4D9A-83CC-B8FAF7B5C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9477"/>
            <a:ext cx="4618163" cy="5191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93A09-44D8-4BEA-932F-50B8A2D3F8E6}"/>
              </a:ext>
            </a:extLst>
          </p:cNvPr>
          <p:cNvSpPr txBox="1"/>
          <p:nvPr/>
        </p:nvSpPr>
        <p:spPr>
          <a:xfrm>
            <a:off x="4399281" y="127000"/>
            <a:ext cx="424941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데이터는 대부분 행렬로 표현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8F60C-C5FB-4EC0-8CF7-A189161E0DC7}"/>
              </a:ext>
            </a:extLst>
          </p:cNvPr>
          <p:cNvSpPr txBox="1"/>
          <p:nvPr/>
        </p:nvSpPr>
        <p:spPr>
          <a:xfrm>
            <a:off x="6045029" y="2387600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 압축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: 0</a:t>
            </a:r>
            <a:r>
              <a:rPr lang="ko-KR" altLang="en-US" dirty="0"/>
              <a:t>을 제거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: 1</a:t>
            </a:r>
            <a:r>
              <a:rPr lang="ko-KR" altLang="en-US" dirty="0"/>
              <a:t>에 대해 제거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: 2</a:t>
            </a:r>
            <a:r>
              <a:rPr lang="ko-KR" altLang="en-US" dirty="0"/>
              <a:t>에 대해 제거</a:t>
            </a:r>
          </a:p>
        </p:txBody>
      </p:sp>
    </p:spTree>
    <p:extLst>
      <p:ext uri="{BB962C8B-B14F-4D97-AF65-F5344CB8AC3E}">
        <p14:creationId xmlns:p14="http://schemas.microsoft.com/office/powerpoint/2010/main" val="158553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936</Words>
  <Application>Microsoft Office PowerPoint</Application>
  <PresentationFormat>사용자 지정</PresentationFormat>
  <Paragraphs>189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214</cp:revision>
  <dcterms:created xsi:type="dcterms:W3CDTF">2020-05-20T02:40:13Z</dcterms:created>
  <dcterms:modified xsi:type="dcterms:W3CDTF">2020-06-03T05:52:06Z</dcterms:modified>
</cp:coreProperties>
</file>