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77" autoAdjust="0"/>
    <p:restoredTop sz="94660"/>
  </p:normalViewPr>
  <p:slideViewPr>
    <p:cSldViewPr snapToGrid="0">
      <p:cViewPr>
        <p:scale>
          <a:sx n="75" d="100"/>
          <a:sy n="75" d="100"/>
        </p:scale>
        <p:origin x="1440" y="-3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4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7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6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0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4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9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4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3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ADB1-C884-4507-AE44-E10F309A465B}" type="datetimeFigureOut">
              <a:rPr lang="ko-KR" altLang="en-US" smtClean="0"/>
              <a:t>2020-08-10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3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2" name="표 52">
                <a:extLst>
                  <a:ext uri="{FF2B5EF4-FFF2-40B4-BE49-F238E27FC236}">
                    <a16:creationId xmlns:a16="http://schemas.microsoft.com/office/drawing/2014/main" id="{9769FF6D-0B4F-4928-880A-D57A14A71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0675170"/>
                  </p:ext>
                </p:extLst>
              </p:nvPr>
            </p:nvGraphicFramePr>
            <p:xfrm>
              <a:off x="0" y="108842"/>
              <a:ext cx="10566401" cy="696144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05977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8260424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쌍체비교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값이 </a:t>
                          </a:r>
                          <a:r>
                            <a:rPr lang="en-US" altLang="ko-KR" sz="1800" dirty="0"/>
                            <a:t>Paired  [</a:t>
                          </a:r>
                          <a:r>
                            <a:rPr lang="ko-KR" altLang="en-US" sz="1800" dirty="0"/>
                            <a:t>자료에 대한 가정</a:t>
                          </a:r>
                          <a:r>
                            <a:rPr lang="en-US" altLang="ko-KR" sz="1800" dirty="0"/>
                            <a:t>]</a:t>
                          </a:r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806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ko-KR" altLang="en-US" sz="1800" dirty="0"/>
                            <a:t>임의표본 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 </a:t>
                          </a:r>
                          <a:r>
                            <a:rPr lang="en-US" altLang="ko-KR" sz="1800" dirty="0" err="1"/>
                            <a:t>i</a:t>
                          </a:r>
                          <a:r>
                            <a:rPr lang="en-US" altLang="ko-KR" sz="1800" dirty="0"/>
                            <a:t>=1,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</a:p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03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통계량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3382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표본평균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분산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en-US" altLang="ko-KR" sz="1800" dirty="0"/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oMath>
                          </a14:m>
                          <a:r>
                            <a:rPr lang="en-US" altLang="ko-KR" sz="1800" dirty="0"/>
                            <a:t>, Var(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80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acc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𝑠𝑝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4128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두비율의 비급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4635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가정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: </m:t>
                                </m:r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독립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,&gt;25,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&gt;25)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7198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회귀분석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582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800" dirty="0"/>
                            <a:t>수학적분석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오차없이 명확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5335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800" dirty="0"/>
                            <a:t>통계적분석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언제나 오차를 수반한다</a:t>
                          </a:r>
                          <a:r>
                            <a:rPr lang="en-US" altLang="ko-KR" sz="18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1220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2600</a:t>
                          </a:r>
                          <a:r>
                            <a:rPr lang="ko-KR" altLang="en-US" sz="1800" dirty="0"/>
                            <a:t>개의 데이터를 단 </a:t>
                          </a:r>
                          <a:r>
                            <a:rPr lang="en-US" altLang="ko-KR" sz="1800" dirty="0"/>
                            <a:t>1</a:t>
                          </a:r>
                          <a:r>
                            <a:rPr lang="ko-KR" altLang="en-US" sz="1800" dirty="0"/>
                            <a:t>개의 수치로 표현함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415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128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dirty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endParaRPr lang="en-US" altLang="ko-KR" sz="1800" b="0" dirty="0"/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반</m:t>
                              </m:r>
                            </m:oMath>
                          </a14:m>
                          <a:r>
                            <a:rPr lang="ko-KR" altLang="en-US" sz="1800" dirty="0"/>
                            <a:t>응변수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종속 변수</a:t>
                          </a:r>
                          <a:endParaRPr lang="en-US" altLang="ko-KR" sz="1800" dirty="0"/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: </a:t>
                          </a:r>
                          <a:r>
                            <a:rPr lang="ko-KR" altLang="en-US" sz="1800" dirty="0" err="1"/>
                            <a:t>공변량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설명변수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7452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E : </a:t>
                          </a:r>
                          <a:r>
                            <a:rPr lang="ko-KR" altLang="en-US" sz="1800" dirty="0" err="1"/>
                            <a:t>오차항</a:t>
                          </a:r>
                          <a:endParaRPr lang="en-US" altLang="ko-KR" sz="1800" dirty="0"/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(∙)</m:t>
                              </m:r>
                            </m:oMath>
                          </a14:m>
                          <a:r>
                            <a:rPr lang="en-US" altLang="ko-KR" sz="1800" dirty="0"/>
                            <a:t>:</a:t>
                          </a:r>
                          <a:r>
                            <a:rPr lang="ko-KR" altLang="en-US" sz="1800" dirty="0"/>
                            <a:t>회귀함수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16281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2" name="표 52">
                <a:extLst>
                  <a:ext uri="{FF2B5EF4-FFF2-40B4-BE49-F238E27FC236}">
                    <a16:creationId xmlns:a16="http://schemas.microsoft.com/office/drawing/2014/main" id="{9769FF6D-0B4F-4928-880A-D57A14A71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0675170"/>
                  </p:ext>
                </p:extLst>
              </p:nvPr>
            </p:nvGraphicFramePr>
            <p:xfrm>
              <a:off x="0" y="108842"/>
              <a:ext cx="10566401" cy="696144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05977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8260424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쌍체비교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값이 </a:t>
                          </a:r>
                          <a:r>
                            <a:rPr lang="en-US" altLang="ko-KR" sz="1800" dirty="0"/>
                            <a:t>Paired  [</a:t>
                          </a:r>
                          <a:r>
                            <a:rPr lang="ko-KR" altLang="en-US" sz="1800" dirty="0"/>
                            <a:t>자료에 대한 가정</a:t>
                          </a:r>
                          <a:r>
                            <a:rPr lang="en-US" altLang="ko-KR" sz="1800" dirty="0"/>
                            <a:t>]</a:t>
                          </a:r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8067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64762" b="-94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203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통계량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3382337"/>
                      </a:ext>
                    </a:extLst>
                  </a:tr>
                  <a:tr h="136213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표본평균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104464" b="-316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4128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두비율의 비급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4635266"/>
                      </a:ext>
                    </a:extLst>
                  </a:tr>
                  <a:tr h="370904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가정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849180" b="-9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198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회귀분석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582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800" dirty="0"/>
                            <a:t>수학적분석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오차없이 명확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5335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1800" dirty="0"/>
                            <a:t>통계적분석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언제나 오차를 수반한다</a:t>
                          </a:r>
                          <a:r>
                            <a:rPr lang="en-US" altLang="ko-KR" sz="18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1220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2600</a:t>
                          </a:r>
                          <a:r>
                            <a:rPr lang="ko-KR" altLang="en-US" sz="1800" dirty="0"/>
                            <a:t>개의 데이터를 단 </a:t>
                          </a:r>
                          <a:r>
                            <a:rPr lang="en-US" altLang="ko-KR" sz="1800" dirty="0"/>
                            <a:t>1</a:t>
                          </a:r>
                          <a:r>
                            <a:rPr lang="ko-KR" altLang="en-US" sz="1800" dirty="0"/>
                            <a:t>개의 수치로 표현함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415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128911"/>
                      </a:ext>
                    </a:extLst>
                  </a:tr>
                  <a:tr h="981520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549068" b="-751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74526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995238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16281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6E97AE-5F2E-4E5A-9701-59AFAF647052}"/>
                  </a:ext>
                </a:extLst>
              </p:cNvPr>
              <p:cNvSpPr txBox="1"/>
              <p:nvPr/>
            </p:nvSpPr>
            <p:spPr>
              <a:xfrm>
                <a:off x="0" y="7442200"/>
                <a:ext cx="6184900" cy="406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모수회귀</a:t>
                </a:r>
                <a:endParaRPr lang="en-US" altLang="ko-KR" dirty="0"/>
              </a:p>
              <a:p>
                <a:r>
                  <a:rPr lang="en-US" altLang="ko-KR" dirty="0"/>
                  <a:t>-</a:t>
                </a:r>
                <a:r>
                  <a:rPr lang="ko-KR" altLang="en-US" dirty="0"/>
                  <a:t>단순 회귀모형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-</a:t>
                </a:r>
                <a:r>
                  <a:rPr lang="ko-KR" altLang="en-US" dirty="0"/>
                  <a:t>다중 선형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-</a:t>
                </a:r>
                <a:r>
                  <a:rPr lang="ko-KR" altLang="en-US" dirty="0"/>
                  <a:t>비선형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-k</a:t>
                </a:r>
                <a:r>
                  <a:rPr lang="ko-KR" altLang="en-US" dirty="0"/>
                  <a:t>차 </a:t>
                </a:r>
                <a:r>
                  <a:rPr lang="ko-KR" altLang="en-US" dirty="0" err="1"/>
                  <a:t>다항차수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6E97AE-5F2E-4E5A-9701-59AFAF647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42200"/>
                <a:ext cx="6184900" cy="4068486"/>
              </a:xfrm>
              <a:prstGeom prst="rect">
                <a:avLst/>
              </a:prstGeom>
              <a:blipFill>
                <a:blip r:embed="rId3"/>
                <a:stretch>
                  <a:fillRect l="-788" t="-11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91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2" name="표 52">
                <a:extLst>
                  <a:ext uri="{FF2B5EF4-FFF2-40B4-BE49-F238E27FC236}">
                    <a16:creationId xmlns:a16="http://schemas.microsoft.com/office/drawing/2014/main" id="{9769FF6D-0B4F-4928-880A-D57A14A71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4363900"/>
                  </p:ext>
                </p:extLst>
              </p:nvPr>
            </p:nvGraphicFramePr>
            <p:xfrm>
              <a:off x="0" y="108842"/>
              <a:ext cx="10614661" cy="125559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44700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116840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  <a:gridCol w="2113280">
                      <a:extLst>
                        <a:ext uri="{9D8B030D-6E8A-4147-A177-3AD203B41FA5}">
                          <a16:colId xmlns:a16="http://schemas.microsoft.com/office/drawing/2014/main" val="3723933870"/>
                        </a:ext>
                      </a:extLst>
                    </a:gridCol>
                    <a:gridCol w="2113281">
                      <a:extLst>
                        <a:ext uri="{9D8B030D-6E8A-4147-A177-3AD203B41FA5}">
                          <a16:colId xmlns:a16="http://schemas.microsoft.com/office/drawing/2014/main" val="933314098"/>
                        </a:ext>
                      </a:extLst>
                    </a:gridCol>
                    <a:gridCol w="2113280">
                      <a:extLst>
                        <a:ext uri="{9D8B030D-6E8A-4147-A177-3AD203B41FA5}">
                          <a16:colId xmlns:a16="http://schemas.microsoft.com/office/drawing/2014/main" val="3739271925"/>
                        </a:ext>
                      </a:extLst>
                    </a:gridCol>
                    <a:gridCol w="2113280">
                      <a:extLst>
                        <a:ext uri="{9D8B030D-6E8A-4147-A177-3AD203B41FA5}">
                          <a16:colId xmlns:a16="http://schemas.microsoft.com/office/drawing/2014/main" val="37334856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두 모집단의 비교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806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 latinLnBrk="1"/>
                          <a:r>
                            <a:rPr lang="ko-KR" altLang="en-US" sz="1800" dirty="0"/>
                            <a:t>독립 이 표본 검정</a:t>
                          </a:r>
                          <a:endParaRPr lang="en-US" altLang="ko-KR" sz="1800" dirty="0"/>
                        </a:p>
                        <a:p>
                          <a:pPr algn="ctr" latinLnBrk="1"/>
                          <a:r>
                            <a:rPr lang="ko-KR" altLang="en-US" sz="1800" dirty="0" err="1"/>
                            <a:t>대표본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※ </a:t>
                          </a:r>
                          <a:r>
                            <a:rPr lang="ko-KR" altLang="en-US" sz="1800" b="0" i="0" kern="120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독립 </a:t>
                          </a:r>
                          <a:r>
                            <a:rPr lang="en-US" altLang="ko-KR" sz="1800" b="0" i="0" kern="120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r>
                            <a:rPr lang="ko-KR" altLang="en-US" sz="1800" b="0" i="0" kern="120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라는 측정치가 </a:t>
                          </a:r>
                          <a:r>
                            <a:rPr lang="en-US" altLang="ko-KR" sz="1800" b="0" i="0" kern="120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r>
                            <a:rPr lang="ko-KR" altLang="en-US" sz="1800" b="0" i="0" kern="120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라는 측정치에 영향을 주지 않는다</a:t>
                          </a:r>
                          <a:r>
                            <a:rPr lang="en-US" altLang="ko-KR" sz="1800" b="0" i="0" kern="120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</a:p>
                        <a:p>
                          <a:pPr marL="285750" indent="-285750" latinLnBrk="1">
                            <a:buFont typeface="Symbol" panose="05050102010706020507" pitchFamily="18" charset="2"/>
                            <a:buChar char="Þ"/>
                          </a:pPr>
                          <a:r>
                            <a:rPr lang="ko-KR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두모집단의 서로 독립</a:t>
                          </a:r>
                          <a:endParaRPr lang="en-US" altLang="ko-KR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85750" indent="-285750" latinLnBrk="1">
                            <a:buFont typeface="Symbol" panose="05050102010706020507" pitchFamily="18" charset="2"/>
                            <a:buChar char="Þ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는</m:t>
                              </m:r>
                            </m:oMath>
                          </a14:m>
                          <a:r>
                            <a:rPr lang="ko-KR" altLang="en-US" sz="1800" dirty="0"/>
                            <a:t> 충분히 큼 </a:t>
                          </a:r>
                          <a:r>
                            <a:rPr lang="en-US" altLang="ko-KR" sz="1800" dirty="0"/>
                            <a:t>(25</a:t>
                          </a:r>
                          <a:r>
                            <a:rPr lang="ko-KR" altLang="en-US" sz="1800" dirty="0"/>
                            <a:t>이상</a:t>
                          </a:r>
                          <a:r>
                            <a:rPr lang="en-US" altLang="ko-KR" sz="1800" dirty="0"/>
                            <a:t>)</a:t>
                          </a:r>
                          <a:r>
                            <a:rPr lang="en-US" altLang="ko-KR" sz="1800" dirty="0">
                              <a:solidFill>
                                <a:srgbClr val="002060"/>
                              </a:solidFill>
                            </a:rPr>
                            <a:t>=</a:t>
                          </a:r>
                          <a:r>
                            <a:rPr lang="ko-KR" altLang="en-US" sz="1800" dirty="0" err="1">
                              <a:solidFill>
                                <a:srgbClr val="002060"/>
                              </a:solidFill>
                            </a:rPr>
                            <a:t>대표본</a:t>
                          </a:r>
                          <a:r>
                            <a:rPr lang="ko-KR" altLang="en-US" sz="1800" dirty="0">
                              <a:solidFill>
                                <a:srgbClr val="002060"/>
                              </a:solidFill>
                            </a:rPr>
                            <a:t> 이론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03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목표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</m:oMath>
                          </a14:m>
                          <a:r>
                            <a:rPr lang="ko-KR" altLang="en-US" sz="1800" dirty="0"/>
                            <a:t> 대한 추론</a:t>
                          </a:r>
                        </a:p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3382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점추정치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4128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구간추정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ko-KR" alt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,Var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ko-KR" alt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US" altLang="ko-KR" sz="1800" dirty="0"/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ko-KR" alt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ko-KR" alt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ko-KR" alt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rad>
                                  </m:den>
                                </m:f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ko-KR" alt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rad>
                                  </m:den>
                                </m:f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=&gt;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</m:oMath>
                          </a14:m>
                          <a:r>
                            <a:rPr lang="en-US" altLang="ko-KR" sz="1800" dirty="0"/>
                            <a:t> </a:t>
                          </a:r>
                          <a:r>
                            <a:rPr lang="ko-KR" altLang="en-US" sz="1800" dirty="0"/>
                            <a:t>대한 </a:t>
                          </a:r>
                          <a:r>
                            <a:rPr lang="en-US" altLang="ko-KR" sz="1800" dirty="0"/>
                            <a:t>100x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ko-KR" altLang="en-US" sz="1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% 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근</m:t>
                              </m:r>
                            </m:oMath>
                          </a14:m>
                          <a:r>
                            <a:rPr lang="ko-KR" altLang="en-US" sz="1800" dirty="0"/>
                            <a:t>사적 신뢰구간</a:t>
                          </a:r>
                          <a:endParaRPr lang="en-US" altLang="ko-KR" sz="1800" dirty="0"/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4635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독립  이 표본 검정</a:t>
                          </a:r>
                          <a:endParaRPr lang="en-US" altLang="ko-KR" sz="1800" dirty="0"/>
                        </a:p>
                        <a:p>
                          <a:pPr algn="ctr" latinLnBrk="1"/>
                          <a:r>
                            <a:rPr lang="ko-KR" altLang="en-US" sz="1800" dirty="0"/>
                            <a:t>정규모집단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91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목표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</m:oMath>
                          </a14:m>
                          <a:r>
                            <a:rPr lang="ko-KR" altLang="en-US" sz="1800" dirty="0"/>
                            <a:t> 대한 추론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8454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점추정치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6492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구간추정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ko-KR" alt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,Var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ko-KR" alt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b="0" dirty="0"/>
                            <a:t>단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합</m:t>
                              </m:r>
                            </m:oMath>
                          </a14:m>
                          <a:r>
                            <a:rPr lang="ko-KR" altLang="en-US" sz="1800" dirty="0"/>
                            <a:t>동분산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b="0" dirty="0"/>
                            <a:t>등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분산성이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만족되지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않는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경우</m:t>
                              </m:r>
                            </m:oMath>
                          </a14:m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4023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등분산성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(0.5&lt;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&lt;2&lt;−</m:t>
                                </m:r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분산이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같다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6721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이분산성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ko-KR" alt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rad>
                                  </m:den>
                                </m:f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((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−1))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1654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다중선형회귀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l-GR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723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행렬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0567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800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8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ko-KR" sz="1800" dirty="0"/>
                            <a:t>+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SST = SSR+SSE</a:t>
                          </a: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(n-1) = (p-1)+(n-p)</a:t>
                          </a: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51077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요인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 err="1"/>
                            <a:t>제곱합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자유도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 err="1"/>
                            <a:t>평균제곱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/>
                            <a:t>F</a:t>
                          </a:r>
                          <a:r>
                            <a:rPr lang="ko-KR" altLang="en-US" sz="1800" dirty="0"/>
                            <a:t>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240009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회귀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/>
                            <a:t>SSR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/>
                            <a:t>P-1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/>
                            <a:t>MSR=SSR/(P-1)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𝑀𝑆𝑅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6515916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오차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/>
                            <a:t>SSE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/>
                            <a:t>N-p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/>
                            <a:t>MSE=SSE(n-p)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475470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전체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/>
                            <a:t>SST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/>
                            <a:t>N-1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8718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2" name="표 52">
                <a:extLst>
                  <a:ext uri="{FF2B5EF4-FFF2-40B4-BE49-F238E27FC236}">
                    <a16:creationId xmlns:a16="http://schemas.microsoft.com/office/drawing/2014/main" id="{9769FF6D-0B4F-4928-880A-D57A14A71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4363900"/>
                  </p:ext>
                </p:extLst>
              </p:nvPr>
            </p:nvGraphicFramePr>
            <p:xfrm>
              <a:off x="0" y="108842"/>
              <a:ext cx="10614661" cy="125559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44700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116840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  <a:gridCol w="2113280">
                      <a:extLst>
                        <a:ext uri="{9D8B030D-6E8A-4147-A177-3AD203B41FA5}">
                          <a16:colId xmlns:a16="http://schemas.microsoft.com/office/drawing/2014/main" val="3723933870"/>
                        </a:ext>
                      </a:extLst>
                    </a:gridCol>
                    <a:gridCol w="2113281">
                      <a:extLst>
                        <a:ext uri="{9D8B030D-6E8A-4147-A177-3AD203B41FA5}">
                          <a16:colId xmlns:a16="http://schemas.microsoft.com/office/drawing/2014/main" val="933314098"/>
                        </a:ext>
                      </a:extLst>
                    </a:gridCol>
                    <a:gridCol w="2113280">
                      <a:extLst>
                        <a:ext uri="{9D8B030D-6E8A-4147-A177-3AD203B41FA5}">
                          <a16:colId xmlns:a16="http://schemas.microsoft.com/office/drawing/2014/main" val="3739271925"/>
                        </a:ext>
                      </a:extLst>
                    </a:gridCol>
                    <a:gridCol w="2113280">
                      <a:extLst>
                        <a:ext uri="{9D8B030D-6E8A-4147-A177-3AD203B41FA5}">
                          <a16:colId xmlns:a16="http://schemas.microsoft.com/office/drawing/2014/main" val="37334856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두 모집단의 비교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80674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just" latinLnBrk="1"/>
                          <a:r>
                            <a:rPr lang="ko-KR" altLang="en-US" sz="1800" dirty="0"/>
                            <a:t>독립 이 표본 검정</a:t>
                          </a:r>
                          <a:endParaRPr lang="en-US" altLang="ko-KR" sz="1800" dirty="0"/>
                        </a:p>
                        <a:p>
                          <a:pPr algn="ctr" latinLnBrk="1"/>
                          <a:r>
                            <a:rPr lang="ko-KR" altLang="en-US" sz="1800" dirty="0" err="1"/>
                            <a:t>대표본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3898" t="-45333" b="-124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036698"/>
                      </a:ext>
                    </a:extLst>
                  </a:tr>
                  <a:tr h="645224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목표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3898" t="-205660" b="-16594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3382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점추정치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3898" t="-531148" b="-27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412881"/>
                      </a:ext>
                    </a:extLst>
                  </a:tr>
                  <a:tr h="2515108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구간추정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3898" t="-93220" b="-3111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463526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독립  이 표본 검정</a:t>
                          </a:r>
                          <a:endParaRPr lang="en-US" altLang="ko-KR" sz="1800" dirty="0"/>
                        </a:p>
                        <a:p>
                          <a:pPr algn="ctr" latinLnBrk="1"/>
                          <a:r>
                            <a:rPr lang="ko-KR" altLang="en-US" sz="1800" dirty="0"/>
                            <a:t>정규모집단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91640"/>
                      </a:ext>
                    </a:extLst>
                  </a:tr>
                  <a:tr h="370904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목표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3898" t="-1480328" b="-18344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8454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점추정치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3898" t="-1606667" b="-176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6492371"/>
                      </a:ext>
                    </a:extLst>
                  </a:tr>
                  <a:tr h="1267333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구간추정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3898" t="-492308" b="-4091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4023466"/>
                      </a:ext>
                    </a:extLst>
                  </a:tr>
                  <a:tr h="606044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등분산성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3898" t="-1232000" b="-751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6721715"/>
                      </a:ext>
                    </a:extLst>
                  </a:tr>
                  <a:tr h="96501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이분산성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3898" t="-843038" b="-37531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1654341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다중선형회귀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3898" t="-2328125" b="-8265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723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행렬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3898" t="-2547541" b="-7672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0567219"/>
                      </a:ext>
                    </a:extLst>
                  </a:tr>
                  <a:tr h="127819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800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3898" t="-769048" b="-12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51077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요인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 err="1"/>
                            <a:t>제곱합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자유도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 err="1"/>
                            <a:t>평균제곱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/>
                            <a:t>F</a:t>
                          </a:r>
                          <a:r>
                            <a:rPr lang="ko-KR" altLang="en-US" sz="1800" dirty="0"/>
                            <a:t>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240009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회귀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/>
                            <a:t>SSR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/>
                            <a:t>P-1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/>
                            <a:t>MSR=SSR/(P-1)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2017" t="-309016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515916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오차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/>
                            <a:t>SSE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/>
                            <a:t>N-p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/>
                            <a:t>MSE=SSE(n-p)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475470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전체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/>
                            <a:t>SST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/>
                            <a:t>N-1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871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DEEBF6-3EB4-45DC-8E04-EDF0D2562C15}"/>
                  </a:ext>
                </a:extLst>
              </p:cNvPr>
              <p:cNvSpPr txBox="1"/>
              <p:nvPr/>
            </p:nvSpPr>
            <p:spPr>
              <a:xfrm>
                <a:off x="7302500" y="8318500"/>
                <a:ext cx="2001445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DEEBF6-3EB4-45DC-8E04-EDF0D2562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500" y="8318500"/>
                <a:ext cx="2001445" cy="646331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52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4163</TotalTime>
  <Words>429</Words>
  <Application>Microsoft Office PowerPoint</Application>
  <PresentationFormat>사용자 지정</PresentationFormat>
  <Paragraphs>88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Symbol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공영재</dc:creator>
  <cp:lastModifiedBy>공영재</cp:lastModifiedBy>
  <cp:revision>70</cp:revision>
  <dcterms:created xsi:type="dcterms:W3CDTF">2020-05-20T02:40:13Z</dcterms:created>
  <dcterms:modified xsi:type="dcterms:W3CDTF">2020-08-11T08:41:51Z</dcterms:modified>
</cp:coreProperties>
</file>