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BE015-457D-4501-BB13-9F8CF939BC68}"/>
              </a:ext>
            </a:extLst>
          </p:cNvPr>
          <p:cNvSpPr txBox="1"/>
          <p:nvPr/>
        </p:nvSpPr>
        <p:spPr>
          <a:xfrm>
            <a:off x="0" y="203200"/>
            <a:ext cx="8750300" cy="1791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학습의 과제 </a:t>
            </a:r>
            <a:r>
              <a:rPr lang="en-US" altLang="ko-KR" dirty="0"/>
              <a:t>– </a:t>
            </a:r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Supervised Learning</a:t>
            </a:r>
          </a:p>
          <a:p>
            <a:r>
              <a:rPr lang="en-US" altLang="ko-KR" dirty="0"/>
              <a:t>-    Disease diagnosis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Part-of-speech tagging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Face recognition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Automatic Steering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통계적 회귀분석 </a:t>
            </a:r>
            <a:r>
              <a:rPr lang="en-US" altLang="ko-KR" dirty="0"/>
              <a:t>: </a:t>
            </a:r>
            <a:r>
              <a:rPr lang="ko-KR" altLang="en-US" dirty="0"/>
              <a:t>수학적 공식을 만들어서 일반화 시키는 </a:t>
            </a:r>
            <a:r>
              <a:rPr lang="en-US" altLang="ko-KR" dirty="0"/>
              <a:t>Supervised </a:t>
            </a:r>
            <a:r>
              <a:rPr lang="ko-KR" altLang="en-US" dirty="0"/>
              <a:t>학습 기법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Decision Tree </a:t>
            </a:r>
          </a:p>
          <a:p>
            <a:r>
              <a:rPr lang="ko-KR" altLang="en-US" dirty="0"/>
              <a:t>엔트로피의 문제점 </a:t>
            </a:r>
            <a:r>
              <a:rPr lang="en-US" altLang="ko-KR" dirty="0"/>
              <a:t>[</a:t>
            </a:r>
            <a:r>
              <a:rPr lang="ko-KR" altLang="en-US" dirty="0"/>
              <a:t>부정확한 데이터</a:t>
            </a:r>
            <a:r>
              <a:rPr lang="en-US" altLang="ko-KR" dirty="0"/>
              <a:t>, </a:t>
            </a:r>
            <a:r>
              <a:rPr lang="ko-KR" altLang="en-US" dirty="0"/>
              <a:t>노이즈가 있을 경우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실수의 경우 범위</a:t>
            </a:r>
            <a:r>
              <a:rPr lang="en-US" altLang="ko-KR" dirty="0"/>
              <a:t>[</a:t>
            </a:r>
            <a:r>
              <a:rPr lang="ko-KR" altLang="en-US" dirty="0"/>
              <a:t>구간</a:t>
            </a:r>
            <a:r>
              <a:rPr lang="en-US" altLang="ko-KR" dirty="0"/>
              <a:t>]</a:t>
            </a:r>
            <a:r>
              <a:rPr lang="ko-KR" altLang="en-US" dirty="0"/>
              <a:t>을 나눠서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가지치기</a:t>
            </a:r>
            <a:r>
              <a:rPr lang="en-US" altLang="ko-KR" dirty="0"/>
              <a:t>[</a:t>
            </a:r>
            <a:r>
              <a:rPr lang="ko-KR" altLang="en-US" dirty="0"/>
              <a:t>개선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일반화로서의 가치가 없는 노드를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큰 문제도 작은 문제로 해결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속도가 빠름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오픈소스를 사용하지 않는 이유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오픈소스는 예제에 최적화 되어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실세계</a:t>
            </a:r>
            <a:r>
              <a:rPr lang="ko-KR" altLang="en-US" dirty="0"/>
              <a:t> 문제는 예제와 데이터가 다름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규칙을 변화시키는 것이 힘들다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2400" b="1" dirty="0"/>
              <a:t>Neural Networks</a:t>
            </a:r>
          </a:p>
          <a:p>
            <a:r>
              <a:rPr lang="ko-KR" altLang="en-US" dirty="0"/>
              <a:t>인간 뉴런의 형태를 본떠서 만 </a:t>
            </a:r>
            <a:r>
              <a:rPr lang="ko-KR" altLang="en-US" dirty="0" err="1"/>
              <a:t>듬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동작 결과를 모름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문제해결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소리분석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단층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r>
              <a:rPr lang="en-US" altLang="ko-KR" dirty="0"/>
              <a:t>XOR </a:t>
            </a:r>
            <a:r>
              <a:rPr lang="ko-KR" altLang="en-US" dirty="0"/>
              <a:t>문제를 해결 못함 </a:t>
            </a:r>
            <a:r>
              <a:rPr lang="en-US" altLang="ko-KR" dirty="0"/>
              <a:t>[</a:t>
            </a:r>
            <a:r>
              <a:rPr lang="ko-KR" altLang="en-US" dirty="0"/>
              <a:t>다층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Input -&gt; output</a:t>
            </a:r>
            <a:r>
              <a:rPr lang="ko-KR" altLang="en-US" dirty="0"/>
              <a:t>을 맵핑 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오류역전파 </a:t>
            </a:r>
            <a:r>
              <a:rPr lang="en-US" altLang="ko-KR" dirty="0"/>
              <a:t>(B.P)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출력층에 발생한 오류를 이용해서 </a:t>
            </a:r>
            <a:r>
              <a:rPr lang="ko-KR" altLang="en-US" dirty="0" err="1"/>
              <a:t>은닉층</a:t>
            </a:r>
            <a:r>
              <a:rPr lang="ko-KR" altLang="en-US" dirty="0"/>
              <a:t> 오차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값을 입력층으로 </a:t>
            </a:r>
            <a:r>
              <a:rPr lang="ko-KR" altLang="en-US" dirty="0" err="1"/>
              <a:t>역전파</a:t>
            </a:r>
            <a:r>
              <a:rPr lang="ko-KR" altLang="en-US" dirty="0"/>
              <a:t> 시켜 출력층의 오차가 원하는 수준이 될 때까지 반복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Unsupervised Learning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데이터마이닝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 err="1"/>
              <a:t>히든룰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데이터를 관통하는 내용을 찾는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   </a:t>
            </a:r>
            <a:r>
              <a:rPr lang="ko-KR" altLang="en-US" dirty="0"/>
              <a:t>클러스터링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를 다음 두 조건을 만족하는 </a:t>
            </a:r>
            <a:r>
              <a:rPr lang="en-US" altLang="ko-KR" dirty="0"/>
              <a:t>Cluster</a:t>
            </a:r>
            <a:r>
              <a:rPr lang="ko-KR" altLang="en-US" dirty="0"/>
              <a:t>로 조직</a:t>
            </a:r>
            <a:endParaRPr lang="en-US" altLang="ko-KR" dirty="0"/>
          </a:p>
          <a:p>
            <a:r>
              <a:rPr lang="en-US" altLang="ko-KR" dirty="0"/>
              <a:t>① Cluster </a:t>
            </a:r>
            <a:r>
              <a:rPr lang="ko-KR" altLang="en-US" dirty="0"/>
              <a:t>내부 </a:t>
            </a:r>
            <a:r>
              <a:rPr lang="en-US" altLang="ko-KR" dirty="0"/>
              <a:t>Data </a:t>
            </a:r>
            <a:r>
              <a:rPr lang="ko-KR" altLang="en-US" dirty="0"/>
              <a:t>간의 </a:t>
            </a:r>
            <a:r>
              <a:rPr lang="en-US" altLang="ko-KR" dirty="0"/>
              <a:t>Similarity(</a:t>
            </a:r>
            <a:r>
              <a:rPr lang="ko-KR" altLang="en-US" dirty="0"/>
              <a:t>유사성</a:t>
            </a:r>
            <a:r>
              <a:rPr lang="en-US" altLang="ko-KR" dirty="0"/>
              <a:t>)</a:t>
            </a:r>
            <a:r>
              <a:rPr lang="ko-KR" altLang="en-US" dirty="0"/>
              <a:t>이 높다</a:t>
            </a:r>
            <a:endParaRPr lang="en-US" altLang="ko-KR" dirty="0"/>
          </a:p>
          <a:p>
            <a:r>
              <a:rPr lang="en-US" altLang="ko-KR" dirty="0"/>
              <a:t>② Cluster </a:t>
            </a:r>
            <a:r>
              <a:rPr lang="ko-KR" altLang="en-US" dirty="0"/>
              <a:t>외부 </a:t>
            </a:r>
            <a:r>
              <a:rPr lang="en-US" altLang="ko-KR" dirty="0"/>
              <a:t>Data </a:t>
            </a:r>
            <a:r>
              <a:rPr lang="ko-KR" altLang="en-US" dirty="0"/>
              <a:t>간의 </a:t>
            </a:r>
            <a:r>
              <a:rPr lang="en-US" altLang="ko-KR" dirty="0"/>
              <a:t>Similarity(</a:t>
            </a:r>
            <a:r>
              <a:rPr lang="ko-KR" altLang="en-US" dirty="0"/>
              <a:t>유사성</a:t>
            </a:r>
            <a:r>
              <a:rPr lang="en-US" altLang="ko-KR" dirty="0"/>
              <a:t>)</a:t>
            </a:r>
            <a:r>
              <a:rPr lang="ko-KR" altLang="en-US" dirty="0"/>
              <a:t>이 낮다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거리 구하는 방법</a:t>
            </a:r>
            <a:endParaRPr lang="en-US" altLang="ko-KR" dirty="0"/>
          </a:p>
          <a:p>
            <a:r>
              <a:rPr lang="en-US" altLang="ko-KR" dirty="0"/>
              <a:t>① Euclidian distance  [</a:t>
            </a:r>
            <a:r>
              <a:rPr lang="ko-KR" altLang="en-US" dirty="0"/>
              <a:t>주로 사용하는 방법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② Manhattan distance [= Euclidian distance]</a:t>
            </a:r>
          </a:p>
          <a:p>
            <a:r>
              <a:rPr lang="en-US" altLang="ko-KR" dirty="0"/>
              <a:t>③ “sup” distance</a:t>
            </a:r>
          </a:p>
          <a:p>
            <a:r>
              <a:rPr lang="en-US" altLang="ko-KR" dirty="0"/>
              <a:t>④ Correlation coefficient </a:t>
            </a:r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ko-KR" altLang="en-US" dirty="0">
                <a:solidFill>
                  <a:srgbClr val="002060"/>
                </a:solidFill>
              </a:rPr>
              <a:t>어려운 문제</a:t>
            </a:r>
            <a:r>
              <a:rPr lang="en-US" altLang="ko-KR" dirty="0">
                <a:solidFill>
                  <a:srgbClr val="002060"/>
                </a:solidFill>
              </a:rPr>
              <a:t>]</a:t>
            </a:r>
          </a:p>
          <a:p>
            <a:r>
              <a:rPr lang="en-US" altLang="ko-KR" dirty="0"/>
              <a:t>⑤ Cosine similarity </a:t>
            </a:r>
            <a:r>
              <a:rPr lang="en-US" altLang="ko-KR" dirty="0">
                <a:solidFill>
                  <a:srgbClr val="002060"/>
                </a:solidFill>
              </a:rPr>
              <a:t>[</a:t>
            </a:r>
            <a:r>
              <a:rPr lang="ko-KR" altLang="en-US" dirty="0">
                <a:solidFill>
                  <a:srgbClr val="002060"/>
                </a:solidFill>
              </a:rPr>
              <a:t>특수문제</a:t>
            </a:r>
            <a:r>
              <a:rPr lang="en-US" altLang="ko-KR" dirty="0">
                <a:solidFill>
                  <a:srgbClr val="002060"/>
                </a:solidFill>
              </a:rPr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D5DF48-2575-439F-82D4-C05ECA8F3012}"/>
                  </a:ext>
                </a:extLst>
              </p:cNvPr>
              <p:cNvSpPr txBox="1"/>
              <p:nvPr/>
            </p:nvSpPr>
            <p:spPr>
              <a:xfrm>
                <a:off x="7829550" y="3371850"/>
                <a:ext cx="377190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ko-KR" altLang="en-US" dirty="0"/>
                  <a:t>엔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D5DF48-2575-439F-82D4-C05ECA8F3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50" y="3371850"/>
                <a:ext cx="3771900" cy="374526"/>
              </a:xfrm>
              <a:prstGeom prst="rect">
                <a:avLst/>
              </a:prstGeom>
              <a:blipFill>
                <a:blip r:embed="rId2"/>
                <a:stretch>
                  <a:fillRect l="-1292" t="-116129" b="-180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2C82E0-E285-4D3D-868C-628387C88845}"/>
              </a:ext>
            </a:extLst>
          </p:cNvPr>
          <p:cNvCxnSpPr/>
          <p:nvPr/>
        </p:nvCxnSpPr>
        <p:spPr>
          <a:xfrm>
            <a:off x="657225" y="2847975"/>
            <a:ext cx="0" cy="285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3A62E2-4F0C-45E1-8560-FBA19BBE4EC3}"/>
              </a:ext>
            </a:extLst>
          </p:cNvPr>
          <p:cNvCxnSpPr>
            <a:cxnSpLocks/>
          </p:cNvCxnSpPr>
          <p:nvPr/>
        </p:nvCxnSpPr>
        <p:spPr>
          <a:xfrm>
            <a:off x="2533650" y="2800350"/>
            <a:ext cx="52959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8EB286-C07A-48FD-9C62-35D9AF352018}"/>
              </a:ext>
            </a:extLst>
          </p:cNvPr>
          <p:cNvCxnSpPr/>
          <p:nvPr/>
        </p:nvCxnSpPr>
        <p:spPr>
          <a:xfrm>
            <a:off x="1971675" y="2800350"/>
            <a:ext cx="112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EA23449-6B0E-4D74-BD70-9F6C17C33580}"/>
              </a:ext>
            </a:extLst>
          </p:cNvPr>
          <p:cNvGrpSpPr/>
          <p:nvPr/>
        </p:nvGrpSpPr>
        <p:grpSpPr>
          <a:xfrm>
            <a:off x="1771650" y="12792075"/>
            <a:ext cx="6532018" cy="819150"/>
            <a:chOff x="1771650" y="12792075"/>
            <a:chExt cx="6532018" cy="8191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F96BA34-8AEF-406C-8B82-0F732A7417A1}"/>
                </a:ext>
              </a:extLst>
            </p:cNvPr>
            <p:cNvGrpSpPr/>
            <p:nvPr/>
          </p:nvGrpSpPr>
          <p:grpSpPr>
            <a:xfrm>
              <a:off x="1771650" y="12792075"/>
              <a:ext cx="2895600" cy="819150"/>
              <a:chOff x="1771650" y="12792075"/>
              <a:chExt cx="2895600" cy="81915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AE3F203-AC95-4BDC-B5B9-CBAB2578F37E}"/>
                  </a:ext>
                </a:extLst>
              </p:cNvPr>
              <p:cNvCxnSpPr/>
              <p:nvPr/>
            </p:nvCxnSpPr>
            <p:spPr>
              <a:xfrm>
                <a:off x="1771650" y="13611225"/>
                <a:ext cx="2895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FC6C759-614C-4414-BCF0-5768BE6E2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7250" y="12792075"/>
                <a:ext cx="0" cy="8191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539ACDD5-D7D8-49F7-8E0B-D7BE97E52329}"/>
                  </a:ext>
                </a:extLst>
              </p:cNvPr>
              <p:cNvCxnSpPr/>
              <p:nvPr/>
            </p:nvCxnSpPr>
            <p:spPr>
              <a:xfrm flipH="1">
                <a:off x="2981325" y="12792075"/>
                <a:ext cx="1685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AA65EF-BE8F-4697-B33D-2CC6A1EFBC8F}"/>
                </a:ext>
              </a:extLst>
            </p:cNvPr>
            <p:cNvSpPr txBox="1"/>
            <p:nvPr/>
          </p:nvSpPr>
          <p:spPr>
            <a:xfrm>
              <a:off x="4781550" y="13016984"/>
              <a:ext cx="352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클러스터링이 규칙성을 가진다면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91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4443</TotalTime>
  <Words>233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80</cp:revision>
  <dcterms:created xsi:type="dcterms:W3CDTF">2020-05-20T02:40:13Z</dcterms:created>
  <dcterms:modified xsi:type="dcterms:W3CDTF">2020-08-12T08:55:46Z</dcterms:modified>
</cp:coreProperties>
</file>