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 varScale="1">
        <p:scale>
          <a:sx n="35" d="100"/>
          <a:sy n="35" d="100"/>
        </p:scale>
        <p:origin x="3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강 수학적 벡터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60B3E-2257-45D9-8FA9-66CEB8FFCF2D}"/>
              </a:ext>
            </a:extLst>
          </p:cNvPr>
          <p:cNvSpPr txBox="1"/>
          <p:nvPr/>
        </p:nvSpPr>
        <p:spPr>
          <a:xfrm>
            <a:off x="-28066" y="775296"/>
            <a:ext cx="4195379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 대수구조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(1)</a:t>
            </a:r>
            <a:r>
              <a:rPr lang="ko-KR" altLang="en-US" sz="2400" dirty="0"/>
              <a:t> 대수구조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수 뿐 아니라 수를 대신할 수 있는 모든</a:t>
            </a:r>
            <a:endParaRPr lang="en-US" altLang="ko-KR" dirty="0"/>
          </a:p>
          <a:p>
            <a:r>
              <a:rPr lang="ko-KR" altLang="en-US" dirty="0"/>
              <a:t>것을 대상으로 하는 집합과 그 집합에</a:t>
            </a:r>
            <a:endParaRPr lang="en-US" altLang="ko-KR" dirty="0"/>
          </a:p>
          <a:p>
            <a:r>
              <a:rPr lang="ko-KR" altLang="en-US" dirty="0"/>
              <a:t>부여된 연산이 여러가지 공리로써 엮인</a:t>
            </a:r>
            <a:endParaRPr lang="en-US" altLang="ko-KR" dirty="0"/>
          </a:p>
          <a:p>
            <a:r>
              <a:rPr lang="ko-KR" altLang="en-US" dirty="0"/>
              <a:t>수학적 대상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간단히 </a:t>
            </a:r>
            <a:r>
              <a:rPr lang="ko-KR" altLang="en-US" dirty="0">
                <a:solidFill>
                  <a:srgbClr val="002060"/>
                </a:solidFill>
              </a:rPr>
              <a:t>일련의 연산들이 주어진 집합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대수구조라고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771ED30-17AA-48F2-A760-3D89BCB45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03654"/>
              </p:ext>
            </p:extLst>
          </p:nvPr>
        </p:nvGraphicFramePr>
        <p:xfrm>
          <a:off x="0" y="5261890"/>
          <a:ext cx="5297715" cy="339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560">
                  <a:extLst>
                    <a:ext uri="{9D8B030D-6E8A-4147-A177-3AD203B41FA5}">
                      <a16:colId xmlns:a16="http://schemas.microsoft.com/office/drawing/2014/main" val="526203375"/>
                    </a:ext>
                  </a:extLst>
                </a:gridCol>
                <a:gridCol w="3932155">
                  <a:extLst>
                    <a:ext uri="{9D8B030D-6E8A-4147-A177-3AD203B41FA5}">
                      <a16:colId xmlns:a16="http://schemas.microsoft.com/office/drawing/2014/main" val="10812300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</a:t>
                      </a:r>
                      <a:r>
                        <a:rPr lang="ko-KR" altLang="en-US" dirty="0"/>
                        <a:t>여러 대수 구조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반군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집합과 그 위의 결합법칙을 따르는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하나의 </a:t>
                      </a:r>
                      <a:r>
                        <a:rPr lang="ko-KR" altLang="en-US" sz="1800" u="sng" dirty="0">
                          <a:solidFill>
                            <a:srgbClr val="002060"/>
                          </a:solidFill>
                        </a:rPr>
                        <a:t>이항 연산을 </a:t>
                      </a:r>
                      <a:r>
                        <a:rPr lang="ko-KR" altLang="en-US" sz="1800" dirty="0"/>
                        <a:t>갖춘 대수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모노이드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2060"/>
                          </a:solidFill>
                        </a:rPr>
                        <a:t>항등원</a:t>
                      </a:r>
                      <a:r>
                        <a:rPr lang="ko-KR" altLang="en-US" sz="1800" dirty="0"/>
                        <a:t>을 갖는 반군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역원을 갖는 </a:t>
                      </a:r>
                      <a:r>
                        <a:rPr lang="ko-KR" altLang="en-US" sz="1800" dirty="0" err="1"/>
                        <a:t>모노이드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아벨군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가환군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교환법칙이 성립하는 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덧셈에 대하여 </a:t>
                      </a:r>
                      <a:r>
                        <a:rPr lang="ko-KR" altLang="en-US" sz="1800" dirty="0" err="1"/>
                        <a:t>아벨군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곱셈에 대하여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반군을 이루고 분배법칙이 성립하는 대수구조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065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968987-3F1E-4BDD-9A88-758308FF6312}"/>
              </a:ext>
            </a:extLst>
          </p:cNvPr>
          <p:cNvSpPr txBox="1"/>
          <p:nvPr/>
        </p:nvSpPr>
        <p:spPr>
          <a:xfrm>
            <a:off x="3776410" y="4848833"/>
            <a:ext cx="424827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두개의 값을 통해 하나의 값을 만드는 것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A72D4F0-FE20-45FA-BD9F-DB3026558D27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909981" y="5127976"/>
            <a:ext cx="960905" cy="771953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6E64F-83CC-4D62-B8A9-A9FB2DDE70A9}"/>
                  </a:ext>
                </a:extLst>
              </p:cNvPr>
              <p:cNvSpPr txBox="1"/>
              <p:nvPr/>
            </p:nvSpPr>
            <p:spPr>
              <a:xfrm>
                <a:off x="5781001" y="5585187"/>
                <a:ext cx="258436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x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y=0</a:t>
                </a:r>
              </a:p>
              <a:p>
                <a:r>
                  <a:rPr lang="en-US" altLang="ko-KR" sz="2400" dirty="0"/>
                  <a:t>(1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2)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3 =1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(2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3)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6E64F-83CC-4D62-B8A9-A9FB2DDE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01" y="5585187"/>
                <a:ext cx="2584362" cy="1200329"/>
              </a:xfrm>
              <a:prstGeom prst="rect">
                <a:avLst/>
              </a:prstGeom>
              <a:blipFill>
                <a:blip r:embed="rId2"/>
                <a:stretch>
                  <a:fillRect l="-3538" t="-4061" r="-2594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C8C5CE-8DE5-43F2-AFE3-1C4EC825684C}"/>
              </a:ext>
            </a:extLst>
          </p:cNvPr>
          <p:cNvCxnSpPr>
            <a:cxnSpLocks/>
          </p:cNvCxnSpPr>
          <p:nvPr/>
        </p:nvCxnSpPr>
        <p:spPr>
          <a:xfrm>
            <a:off x="4901718" y="5994405"/>
            <a:ext cx="879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E05286-7FB9-43A5-8459-CEB5554E2087}"/>
              </a:ext>
            </a:extLst>
          </p:cNvPr>
          <p:cNvSpPr txBox="1"/>
          <p:nvPr/>
        </p:nvSpPr>
        <p:spPr>
          <a:xfrm>
            <a:off x="8302172" y="5077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DA62AC-B18A-48B8-81D3-A0E17B503219}"/>
              </a:ext>
            </a:extLst>
          </p:cNvPr>
          <p:cNvCxnSpPr>
            <a:cxnSpLocks/>
          </p:cNvCxnSpPr>
          <p:nvPr/>
        </p:nvCxnSpPr>
        <p:spPr>
          <a:xfrm flipH="1">
            <a:off x="7073182" y="5372280"/>
            <a:ext cx="1292181" cy="44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312B3F-DA55-44F7-9994-A22A198865BC}"/>
              </a:ext>
            </a:extLst>
          </p:cNvPr>
          <p:cNvSpPr txBox="1"/>
          <p:nvPr/>
        </p:nvSpPr>
        <p:spPr>
          <a:xfrm>
            <a:off x="-48804" y="8826881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군</a:t>
            </a:r>
            <a:r>
              <a:rPr lang="en-US" altLang="ko-KR" sz="2000" dirty="0"/>
              <a:t>: </a:t>
            </a:r>
            <a:r>
              <a:rPr lang="ko-KR" altLang="en-US" sz="2000" dirty="0"/>
              <a:t>집합</a:t>
            </a:r>
            <a:r>
              <a:rPr lang="en-US" altLang="ko-KR" sz="2000" dirty="0"/>
              <a:t>, </a:t>
            </a:r>
            <a:r>
              <a:rPr lang="ko-KR" altLang="en-US" sz="2000" dirty="0"/>
              <a:t>이항연산 하나</a:t>
            </a:r>
            <a:endParaRPr lang="en-US" altLang="ko-KR" sz="2000" dirty="0"/>
          </a:p>
          <a:p>
            <a:r>
              <a:rPr lang="en-US" altLang="ko-KR" sz="2000" dirty="0"/>
              <a:t>       With </a:t>
            </a:r>
            <a:r>
              <a:rPr lang="ko-KR" altLang="en-US" sz="2000" dirty="0"/>
              <a:t>결합법칙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항등원</a:t>
            </a:r>
            <a:r>
              <a:rPr lang="en-US" altLang="ko-KR" sz="2000" dirty="0"/>
              <a:t>, </a:t>
            </a:r>
            <a:r>
              <a:rPr lang="ko-KR" altLang="en-US" sz="2000" dirty="0"/>
              <a:t>역원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AAD356-02B4-4FED-AAB5-E97FBEB7BE3C}"/>
              </a:ext>
            </a:extLst>
          </p:cNvPr>
          <p:cNvGrpSpPr/>
          <p:nvPr/>
        </p:nvGrpSpPr>
        <p:grpSpPr>
          <a:xfrm>
            <a:off x="5751877" y="7236172"/>
            <a:ext cx="4635695" cy="2055530"/>
            <a:chOff x="5781001" y="7478532"/>
            <a:chExt cx="4635695" cy="2055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2C1F41-A789-48F1-A87F-CEA8AE992F8E}"/>
                    </a:ext>
                  </a:extLst>
                </p:cNvPr>
                <p:cNvSpPr txBox="1"/>
                <p:nvPr/>
              </p:nvSpPr>
              <p:spPr>
                <a:xfrm>
                  <a:off x="5781001" y="7571092"/>
                  <a:ext cx="2052870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Ex)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</m:oMath>
                  </a14:m>
                  <a:endParaRPr lang="en-US" altLang="ko-KR" sz="24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2C1F41-A789-48F1-A87F-CEA8AE992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01" y="7571092"/>
                  <a:ext cx="2052870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762" t="-47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5A792A1-57DF-4299-B3B2-73AF27315466}"/>
                </a:ext>
              </a:extLst>
            </p:cNvPr>
            <p:cNvSpPr/>
            <p:nvPr/>
          </p:nvSpPr>
          <p:spPr>
            <a:xfrm>
              <a:off x="6342742" y="7618774"/>
              <a:ext cx="348343" cy="39988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8B5794-4A70-48F0-B226-D07CEEC25EFC}"/>
                </a:ext>
              </a:extLst>
            </p:cNvPr>
            <p:cNvSpPr txBox="1"/>
            <p:nvPr/>
          </p:nvSpPr>
          <p:spPr>
            <a:xfrm>
              <a:off x="7470691" y="7478532"/>
              <a:ext cx="1107996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정수집합</a:t>
              </a:r>
              <a:endParaRPr lang="ko-KR" altLang="en-US" dirty="0"/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35A3B21-7123-40EC-9E82-6A5412E99FF2}"/>
                </a:ext>
              </a:extLst>
            </p:cNvPr>
            <p:cNvCxnSpPr>
              <a:stCxn id="29" idx="0"/>
            </p:cNvCxnSpPr>
            <p:nvPr/>
          </p:nvCxnSpPr>
          <p:spPr>
            <a:xfrm rot="5400000" flipH="1" flipV="1">
              <a:off x="6955157" y="7123513"/>
              <a:ext cx="57018" cy="933505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BF24DF-904F-46C3-A0A2-ED6403A59C5C}"/>
                    </a:ext>
                  </a:extLst>
                </p:cNvPr>
                <p:cNvSpPr txBox="1"/>
                <p:nvPr/>
              </p:nvSpPr>
              <p:spPr>
                <a:xfrm>
                  <a:off x="6193420" y="9164730"/>
                  <a:ext cx="2012859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ko-KR" dirty="0"/>
                    <a:t> = </a:t>
                  </a:r>
                  <a:r>
                    <a:rPr lang="ko-KR" altLang="en-US" dirty="0"/>
                    <a:t>임의의 </a:t>
                  </a:r>
                  <a:r>
                    <a:rPr lang="ko-KR" altLang="en-US" dirty="0" err="1"/>
                    <a:t>정수값</a:t>
                  </a:r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BF24DF-904F-46C3-A0A2-ED6403A59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420" y="9164730"/>
                  <a:ext cx="201285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1290" b="-24194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5408ADD1-4B63-4891-A422-C9E82150EF6F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5676878" y="8832853"/>
              <a:ext cx="911685" cy="121399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501E0A-354E-469C-AA0D-9C50A3B634A4}"/>
                </a:ext>
              </a:extLst>
            </p:cNvPr>
            <p:cNvSpPr/>
            <p:nvPr/>
          </p:nvSpPr>
          <p:spPr>
            <a:xfrm>
              <a:off x="5839917" y="8136964"/>
              <a:ext cx="348343" cy="36933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DB29866-43D8-411F-B3E2-D6CEB0297B89}"/>
                </a:ext>
              </a:extLst>
            </p:cNvPr>
            <p:cNvSpPr/>
            <p:nvPr/>
          </p:nvSpPr>
          <p:spPr>
            <a:xfrm>
              <a:off x="7414191" y="8107951"/>
              <a:ext cx="348343" cy="36933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E3128A-76D8-463B-830A-1D467457DC2F}"/>
                </a:ext>
              </a:extLst>
            </p:cNvPr>
            <p:cNvSpPr txBox="1"/>
            <p:nvPr/>
          </p:nvSpPr>
          <p:spPr>
            <a:xfrm>
              <a:off x="7247728" y="85242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항등원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6FF378-C1F2-459F-AA5C-FABF057B7972}"/>
                    </a:ext>
                  </a:extLst>
                </p:cNvPr>
                <p:cNvSpPr txBox="1"/>
                <p:nvPr/>
              </p:nvSpPr>
              <p:spPr>
                <a:xfrm>
                  <a:off x="8859090" y="7618774"/>
                  <a:ext cx="1557606" cy="150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Ex2)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,×</m:t>
                          </m:r>
                        </m:e>
                      </m:d>
                    </m:oMath>
                  </a14:m>
                  <a:endParaRPr lang="en-US" altLang="ko-KR" sz="24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6FF378-C1F2-459F-AA5C-FABF057B7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090" y="7618774"/>
                  <a:ext cx="1557606" cy="1502463"/>
                </a:xfrm>
                <a:prstGeom prst="rect">
                  <a:avLst/>
                </a:prstGeom>
                <a:blipFill>
                  <a:blip r:embed="rId5"/>
                  <a:stretch>
                    <a:fillRect l="-5859" t="-32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B72E16-7921-4DA5-929C-763A40337732}"/>
                </a:ext>
              </a:extLst>
            </p:cNvPr>
            <p:cNvSpPr txBox="1"/>
            <p:nvPr/>
          </p:nvSpPr>
          <p:spPr>
            <a:xfrm>
              <a:off x="8948503" y="90768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군이아님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4731592-36BE-4426-8ED2-8DCA7576EBA9}"/>
                </a:ext>
              </a:extLst>
            </p:cNvPr>
            <p:cNvSpPr/>
            <p:nvPr/>
          </p:nvSpPr>
          <p:spPr>
            <a:xfrm>
              <a:off x="9456109" y="8170766"/>
              <a:ext cx="348343" cy="920561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7EB32A-E3B6-4F9A-B8CD-F0D37069A898}"/>
                    </a:ext>
                  </a:extLst>
                </p:cNvPr>
                <p:cNvSpPr/>
                <p:nvPr/>
              </p:nvSpPr>
              <p:spPr>
                <a:xfrm>
                  <a:off x="9726641" y="8078923"/>
                  <a:ext cx="6278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7EB32A-E3B6-4F9A-B8CD-F0D37069A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641" y="8078923"/>
                  <a:ext cx="6278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5" name="표 4">
            <a:extLst>
              <a:ext uri="{FF2B5EF4-FFF2-40B4-BE49-F238E27FC236}">
                <a16:creationId xmlns:a16="http://schemas.microsoft.com/office/drawing/2014/main" id="{74B1D32B-7ABE-4FB1-B5BD-E49ED5CD3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17776"/>
              </p:ext>
            </p:extLst>
          </p:nvPr>
        </p:nvGraphicFramePr>
        <p:xfrm>
          <a:off x="232329" y="11550689"/>
          <a:ext cx="5297715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85">
                  <a:extLst>
                    <a:ext uri="{9D8B030D-6E8A-4147-A177-3AD203B41FA5}">
                      <a16:colId xmlns:a16="http://schemas.microsoft.com/office/drawing/2014/main" val="526203375"/>
                    </a:ext>
                  </a:extLst>
                </a:gridCol>
                <a:gridCol w="3788330">
                  <a:extLst>
                    <a:ext uri="{9D8B030D-6E8A-4147-A177-3AD203B41FA5}">
                      <a16:colId xmlns:a16="http://schemas.microsoft.com/office/drawing/2014/main" val="108123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가군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어떤 환의 원소에 대한 곱셈이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주어지며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분배법칙이 성립하는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 err="1"/>
                        <a:t>아벨군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가환환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곱셉이</a:t>
                      </a:r>
                      <a:r>
                        <a:rPr lang="ko-KR" altLang="en-US" sz="1800" dirty="0"/>
                        <a:t> 교환법칙을 만족하는 환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나눗셈환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b="0" dirty="0" err="1">
                          <a:solidFill>
                            <a:srgbClr val="002060"/>
                          </a:solidFill>
                        </a:rPr>
                        <a:t>가환환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원수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 아닌 모든 원소가 역원을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가지며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원소의 개수가 둘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이상인 환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1294"/>
                  </a:ext>
                </a:extLst>
              </a:tr>
              <a:tr h="410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체</a:t>
                      </a:r>
                      <a:endParaRPr lang="en-US" altLang="ko-KR" sz="18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유리수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실수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복소수 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등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가환환인</a:t>
                      </a:r>
                      <a:r>
                        <a:rPr lang="ko-KR" altLang="en-US" sz="1800" dirty="0"/>
                        <a:t> 나눗셈환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즉 사칙연산이 자유로이 시행 될 수 있고 산술의 잘 알려진 규칙들을 만족하는 대수구조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7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85BCC0-E18F-4EB8-B6B4-BFB0F70D1F38}"/>
                  </a:ext>
                </a:extLst>
              </p:cNvPr>
              <p:cNvSpPr txBox="1"/>
              <p:nvPr/>
            </p:nvSpPr>
            <p:spPr>
              <a:xfrm>
                <a:off x="-28066" y="9676171"/>
                <a:ext cx="2799164" cy="1539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집합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이항연산 두개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+: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</m:e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결합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분</m:t>
                              </m:r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85BCC0-E18F-4EB8-B6B4-BFB0F70D1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9676171"/>
                <a:ext cx="2799164" cy="1539780"/>
              </a:xfrm>
              <a:prstGeom prst="rect">
                <a:avLst/>
              </a:prstGeom>
              <a:blipFill>
                <a:blip r:embed="rId7"/>
                <a:stretch>
                  <a:fillRect l="-2174" t="-2767" r="-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09F63F-EB0B-427F-9B82-1B4145B4FC82}"/>
                  </a:ext>
                </a:extLst>
              </p:cNvPr>
              <p:cNvSpPr txBox="1"/>
              <p:nvPr/>
            </p:nvSpPr>
            <p:spPr>
              <a:xfrm>
                <a:off x="6118111" y="10016931"/>
                <a:ext cx="2890022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,+,×</m:t>
                        </m:r>
                      </m:e>
                    </m:d>
                  </m:oMath>
                </a14:m>
                <a:endParaRPr lang="en-US" altLang="ko-KR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아벨군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 ×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군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x , 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모노이드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09F63F-EB0B-427F-9B82-1B4145B4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11" y="10016931"/>
                <a:ext cx="2890022" cy="1183273"/>
              </a:xfrm>
              <a:prstGeom prst="rect">
                <a:avLst/>
              </a:prstGeom>
              <a:blipFill>
                <a:blip r:embed="rId8"/>
                <a:stretch>
                  <a:fillRect l="-3376" t="-4124" r="-1055" b="-5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1ABCC622-FC93-4FB5-BE47-30A3A6718DCA}"/>
              </a:ext>
            </a:extLst>
          </p:cNvPr>
          <p:cNvGrpSpPr/>
          <p:nvPr/>
        </p:nvGrpSpPr>
        <p:grpSpPr>
          <a:xfrm>
            <a:off x="5688435" y="11550689"/>
            <a:ext cx="6453779" cy="1409336"/>
            <a:chOff x="5810793" y="12688184"/>
            <a:chExt cx="6453779" cy="140933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8A0E95-E9B2-4D65-A010-7F0329985098}"/>
                </a:ext>
              </a:extLst>
            </p:cNvPr>
            <p:cNvSpPr/>
            <p:nvPr/>
          </p:nvSpPr>
          <p:spPr>
            <a:xfrm>
              <a:off x="5810793" y="12888686"/>
              <a:ext cx="1794693" cy="807829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666842F-5BEE-49F1-AAD6-F177B74523BD}"/>
                </a:ext>
              </a:extLst>
            </p:cNvPr>
            <p:cNvGrpSpPr/>
            <p:nvPr/>
          </p:nvGrpSpPr>
          <p:grpSpPr>
            <a:xfrm>
              <a:off x="6103596" y="12688184"/>
              <a:ext cx="6160976" cy="1409336"/>
              <a:chOff x="6103596" y="12688184"/>
              <a:chExt cx="6160976" cy="1409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5BC0784-E7AC-4231-9788-B3CC6C65953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596" y="13123771"/>
                    <a:ext cx="13035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/>
                      <a:t>아벨군 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dirty="0"/>
                      <a:t>k</a:t>
                    </a:r>
                    <a:r>
                      <a:rPr lang="ko-KR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5BC0784-E7AC-4231-9788-B3CC6C659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3596" y="13123771"/>
                    <a:ext cx="13035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38"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F11EBA1-D537-4F2A-9390-C844AF01EFA7}"/>
                  </a:ext>
                </a:extLst>
              </p:cNvPr>
              <p:cNvSpPr/>
              <p:nvPr/>
            </p:nvSpPr>
            <p:spPr>
              <a:xfrm>
                <a:off x="6103596" y="13046017"/>
                <a:ext cx="851389" cy="4470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378A1E-D82B-4D6A-BD4A-52383D81BA02}"/>
                  </a:ext>
                </a:extLst>
              </p:cNvPr>
              <p:cNvSpPr txBox="1"/>
              <p:nvPr/>
            </p:nvSpPr>
            <p:spPr>
              <a:xfrm flipH="1">
                <a:off x="6781582" y="13728188"/>
                <a:ext cx="951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002060"/>
                    </a:solidFill>
                  </a:rPr>
                  <a:t>가군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27AE05A-38B0-489B-9D7D-1A869B80BDA7}"/>
                  </a:ext>
                </a:extLst>
              </p:cNvPr>
              <p:cNvSpPr txBox="1"/>
              <p:nvPr/>
            </p:nvSpPr>
            <p:spPr>
              <a:xfrm flipH="1">
                <a:off x="7547429" y="12694076"/>
                <a:ext cx="471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환    </a:t>
                </a:r>
                <a:r>
                  <a:rPr lang="en-US" altLang="ko-KR" dirty="0"/>
                  <a:t>: k</a:t>
                </a:r>
                <a:r>
                  <a:rPr lang="ko-KR" altLang="en-US" dirty="0"/>
                  <a:t>값은 환이다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체에서 </a:t>
                </a:r>
                <a:r>
                  <a:rPr lang="ko-KR" altLang="en-US" dirty="0" err="1"/>
                  <a:t>가지고온</a:t>
                </a:r>
                <a:r>
                  <a:rPr lang="ko-KR" altLang="en-US" dirty="0"/>
                  <a:t> 환이다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1B79789-4F56-4C39-8047-2174E676B6C7}"/>
                  </a:ext>
                </a:extLst>
              </p:cNvPr>
              <p:cNvSpPr/>
              <p:nvPr/>
            </p:nvSpPr>
            <p:spPr>
              <a:xfrm>
                <a:off x="7412258" y="12688184"/>
                <a:ext cx="625453" cy="3647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748692F-9D74-45EB-AE03-CD85FF89D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7788" y="12958844"/>
                <a:ext cx="273696" cy="255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C9DD790-6F69-4257-96A1-96F383BD53D1}"/>
                  </a:ext>
                </a:extLst>
              </p:cNvPr>
              <p:cNvSpPr txBox="1"/>
              <p:nvPr/>
            </p:nvSpPr>
            <p:spPr>
              <a:xfrm flipH="1">
                <a:off x="7804747" y="13084894"/>
                <a:ext cx="255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체에서 가지고 온다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1B9EBC4-679E-4B83-B0CC-7468FFF59A68}"/>
                  </a:ext>
                </a:extLst>
              </p:cNvPr>
              <p:cNvSpPr txBox="1"/>
              <p:nvPr/>
            </p:nvSpPr>
            <p:spPr>
              <a:xfrm>
                <a:off x="6159136" y="13204136"/>
                <a:ext cx="2716641" cy="146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:r>
                  <a:rPr lang="ko-KR" altLang="en-US" dirty="0"/>
                  <a:t>벡터공간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+: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(0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1B9EBC4-679E-4B83-B0CC-7468FFF59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6" y="13204136"/>
                <a:ext cx="2716641" cy="1460593"/>
              </a:xfrm>
              <a:prstGeom prst="rect">
                <a:avLst/>
              </a:prstGeom>
              <a:blipFill>
                <a:blip r:embed="rId10"/>
                <a:stretch>
                  <a:fillRect l="-1794" t="-2917" b="-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0" y="4590"/>
                <a:ext cx="9411551" cy="3771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2. </a:t>
                </a:r>
                <a:r>
                  <a:rPr lang="ko-KR" altLang="en-US" sz="3200" b="1" dirty="0"/>
                  <a:t>벡터공간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벡터공간 </a:t>
                </a:r>
                <a:r>
                  <a:rPr lang="en-US" altLang="ko-KR" sz="2400" dirty="0"/>
                  <a:t>(</a:t>
                </a:r>
                <a:r>
                  <a:rPr lang="ko-KR" altLang="en-US" sz="2400" u="sng" dirty="0" err="1">
                    <a:solidFill>
                      <a:srgbClr val="002060"/>
                    </a:solidFill>
                  </a:rPr>
                  <a:t>아벨군을</a:t>
                </a:r>
                <a:r>
                  <a:rPr lang="ko-KR" altLang="en-US" sz="2400" u="sng" dirty="0">
                    <a:solidFill>
                      <a:srgbClr val="002060"/>
                    </a:solidFill>
                  </a:rPr>
                  <a:t> 본체로 </a:t>
                </a:r>
                <a:r>
                  <a:rPr lang="ko-KR" altLang="en-US" sz="2400" dirty="0"/>
                  <a:t>하고 </a:t>
                </a:r>
                <a:r>
                  <a:rPr lang="ko-KR" altLang="en-US" sz="2400" u="sng" dirty="0">
                    <a:solidFill>
                      <a:srgbClr val="002060"/>
                    </a:solidFill>
                  </a:rPr>
                  <a:t>체에서 원소를 </a:t>
                </a:r>
                <a:r>
                  <a:rPr lang="ko-KR" altLang="en-US" sz="2400" dirty="0"/>
                  <a:t>받아 곱셈이 정의</a:t>
                </a:r>
                <a:r>
                  <a:rPr lang="en-US" altLang="ko-KR" sz="2400" dirty="0"/>
                  <a:t>.)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 에 대한 가군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,+, ∙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벡터공간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 원소를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벡터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이때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는 벡터의 덧셈이고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는 벡터의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스칼라배</a:t>
                </a:r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참고</a:t>
                </a:r>
                <a:r>
                  <a:rPr lang="en-US" altLang="ko-KR" dirty="0"/>
                  <a:t>&gt; +: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인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인 함수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0"/>
                <a:ext cx="9411551" cy="3771225"/>
              </a:xfrm>
              <a:prstGeom prst="rect">
                <a:avLst/>
              </a:prstGeom>
              <a:blipFill>
                <a:blip r:embed="rId2"/>
                <a:stretch>
                  <a:fillRect l="-1619" t="-2589" b="-1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5CD458E-B77A-4300-AD49-3818A5B4EBA9}"/>
                  </a:ext>
                </a:extLst>
              </p:cNvPr>
              <p:cNvSpPr/>
              <p:nvPr/>
            </p:nvSpPr>
            <p:spPr>
              <a:xfrm>
                <a:off x="963" y="3997408"/>
                <a:ext cx="5081327" cy="503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ko-KR" altLang="en-US" sz="2000" b="1" dirty="0">
                    <a:solidFill>
                      <a:srgbClr val="002060"/>
                    </a:solidFill>
                  </a:rPr>
                  <a:t>아래 조건이 만족하면 벡터공간이다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.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①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,+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아벨군이다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1) (</a:t>
                </a:r>
                <a:r>
                  <a:rPr lang="en-US" altLang="ko-KR" dirty="0" err="1"/>
                  <a:t>u+v</a:t>
                </a:r>
                <a:r>
                  <a:rPr lang="en-US" altLang="ko-KR" dirty="0"/>
                  <a:t>)+w=u+(</a:t>
                </a:r>
                <a:r>
                  <a:rPr lang="en-US" altLang="ko-KR" dirty="0" err="1"/>
                  <a:t>v+w</a:t>
                </a:r>
                <a:r>
                  <a:rPr lang="en-US" altLang="ko-KR" dirty="0"/>
                  <a:t>) 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2) </a:t>
                </a:r>
                <a:r>
                  <a:rPr lang="en-US" altLang="ko-KR" dirty="0" err="1"/>
                  <a:t>u+v</a:t>
                </a:r>
                <a:r>
                  <a:rPr lang="en-US" altLang="ko-KR" dirty="0"/>
                  <a:t>=</a:t>
                </a:r>
                <a:r>
                  <a:rPr lang="en-US" altLang="ko-KR" dirty="0" err="1"/>
                  <a:t>v+U</a:t>
                </a:r>
                <a:r>
                  <a:rPr lang="en-US" altLang="ko-KR" dirty="0"/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3) u+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존재한다</a:t>
                </a:r>
                <a:r>
                  <a:rPr lang="en-US" altLang="ko-KR" dirty="0"/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4) u+(-u)=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인 </a:t>
                </a:r>
                <a:r>
                  <a:rPr lang="en-US" altLang="ko-KR" dirty="0"/>
                  <a:t>-u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에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atinLnBrk="1">
                  <a:lnSpc>
                    <a:spcPct val="150000"/>
                  </a:lnSpc>
                </a:pPr>
                <a:endParaRPr lang="en-US" altLang="ko-KR" dirty="0"/>
              </a:p>
              <a:p>
                <a:pPr latinLnBrk="1"/>
                <a:r>
                  <a:rPr lang="en-US" altLang="ko-KR" dirty="0"/>
                  <a:t>②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,+, ∙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가군이다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u)=(km)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2) F</a:t>
                </a:r>
                <a:r>
                  <a:rPr lang="ko-KR" altLang="en-US" dirty="0"/>
                  <a:t>의 곱셈 </a:t>
                </a:r>
                <a:r>
                  <a:rPr lang="ko-KR" altLang="en-US" dirty="0" err="1"/>
                  <a:t>항등원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u=u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3)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5CD458E-B77A-4300-AD49-3818A5B4E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" y="3997408"/>
                <a:ext cx="5081327" cy="5033366"/>
              </a:xfrm>
              <a:prstGeom prst="rect">
                <a:avLst/>
              </a:prstGeom>
              <a:blipFill>
                <a:blip r:embed="rId3"/>
                <a:stretch>
                  <a:fillRect l="-1199" t="-970" b="-1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9FACB6-27B3-4DC2-8520-C763F2B72CA7}"/>
              </a:ext>
            </a:extLst>
          </p:cNvPr>
          <p:cNvSpPr txBox="1"/>
          <p:nvPr/>
        </p:nvSpPr>
        <p:spPr>
          <a:xfrm>
            <a:off x="3425371" y="1188893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벡터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DBDA5-D55A-4C26-ACDE-AE4FC3EB484A}"/>
              </a:ext>
            </a:extLst>
          </p:cNvPr>
          <p:cNvSpPr txBox="1"/>
          <p:nvPr/>
        </p:nvSpPr>
        <p:spPr>
          <a:xfrm>
            <a:off x="5864463" y="1188893"/>
            <a:ext cx="87716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스칼라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5702C-DED8-45E4-BF57-1CC620DC0376}"/>
              </a:ext>
            </a:extLst>
          </p:cNvPr>
          <p:cNvSpPr txBox="1"/>
          <p:nvPr/>
        </p:nvSpPr>
        <p:spPr>
          <a:xfrm>
            <a:off x="3569887" y="2549486"/>
            <a:ext cx="584166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벡터를 </a:t>
            </a:r>
            <a:r>
              <a:rPr lang="ko-KR" altLang="en-US" dirty="0" err="1">
                <a:solidFill>
                  <a:srgbClr val="002060"/>
                </a:solidFill>
              </a:rPr>
              <a:t>늘러간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줄이는것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실수배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유리수배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복수수배 등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통칭해서 스칼라배 이다</a:t>
            </a:r>
            <a:r>
              <a:rPr lang="en-US" altLang="ko-KR" dirty="0">
                <a:solidFill>
                  <a:srgbClr val="002060"/>
                </a:solidFill>
              </a:rPr>
              <a:t>.)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E2C5D7-6079-4313-A2D2-9E974B99A44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8629" y="2872652"/>
            <a:ext cx="2931258" cy="12700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152952-EAC7-440D-8BF7-9B4B94378346}"/>
              </a:ext>
            </a:extLst>
          </p:cNvPr>
          <p:cNvSpPr txBox="1"/>
          <p:nvPr/>
        </p:nvSpPr>
        <p:spPr>
          <a:xfrm>
            <a:off x="2218460" y="5075728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결합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466C2-711F-4F3C-87F8-D1ECFCCACA10}"/>
              </a:ext>
            </a:extLst>
          </p:cNvPr>
          <p:cNvSpPr txBox="1"/>
          <p:nvPr/>
        </p:nvSpPr>
        <p:spPr>
          <a:xfrm>
            <a:off x="2232973" y="5494684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교환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4B8AC1-D331-42B5-A0A5-6F5AB6E44296}"/>
              </a:ext>
            </a:extLst>
          </p:cNvPr>
          <p:cNvSpPr txBox="1"/>
          <p:nvPr/>
        </p:nvSpPr>
        <p:spPr>
          <a:xfrm>
            <a:off x="3633120" y="5951901"/>
            <a:ext cx="87716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항등원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04436D-120A-4BF6-89D2-9C5502856BC4}"/>
              </a:ext>
            </a:extLst>
          </p:cNvPr>
          <p:cNvSpPr txBox="1"/>
          <p:nvPr/>
        </p:nvSpPr>
        <p:spPr>
          <a:xfrm>
            <a:off x="3633120" y="6361137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역원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50ED6A-F095-48D9-B947-B16B43F1514D}"/>
              </a:ext>
            </a:extLst>
          </p:cNvPr>
          <p:cNvSpPr txBox="1"/>
          <p:nvPr/>
        </p:nvSpPr>
        <p:spPr>
          <a:xfrm>
            <a:off x="3845847" y="7669012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스칼라배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33AD58-DAC2-4DDE-BCB9-DAB6B110C044}"/>
              </a:ext>
            </a:extLst>
          </p:cNvPr>
          <p:cNvSpPr txBox="1"/>
          <p:nvPr/>
        </p:nvSpPr>
        <p:spPr>
          <a:xfrm>
            <a:off x="3872347" y="8202536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스칼라배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F29BFA-3E3F-4F0E-B5EF-67276517D0A7}"/>
              </a:ext>
            </a:extLst>
          </p:cNvPr>
          <p:cNvSpPr txBox="1"/>
          <p:nvPr/>
        </p:nvSpPr>
        <p:spPr>
          <a:xfrm>
            <a:off x="5082290" y="8602861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분배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E6DCF-2CE1-431D-8E9C-39042DC43FB1}"/>
                  </a:ext>
                </a:extLst>
              </p:cNvPr>
              <p:cNvSpPr txBox="1"/>
              <p:nvPr/>
            </p:nvSpPr>
            <p:spPr>
              <a:xfrm>
                <a:off x="6966857" y="3997408"/>
                <a:ext cx="28830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E6DCF-2CE1-431D-8E9C-39042DC43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3997408"/>
                <a:ext cx="2883097" cy="1200329"/>
              </a:xfrm>
              <a:prstGeom prst="rect">
                <a:avLst/>
              </a:prstGeom>
              <a:blipFill>
                <a:blip r:embed="rId4"/>
                <a:stretch>
                  <a:fillRect l="-1903"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D1D4B48-5F43-4400-B1E0-7BADD5FFD7BE}"/>
                  </a:ext>
                </a:extLst>
              </p:cNvPr>
              <p:cNvSpPr/>
              <p:nvPr/>
            </p:nvSpPr>
            <p:spPr>
              <a:xfrm>
                <a:off x="6925831" y="5419330"/>
                <a:ext cx="4075283" cy="5888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아벨군인가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1)</a:t>
                </a:r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uv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uvw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Cambria Math" panose="02040503050406030204" pitchFamily="18" charset="0"/>
                      </a:rPr>
                      <m:t>uvw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arenR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 1=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* 1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항등원</a:t>
                </a:r>
                <a:endParaRPr lang="en-US" altLang="ko-KR" dirty="0"/>
              </a:p>
              <a:p>
                <a:r>
                  <a:rPr lang="en-US" altLang="ko-KR" dirty="0"/>
                  <a:t>4)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역원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②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,+,∙</m:t>
                        </m:r>
                      </m:e>
                    </m:d>
                  </m:oMath>
                </a14:m>
                <a:r>
                  <a:rPr lang="ko-KR" altLang="en-US" dirty="0"/>
                  <a:t>가군</a:t>
                </a:r>
                <a:r>
                  <a:rPr lang="en-US" altLang="ko-KR" dirty="0"/>
                  <a:t>?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D1D4B48-5F43-4400-B1E0-7BADD5FFD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31" y="5419330"/>
                <a:ext cx="4075283" cy="5888215"/>
              </a:xfrm>
              <a:prstGeom prst="rect">
                <a:avLst/>
              </a:prstGeom>
              <a:blipFill>
                <a:blip r:embed="rId5"/>
                <a:stretch>
                  <a:fillRect l="-1196" t="-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F4840A-0725-4092-8D77-9267BA3B011A}"/>
              </a:ext>
            </a:extLst>
          </p:cNvPr>
          <p:cNvGrpSpPr/>
          <p:nvPr/>
        </p:nvGrpSpPr>
        <p:grpSpPr>
          <a:xfrm>
            <a:off x="6838413" y="6089878"/>
            <a:ext cx="542597" cy="461665"/>
            <a:chOff x="6830682" y="5864016"/>
            <a:chExt cx="542597" cy="46166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8E49AEF-0117-4A61-B620-5DEAAD65FFCB}"/>
                </a:ext>
              </a:extLst>
            </p:cNvPr>
            <p:cNvSpPr/>
            <p:nvPr/>
          </p:nvSpPr>
          <p:spPr>
            <a:xfrm>
              <a:off x="7169236" y="5921829"/>
              <a:ext cx="204043" cy="261257"/>
            </a:xfrm>
            <a:custGeom>
              <a:avLst/>
              <a:gdLst>
                <a:gd name="connsiteX0" fmla="*/ 145964 w 204043"/>
                <a:gd name="connsiteY0" fmla="*/ 0 h 261257"/>
                <a:gd name="connsiteX1" fmla="*/ 821 w 204043"/>
                <a:gd name="connsiteY1" fmla="*/ 188685 h 261257"/>
                <a:gd name="connsiteX2" fmla="*/ 204021 w 204043"/>
                <a:gd name="connsiteY2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261257">
                  <a:moveTo>
                    <a:pt x="145964" y="0"/>
                  </a:moveTo>
                  <a:cubicBezTo>
                    <a:pt x="68554" y="72571"/>
                    <a:pt x="-8855" y="145142"/>
                    <a:pt x="821" y="188685"/>
                  </a:cubicBezTo>
                  <a:cubicBezTo>
                    <a:pt x="10497" y="232228"/>
                    <a:pt x="206440" y="210457"/>
                    <a:pt x="204021" y="261257"/>
                  </a:cubicBez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652028-2A21-4073-A6D3-EA7CD61B02AA}"/>
                </a:ext>
              </a:extLst>
            </p:cNvPr>
            <p:cNvSpPr txBox="1"/>
            <p:nvPr/>
          </p:nvSpPr>
          <p:spPr>
            <a:xfrm>
              <a:off x="6830682" y="58640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43936C-EF2E-45A5-8F0B-3ABDB25BA2E1}"/>
                  </a:ext>
                </a:extLst>
              </p:cNvPr>
              <p:cNvSpPr txBox="1"/>
              <p:nvPr/>
            </p:nvSpPr>
            <p:spPr>
              <a:xfrm>
                <a:off x="0" y="11090730"/>
                <a:ext cx="4953843" cy="7983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 선형생성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① </a:t>
                </a:r>
                <a:r>
                  <a:rPr lang="ko-KR" altLang="en-US" sz="2000" dirty="0" err="1"/>
                  <a:t>부분벡터공간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벡터공간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상에서 정의된 덧셈과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스칼라배에 대하여 그 자체로서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의 부분집합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부분벡터공간</a:t>
                </a:r>
                <a:r>
                  <a:rPr lang="ko-KR" altLang="en-US" dirty="0"/>
                  <a:t> 또는 부분공간이라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②</a:t>
                </a:r>
                <a:r>
                  <a:rPr lang="ko-KR" altLang="en-US" sz="2000" dirty="0"/>
                  <a:t>선형생성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벡터 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공집합이 아닌 부분 집합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} </a:t>
                </a:r>
                <a:r>
                  <a:rPr lang="ko-KR" altLang="en-US" dirty="0"/>
                  <a:t>내의 벡터들의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가능한 모든 선형결합으로 이루어진</a:t>
                </a:r>
                <a:r>
                  <a:rPr lang="en-US" altLang="ko-KR" dirty="0"/>
                  <a:t>, V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부분벡터공간을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생성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span(S)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이라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이때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span(S)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을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생성한다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라고한다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43936C-EF2E-45A5-8F0B-3ABDB25B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90730"/>
                <a:ext cx="4953843" cy="7983339"/>
              </a:xfrm>
              <a:prstGeom prst="rect">
                <a:avLst/>
              </a:prstGeom>
              <a:blipFill>
                <a:blip r:embed="rId6"/>
                <a:stretch>
                  <a:fillRect l="-1845" b="-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C38E2-A430-4B32-B019-3F2468626D46}"/>
                  </a:ext>
                </a:extLst>
              </p:cNvPr>
              <p:cNvSpPr txBox="1"/>
              <p:nvPr/>
            </p:nvSpPr>
            <p:spPr>
              <a:xfrm>
                <a:off x="7325245" y="11620986"/>
                <a:ext cx="4075283" cy="234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C38E2-A430-4B32-B019-3F24686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245" y="11620986"/>
                <a:ext cx="4075283" cy="2342629"/>
              </a:xfrm>
              <a:prstGeom prst="rect">
                <a:avLst/>
              </a:prstGeom>
              <a:blipFill>
                <a:blip r:embed="rId7"/>
                <a:stretch>
                  <a:fillRect l="-1347" t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A8C1BB81-971A-4F2B-BEAD-5F0B07BD09B6}"/>
              </a:ext>
            </a:extLst>
          </p:cNvPr>
          <p:cNvSpPr/>
          <p:nvPr/>
        </p:nvSpPr>
        <p:spPr>
          <a:xfrm>
            <a:off x="7576458" y="13056384"/>
            <a:ext cx="435428" cy="31931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3A8188-D13A-4B77-9128-4BC3BC6977BB}"/>
              </a:ext>
            </a:extLst>
          </p:cNvPr>
          <p:cNvSpPr txBox="1"/>
          <p:nvPr/>
        </p:nvSpPr>
        <p:spPr>
          <a:xfrm>
            <a:off x="7576458" y="13504473"/>
            <a:ext cx="33714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 실수벡터 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유클리드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  <a:r>
              <a:rPr lang="ko-KR" altLang="en-US" dirty="0">
                <a:solidFill>
                  <a:srgbClr val="002060"/>
                </a:solidFill>
              </a:rPr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419466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14514" y="-24438"/>
                <a:ext cx="4148893" cy="3763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선형독립 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 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공집합이 아닌 부분집합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대하여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이면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선형독립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외</m:t>
                    </m:r>
                  </m:oMath>
                </a14:m>
                <a:r>
                  <a:rPr lang="ko-KR" altLang="en-US" dirty="0"/>
                  <a:t>의 다른 해가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존재하면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선형종속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" y="-24438"/>
                <a:ext cx="4148893" cy="3763594"/>
              </a:xfrm>
              <a:prstGeom prst="rect">
                <a:avLst/>
              </a:prstGeom>
              <a:blipFill>
                <a:blip r:embed="rId2"/>
                <a:stretch>
                  <a:fillRect l="-2203" r="-587" b="-1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5A89C-1FE5-49C8-B054-BD175912AE51}"/>
                  </a:ext>
                </a:extLst>
              </p:cNvPr>
              <p:cNvSpPr txBox="1"/>
              <p:nvPr/>
            </p:nvSpPr>
            <p:spPr>
              <a:xfrm>
                <a:off x="7368787" y="532073"/>
                <a:ext cx="3378041" cy="3243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선형 종속 집합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선형 종속 집합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5A89C-1FE5-49C8-B054-BD175912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87" y="532073"/>
                <a:ext cx="3378041" cy="3243388"/>
              </a:xfrm>
              <a:prstGeom prst="rect">
                <a:avLst/>
              </a:prstGeom>
              <a:blipFill>
                <a:blip r:embed="rId3"/>
                <a:stretch>
                  <a:fillRect l="-1625" t="-940" b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/>
              <p:nvPr/>
            </p:nvSpPr>
            <p:spPr>
              <a:xfrm>
                <a:off x="14514" y="4358875"/>
                <a:ext cx="3743269" cy="4227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여러 벡터공간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노름공간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노름이 부여된 </a:t>
                </a:r>
                <a:r>
                  <a:rPr lang="en-US" altLang="ko-KR" dirty="0"/>
                  <a:t>K-</a:t>
                </a:r>
                <a:r>
                  <a:rPr lang="ko-KR" altLang="en-US" dirty="0"/>
                  <a:t>벡터공간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노름이란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아래 세 조건을 만족시키는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→[0,∞)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" y="4358875"/>
                <a:ext cx="3743269" cy="4227119"/>
              </a:xfrm>
              <a:prstGeom prst="rect">
                <a:avLst/>
              </a:prstGeom>
              <a:blipFill>
                <a:blip r:embed="rId4"/>
                <a:stretch>
                  <a:fillRect l="-4072" t="-2309" r="-651" b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9DC924D-539A-45CF-BBC3-2E1E075DC3F8}"/>
              </a:ext>
            </a:extLst>
          </p:cNvPr>
          <p:cNvSpPr txBox="1"/>
          <p:nvPr/>
        </p:nvSpPr>
        <p:spPr>
          <a:xfrm>
            <a:off x="2596887" y="7281900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복소공간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B6AC531-80DD-4C99-9F2A-A83F54D9C62B}"/>
              </a:ext>
            </a:extLst>
          </p:cNvPr>
          <p:cNvSpPr/>
          <p:nvPr/>
        </p:nvSpPr>
        <p:spPr>
          <a:xfrm>
            <a:off x="3092827" y="5689601"/>
            <a:ext cx="448658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818003-D7B1-49C9-B2E6-50CDE49F3478}"/>
              </a:ext>
            </a:extLst>
          </p:cNvPr>
          <p:cNvSpPr txBox="1"/>
          <p:nvPr/>
        </p:nvSpPr>
        <p:spPr>
          <a:xfrm>
            <a:off x="3150885" y="4982399"/>
            <a:ext cx="2367956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원소가 들어가는 자리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(V</a:t>
            </a:r>
            <a:r>
              <a:rPr lang="ko-KR" altLang="en-US" dirty="0">
                <a:solidFill>
                  <a:srgbClr val="002060"/>
                </a:solidFill>
              </a:rPr>
              <a:t>값이 </a:t>
            </a:r>
            <a:r>
              <a:rPr lang="ko-KR" altLang="en-US" dirty="0" err="1">
                <a:solidFill>
                  <a:srgbClr val="002060"/>
                </a:solidFill>
              </a:rPr>
              <a:t>들어감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28DEA7-9BC4-4931-98DD-F0CE260C2A3F}"/>
              </a:ext>
            </a:extLst>
          </p:cNvPr>
          <p:cNvCxnSpPr/>
          <p:nvPr/>
        </p:nvCxnSpPr>
        <p:spPr>
          <a:xfrm>
            <a:off x="2640429" y="7223844"/>
            <a:ext cx="7202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7420A-6CDD-4C15-B118-107EC4F89C52}"/>
              </a:ext>
            </a:extLst>
          </p:cNvPr>
          <p:cNvSpPr txBox="1"/>
          <p:nvPr/>
        </p:nvSpPr>
        <p:spPr>
          <a:xfrm>
            <a:off x="9564915" y="2788025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자명해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해가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 err="1">
                <a:solidFill>
                  <a:srgbClr val="002060"/>
                </a:solidFill>
              </a:rPr>
              <a:t>인것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E5ADC-3ED8-4F10-9CF6-C703FB85814E}"/>
                  </a:ext>
                </a:extLst>
              </p:cNvPr>
              <p:cNvSpPr txBox="1"/>
              <p:nvPr/>
            </p:nvSpPr>
            <p:spPr>
              <a:xfrm>
                <a:off x="0" y="8679048"/>
                <a:ext cx="5981125" cy="4150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 내적공간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노름 공간의 완벽한 상위 공간</a:t>
                </a:r>
                <a:r>
                  <a:rPr lang="en-US" altLang="ko-KR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내적이 부여된 </a:t>
                </a:r>
                <a:r>
                  <a:rPr lang="en-US" altLang="ko-KR" dirty="0"/>
                  <a:t>K-</a:t>
                </a:r>
                <a:r>
                  <a:rPr lang="ko-KR" altLang="en-US" dirty="0"/>
                  <a:t>벡터공간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내적이란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아래 네 조건을 만족시키는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E5ADC-3ED8-4F10-9CF6-C703FB85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79048"/>
                <a:ext cx="5981125" cy="4150175"/>
              </a:xfrm>
              <a:prstGeom prst="rect">
                <a:avLst/>
              </a:prstGeom>
              <a:blipFill>
                <a:blip r:embed="rId5"/>
                <a:stretch>
                  <a:fillRect l="-1529" r="-612" b="-10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FD9475-7743-40A5-A3C9-75DB13040115}"/>
                  </a:ext>
                </a:extLst>
              </p:cNvPr>
              <p:cNvSpPr txBox="1"/>
              <p:nvPr/>
            </p:nvSpPr>
            <p:spPr>
              <a:xfrm>
                <a:off x="-1" y="12922277"/>
                <a:ext cx="4038285" cy="2447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유클리드 공간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음이 아닌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차원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유클리드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은 실수 집합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곱집합이며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이를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차원 실수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으로써</a:t>
                </a:r>
                <a:r>
                  <a:rPr lang="ko-KR" altLang="en-US" dirty="0"/>
                  <a:t> 정의하기도 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FD9475-7743-40A5-A3C9-75DB1304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922277"/>
                <a:ext cx="4038285" cy="2447786"/>
              </a:xfrm>
              <a:prstGeom prst="rect">
                <a:avLst/>
              </a:prstGeom>
              <a:blipFill>
                <a:blip r:embed="rId6"/>
                <a:stretch>
                  <a:fillRect l="-2266" r="-604" b="-3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3762BB-FF72-431D-98FE-24CED96D8DA0}"/>
                  </a:ext>
                </a:extLst>
              </p:cNvPr>
              <p:cNvSpPr txBox="1"/>
              <p:nvPr/>
            </p:nvSpPr>
            <p:spPr>
              <a:xfrm>
                <a:off x="8028947" y="9104851"/>
                <a:ext cx="4175910" cy="212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&lt;(1,0)+(0,1),(2,3)&gt;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=&lt;(1,1),(2,3)&gt; 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=5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&lt;(1,0),(2,3,)&gt; +&lt;(0,1),(2,3)&gt;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3=5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3762BB-FF72-431D-98FE-24CED96D8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47" y="9104851"/>
                <a:ext cx="4175910" cy="2126159"/>
              </a:xfrm>
              <a:prstGeom prst="rect">
                <a:avLst/>
              </a:prstGeom>
              <a:blipFill>
                <a:blip r:embed="rId7"/>
                <a:stretch>
                  <a:fillRect l="-1168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608F8-A537-4F84-A39C-F06177D67E96}"/>
                  </a:ext>
                </a:extLst>
              </p:cNvPr>
              <p:cNvSpPr txBox="1"/>
              <p:nvPr/>
            </p:nvSpPr>
            <p:spPr>
              <a:xfrm>
                <a:off x="2843629" y="8465946"/>
                <a:ext cx="7273273" cy="40825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벡터가 자기자신에 두 번 내적 해주고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루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트</m:t>
                        </m:r>
                      </m:e>
                    </m:d>
                  </m:oMath>
                </a14:m>
                <a:r>
                  <a:rPr lang="ko-KR" altLang="en-US" dirty="0" err="1">
                    <a:solidFill>
                      <a:srgbClr val="002060"/>
                    </a:solidFill>
                  </a:rPr>
                  <a:t>를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씌우면 노름이 된다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.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608F8-A537-4F84-A39C-F06177D67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29" y="8465946"/>
                <a:ext cx="7273273" cy="408253"/>
              </a:xfrm>
              <a:prstGeom prst="rect">
                <a:avLst/>
              </a:prstGeom>
              <a:blipFill>
                <a:blip r:embed="rId8"/>
                <a:stretch>
                  <a:fillRect l="-585" b="-2173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333764-C951-44E8-BDE6-6FF419DDC0FB}"/>
              </a:ext>
            </a:extLst>
          </p:cNvPr>
          <p:cNvCxnSpPr/>
          <p:nvPr/>
        </p:nvCxnSpPr>
        <p:spPr>
          <a:xfrm flipV="1">
            <a:off x="2423886" y="8679048"/>
            <a:ext cx="419743" cy="19515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C55B88B-7E87-4E9F-B72A-2F1F3886AD60}"/>
              </a:ext>
            </a:extLst>
          </p:cNvPr>
          <p:cNvSpPr/>
          <p:nvPr/>
        </p:nvSpPr>
        <p:spPr>
          <a:xfrm>
            <a:off x="3092827" y="9535885"/>
            <a:ext cx="448658" cy="30786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6BCF9F-4135-4883-98BB-21F7FABFF48C}"/>
                  </a:ext>
                </a:extLst>
              </p:cNvPr>
              <p:cNvSpPr txBox="1"/>
              <p:nvPr/>
            </p:nvSpPr>
            <p:spPr>
              <a:xfrm>
                <a:off x="4028507" y="9466716"/>
                <a:ext cx="3905236" cy="92333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범용적인 내적 기호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실수벡터 공간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[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유클리드 공간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]</a:t>
                </a: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=&gt;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점곱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스칼라곱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en-US" altLang="ko-KR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기호를 사용가능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6BCF9F-4135-4883-98BB-21F7FABF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07" y="9466716"/>
                <a:ext cx="3905236" cy="923330"/>
              </a:xfrm>
              <a:prstGeom prst="rect">
                <a:avLst/>
              </a:prstGeom>
              <a:blipFill>
                <a:blip r:embed="rId9"/>
                <a:stretch>
                  <a:fillRect l="-1246" t="-4575" r="-623" b="-915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C427F4B-DEED-45F3-8B2E-2F3C3AE13282}"/>
              </a:ext>
            </a:extLst>
          </p:cNvPr>
          <p:cNvCxnSpPr/>
          <p:nvPr/>
        </p:nvCxnSpPr>
        <p:spPr>
          <a:xfrm>
            <a:off x="3317156" y="9535885"/>
            <a:ext cx="659758" cy="30786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6E07CE-A24B-498F-AB81-6F78DA01B0DA}"/>
                  </a:ext>
                </a:extLst>
              </p:cNvPr>
              <p:cNvSpPr txBox="1"/>
              <p:nvPr/>
            </p:nvSpPr>
            <p:spPr>
              <a:xfrm>
                <a:off x="-156549" y="15664909"/>
                <a:ext cx="4185056" cy="64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위에 내적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nary>
                  </m:oMath>
                </a14:m>
                <a:r>
                  <a:rPr lang="ko-KR" altLang="en-US" dirty="0"/>
                  <a:t>을</a:t>
                </a:r>
                <a:endParaRPr lang="en-US" altLang="ko-KR" dirty="0"/>
              </a:p>
              <a:p>
                <a:r>
                  <a:rPr lang="ko-KR" altLang="en-US" dirty="0"/>
                  <a:t>정의하면 </a:t>
                </a:r>
                <a:r>
                  <a:rPr lang="ko-KR" altLang="en-US" dirty="0" err="1"/>
                  <a:t>점곱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스칼라 곱이라고도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6E07CE-A24B-498F-AB81-6F78DA01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549" y="15664909"/>
                <a:ext cx="4185056" cy="647357"/>
              </a:xfrm>
              <a:prstGeom prst="rect">
                <a:avLst/>
              </a:prstGeom>
              <a:blipFill>
                <a:blip r:embed="rId10"/>
                <a:stretch>
                  <a:fillRect l="-1164" t="-67925" r="-1019" b="-6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A5B5B25F-49AC-4164-AA17-DDFAA42EE008}"/>
              </a:ext>
            </a:extLst>
          </p:cNvPr>
          <p:cNvSpPr/>
          <p:nvPr/>
        </p:nvSpPr>
        <p:spPr>
          <a:xfrm>
            <a:off x="1378857" y="12015862"/>
            <a:ext cx="692022" cy="13062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71737A-2C8B-43C8-9334-94F0662EFE6E}"/>
              </a:ext>
            </a:extLst>
          </p:cNvPr>
          <p:cNvSpPr txBox="1"/>
          <p:nvPr/>
        </p:nvSpPr>
        <p:spPr>
          <a:xfrm>
            <a:off x="2258674" y="11709885"/>
            <a:ext cx="2829621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켤레 복소수 기호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복소수체에서 가져왔을 </a:t>
            </a:r>
            <a:r>
              <a:rPr lang="ko-KR" altLang="en-US" dirty="0" err="1">
                <a:solidFill>
                  <a:srgbClr val="002060"/>
                </a:solidFill>
              </a:rPr>
              <a:t>떄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/>
              <p:nvPr/>
            </p:nvSpPr>
            <p:spPr>
              <a:xfrm>
                <a:off x="0" y="33621"/>
                <a:ext cx="4089581" cy="12442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4.</a:t>
                </a:r>
                <a:r>
                  <a:rPr lang="ko-KR" altLang="en-US" sz="3200" b="1" dirty="0"/>
                  <a:t> 기저와 차원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① </a:t>
                </a:r>
                <a:r>
                  <a:rPr lang="ko-KR" altLang="en-US" sz="2400" dirty="0"/>
                  <a:t>기저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부분집합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선형독립이고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를 생성할 때</a:t>
                </a:r>
                <a:r>
                  <a:rPr lang="en-US" altLang="ko-KR" dirty="0"/>
                  <a:t>, B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기저라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② </a:t>
                </a:r>
                <a:r>
                  <a:rPr lang="ko-KR" altLang="en-US" sz="2400" dirty="0"/>
                  <a:t>차원 </a:t>
                </a:r>
                <a:r>
                  <a:rPr lang="en-US" altLang="ko-KR" sz="2400" dirty="0">
                    <a:solidFill>
                      <a:srgbClr val="002060"/>
                    </a:solidFill>
                  </a:rPr>
                  <a:t>=</a:t>
                </a:r>
                <a:r>
                  <a:rPr lang="ko-KR" altLang="en-US" sz="2400" dirty="0">
                    <a:solidFill>
                      <a:srgbClr val="002060"/>
                    </a:solidFill>
                  </a:rPr>
                  <a:t>기저의 원소 개수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</a:t>
                </a:r>
                <a:r>
                  <a:rPr lang="en-US" altLang="ko-KR" i="1" dirty="0"/>
                  <a:t>B</a:t>
                </a:r>
                <a:r>
                  <a:rPr lang="ko-KR" altLang="en-US" dirty="0"/>
                  <a:t>가 벡터공간 </a:t>
                </a:r>
                <a:r>
                  <a:rPr lang="en-US" altLang="ko-KR" i="1" dirty="0"/>
                  <a:t>V</a:t>
                </a:r>
                <a:r>
                  <a:rPr lang="ko-KR" altLang="en-US" dirty="0"/>
                  <a:t>의 기저일 때 </a:t>
                </a:r>
                <a:r>
                  <a:rPr lang="en-US" altLang="ko-KR" i="1" dirty="0"/>
                  <a:t>B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원소의 개수를 </a:t>
                </a:r>
                <a:r>
                  <a:rPr lang="en-US" altLang="ko-KR" i="1" dirty="0"/>
                  <a:t>V</a:t>
                </a:r>
                <a:r>
                  <a:rPr lang="ko-KR" altLang="en-US" dirty="0"/>
                  <a:t>의 차원 </a:t>
                </a:r>
                <a:r>
                  <a:rPr lang="en-US" altLang="ko-KR" dirty="0"/>
                  <a:t>dim(V)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③ </a:t>
                </a:r>
                <a:r>
                  <a:rPr lang="ko-KR" altLang="en-US" sz="2400" dirty="0" err="1"/>
                  <a:t>정규기저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다음 조건을 만족하는 노름공간 </a:t>
                </a:r>
                <a:r>
                  <a:rPr lang="en-US" altLang="ko-KR" dirty="0"/>
                  <a:t>V 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i="1" dirty="0"/>
                  <a:t>기저 </a:t>
                </a:r>
                <a:r>
                  <a:rPr lang="en-US" altLang="ko-KR" i="1" dirty="0"/>
                  <a:t>B</a:t>
                </a:r>
                <a:r>
                  <a:rPr lang="ko-KR" altLang="en-US" i="1" dirty="0"/>
                  <a:t>를 정규기저라 한다</a:t>
                </a:r>
                <a:r>
                  <a:rPr lang="en-US" altLang="ko-KR" i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i="1" dirty="0"/>
              </a:p>
              <a:p>
                <a:pPr>
                  <a:lnSpc>
                    <a:spcPct val="200000"/>
                  </a:lnSpc>
                </a:pP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④ </a:t>
                </a:r>
                <a:r>
                  <a:rPr lang="ko-KR" altLang="en-US" sz="2400" dirty="0" err="1"/>
                  <a:t>직교기저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다음 조건을 만족하는 내적공간 </a:t>
                </a:r>
                <a:r>
                  <a:rPr lang="en-US" altLang="ko-KR" dirty="0"/>
                  <a:t>V 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i="1" dirty="0"/>
                  <a:t>기저 </a:t>
                </a:r>
                <a:r>
                  <a:rPr lang="en-US" altLang="ko-KR" i="1" dirty="0"/>
                  <a:t>B</a:t>
                </a:r>
                <a:r>
                  <a:rPr lang="ko-KR" altLang="en-US" i="1" dirty="0"/>
                  <a:t>를 정규기저라 한다</a:t>
                </a:r>
                <a:r>
                  <a:rPr lang="en-US" altLang="ko-KR" i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i="1" dirty="0"/>
              </a:p>
              <a:p>
                <a:pPr>
                  <a:lnSpc>
                    <a:spcPct val="150000"/>
                  </a:lnSpc>
                </a:pPr>
                <a:endParaRPr lang="en-US" altLang="ko-KR" i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⑤ </a:t>
                </a:r>
                <a:r>
                  <a:rPr lang="ko-KR" altLang="en-US" sz="2400" dirty="0" err="1"/>
                  <a:t>정규직교기저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정규기저이자 직교기저인 내적공간의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j-ea"/>
                    <a:ea typeface="+mj-ea"/>
                  </a:rPr>
                  <a:t>기저를 </a:t>
                </a:r>
                <a:r>
                  <a:rPr lang="ko-KR" altLang="en-US" dirty="0" err="1">
                    <a:solidFill>
                      <a:srgbClr val="002060"/>
                    </a:solidFill>
                    <a:latin typeface="+mj-ea"/>
                    <a:ea typeface="+mj-ea"/>
                  </a:rPr>
                  <a:t>정규직교기저</a:t>
                </a:r>
                <a:r>
                  <a:rPr lang="ko-KR" altLang="en-US" dirty="0" err="1">
                    <a:latin typeface="+mj-ea"/>
                    <a:ea typeface="+mj-ea"/>
                  </a:rPr>
                  <a:t>라</a:t>
                </a:r>
                <a:r>
                  <a:rPr lang="ko-KR" altLang="en-US" dirty="0">
                    <a:latin typeface="+mj-ea"/>
                    <a:ea typeface="+mj-ea"/>
                  </a:rPr>
                  <a:t> 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j-ea"/>
                    <a:ea typeface="+mj-ea"/>
                  </a:rPr>
                  <a:t>특히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>
                    <a:latin typeface="+mj-ea"/>
                    <a:ea typeface="+mj-ea"/>
                  </a:rPr>
                  <a:t>의 </a:t>
                </a:r>
                <a:r>
                  <a:rPr lang="ko-KR" altLang="en-US" dirty="0" err="1">
                    <a:latin typeface="+mj-ea"/>
                    <a:ea typeface="+mj-ea"/>
                  </a:rPr>
                  <a:t>정규직교기저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{(1,0,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+mj-ea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,0),</a:t>
                </a:r>
                <a:r>
                  <a:rPr lang="en-US" altLang="ko-KR" dirty="0">
                    <a:latin typeface="+mj-ea"/>
                  </a:rPr>
                  <a:t> (0,1,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</a:rPr>
                  <a:t>,0)</a:t>
                </a:r>
                <a:r>
                  <a:rPr lang="en-US" altLang="ko-KR" dirty="0"/>
                  <a:t> 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,</a:t>
                </a:r>
                <a:r>
                  <a:rPr lang="en-US" altLang="ko-KR" dirty="0">
                    <a:latin typeface="+mj-ea"/>
                  </a:rPr>
                  <a:t> (0,0,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</a:rPr>
                  <a:t>,1)</a:t>
                </a:r>
                <a:r>
                  <a:rPr lang="en-US" altLang="ko-KR" dirty="0">
                    <a:latin typeface="+mj-ea"/>
                    <a:ea typeface="+mj-ea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latin typeface="+mj-ea"/>
                    <a:ea typeface="+mj-ea"/>
                  </a:rPr>
                  <a:t>를</a:t>
                </a:r>
                <a:r>
                  <a:rPr lang="ko-KR" altLang="en-US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solidFill>
                      <a:srgbClr val="002060"/>
                    </a:solidFill>
                    <a:latin typeface="+mj-ea"/>
                    <a:ea typeface="+mj-ea"/>
                  </a:rPr>
                  <a:t>표준기저</a:t>
                </a:r>
                <a:r>
                  <a:rPr lang="ko-KR" altLang="en-US" dirty="0">
                    <a:latin typeface="+mj-ea"/>
                    <a:ea typeface="+mj-ea"/>
                  </a:rPr>
                  <a:t>라 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21"/>
                <a:ext cx="4089581" cy="12442189"/>
              </a:xfrm>
              <a:prstGeom prst="rect">
                <a:avLst/>
              </a:prstGeom>
              <a:blipFill>
                <a:blip r:embed="rId2"/>
                <a:stretch>
                  <a:fillRect l="-3726" t="-784" r="-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BAFAC3-AD83-4277-BD70-05C6B5624B79}"/>
                  </a:ext>
                </a:extLst>
              </p:cNvPr>
              <p:cNvSpPr txBox="1"/>
              <p:nvPr/>
            </p:nvSpPr>
            <p:spPr>
              <a:xfrm>
                <a:off x="6762983" y="783024"/>
                <a:ext cx="2778261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2060"/>
                    </a:solidFill>
                  </a:rPr>
                  <a:t>은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의 기저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* m=b, k=a-b</a:t>
                </a:r>
              </a:p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2060"/>
                    </a:solidFill>
                  </a:rPr>
                  <a:t>는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의 기저</a:t>
                </a:r>
                <a:endParaRPr lang="en-US" altLang="ko-KR" b="1" dirty="0">
                  <a:solidFill>
                    <a:srgbClr val="002060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dim(v)</a:t>
                </a:r>
              </a:p>
              <a:p>
                <a:r>
                  <a:rPr lang="en-US" altLang="ko-KR" dirty="0"/>
                  <a:t>=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 =n(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BAFAC3-AD83-4277-BD70-05C6B562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83" y="783024"/>
                <a:ext cx="2778261" cy="4247317"/>
              </a:xfrm>
              <a:prstGeom prst="rect">
                <a:avLst/>
              </a:prstGeom>
              <a:blipFill>
                <a:blip r:embed="rId3"/>
                <a:stretch>
                  <a:fillRect l="-1754" t="-717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C91B7BCC-17DA-4CA8-BD6F-5994C7D155F7}"/>
              </a:ext>
            </a:extLst>
          </p:cNvPr>
          <p:cNvSpPr/>
          <p:nvPr/>
        </p:nvSpPr>
        <p:spPr>
          <a:xfrm>
            <a:off x="7213601" y="1067584"/>
            <a:ext cx="435428" cy="31931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1C508-80C0-485F-A08B-3C136E721B9B}"/>
              </a:ext>
            </a:extLst>
          </p:cNvPr>
          <p:cNvSpPr txBox="1"/>
          <p:nvPr/>
        </p:nvSpPr>
        <p:spPr>
          <a:xfrm>
            <a:off x="7750630" y="953036"/>
            <a:ext cx="33714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 실수벡터 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유클리드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  <a:r>
              <a:rPr lang="ko-KR" altLang="en-US" dirty="0">
                <a:solidFill>
                  <a:srgbClr val="002060"/>
                </a:solidFill>
              </a:rPr>
              <a:t>공간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452CE5-C5E5-49C7-BDD3-60AE2E41E954}"/>
              </a:ext>
            </a:extLst>
          </p:cNvPr>
          <p:cNvSpPr txBox="1"/>
          <p:nvPr/>
        </p:nvSpPr>
        <p:spPr>
          <a:xfrm>
            <a:off x="6762983" y="51687"/>
            <a:ext cx="442621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유한개의 원소로 기저를 만들 수 없을 경우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벡터 공간은 무한 차원이라 하나다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35192B9-CF7D-4A43-A4BE-41D7FFEDF324}"/>
                  </a:ext>
                </a:extLst>
              </p:cNvPr>
              <p:cNvSpPr/>
              <p:nvPr/>
            </p:nvSpPr>
            <p:spPr>
              <a:xfrm>
                <a:off x="1187939" y="6471495"/>
                <a:ext cx="1305165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ko-KR" altLang="en-US" dirty="0"/>
                  <a:t> 모든원소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35192B9-CF7D-4A43-A4BE-41D7FFED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6471495"/>
                <a:ext cx="1305165" cy="369332"/>
              </a:xfrm>
              <a:prstGeom prst="rect">
                <a:avLst/>
              </a:prstGeom>
              <a:blipFill>
                <a:blip r:embed="rId4"/>
                <a:stretch>
                  <a:fillRect t="-11290" r="-3241" b="-2096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76EAB2-B92F-4540-9252-9AB49EA1715A}"/>
              </a:ext>
            </a:extLst>
          </p:cNvPr>
          <p:cNvSpPr txBox="1"/>
          <p:nvPr/>
        </p:nvSpPr>
        <p:spPr>
          <a:xfrm>
            <a:off x="2968718" y="6100287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모든 원소들의 놈 값이 </a:t>
            </a:r>
            <a:r>
              <a:rPr lang="en-US" altLang="ko-KR" dirty="0">
                <a:solidFill>
                  <a:srgbClr val="002060"/>
                </a:solidFill>
              </a:rPr>
              <a:t>1 </a:t>
            </a:r>
            <a:r>
              <a:rPr lang="ko-KR" altLang="en-US" dirty="0">
                <a:solidFill>
                  <a:srgbClr val="002060"/>
                </a:solidFill>
              </a:rPr>
              <a:t>일 때 </a:t>
            </a:r>
            <a:r>
              <a:rPr lang="ko-KR" altLang="en-US" dirty="0" err="1">
                <a:solidFill>
                  <a:srgbClr val="002060"/>
                </a:solidFill>
              </a:rPr>
              <a:t>정규기저라고</a:t>
            </a:r>
            <a:r>
              <a:rPr lang="ko-KR" altLang="en-US" dirty="0">
                <a:solidFill>
                  <a:srgbClr val="002060"/>
                </a:solidFill>
              </a:rPr>
              <a:t> 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642AA-987E-4180-86FF-C7FF89957973}"/>
              </a:ext>
            </a:extLst>
          </p:cNvPr>
          <p:cNvSpPr txBox="1"/>
          <p:nvPr/>
        </p:nvSpPr>
        <p:spPr>
          <a:xfrm>
            <a:off x="3382375" y="8821716"/>
            <a:ext cx="577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기저 집합에서 서로 다른 두 값을 </a:t>
            </a:r>
            <a:r>
              <a:rPr lang="ko-KR" altLang="en-US" dirty="0" err="1">
                <a:solidFill>
                  <a:srgbClr val="002060"/>
                </a:solidFill>
              </a:rPr>
              <a:t>내적한</a:t>
            </a:r>
            <a:r>
              <a:rPr lang="ko-KR" altLang="en-US" dirty="0">
                <a:solidFill>
                  <a:srgbClr val="002060"/>
                </a:solidFill>
              </a:rPr>
              <a:t> 결과가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이다</a:t>
            </a:r>
            <a:r>
              <a:rPr lang="en-US" altLang="ko-KR" dirty="0">
                <a:solidFill>
                  <a:srgbClr val="002060"/>
                </a:solidFill>
              </a:rPr>
              <a:t>.)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247500-B839-4D7E-8D10-D4E9239C707F}"/>
                  </a:ext>
                </a:extLst>
              </p:cNvPr>
              <p:cNvSpPr txBox="1"/>
              <p:nvPr/>
            </p:nvSpPr>
            <p:spPr>
              <a:xfrm>
                <a:off x="12790" y="12940815"/>
                <a:ext cx="3180743" cy="229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에 대해서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={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,(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,(1,−1)}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247500-B839-4D7E-8D10-D4E9239C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" y="12940815"/>
                <a:ext cx="3180743" cy="2293577"/>
              </a:xfrm>
              <a:prstGeom prst="rect">
                <a:avLst/>
              </a:prstGeom>
              <a:blipFill>
                <a:blip r:embed="rId5"/>
                <a:stretch>
                  <a:fillRect l="-2874" t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9">
                <a:extLst>
                  <a:ext uri="{FF2B5EF4-FFF2-40B4-BE49-F238E27FC236}">
                    <a16:creationId xmlns:a16="http://schemas.microsoft.com/office/drawing/2014/main" id="{8DC50373-F145-4521-AB8C-764EEF935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4941"/>
                  </p:ext>
                </p:extLst>
              </p:nvPr>
            </p:nvGraphicFramePr>
            <p:xfrm>
              <a:off x="3613115" y="12730828"/>
              <a:ext cx="4376529" cy="276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4606">
                      <a:extLst>
                        <a:ext uri="{9D8B030D-6E8A-4147-A177-3AD203B41FA5}">
                          <a16:colId xmlns:a16="http://schemas.microsoft.com/office/drawing/2014/main" val="2707012487"/>
                        </a:ext>
                      </a:extLst>
                    </a:gridCol>
                    <a:gridCol w="558924">
                      <a:extLst>
                        <a:ext uri="{9D8B030D-6E8A-4147-A177-3AD203B41FA5}">
                          <a16:colId xmlns:a16="http://schemas.microsoft.com/office/drawing/2014/main" val="141868448"/>
                        </a:ext>
                      </a:extLst>
                    </a:gridCol>
                    <a:gridCol w="685951">
                      <a:extLst>
                        <a:ext uri="{9D8B030D-6E8A-4147-A177-3AD203B41FA5}">
                          <a16:colId xmlns:a16="http://schemas.microsoft.com/office/drawing/2014/main" val="1270220051"/>
                        </a:ext>
                      </a:extLst>
                    </a:gridCol>
                    <a:gridCol w="901899">
                      <a:extLst>
                        <a:ext uri="{9D8B030D-6E8A-4147-A177-3AD203B41FA5}">
                          <a16:colId xmlns:a16="http://schemas.microsoft.com/office/drawing/2014/main" val="2197818736"/>
                        </a:ext>
                      </a:extLst>
                    </a:gridCol>
                    <a:gridCol w="971025">
                      <a:extLst>
                        <a:ext uri="{9D8B030D-6E8A-4147-A177-3AD203B41FA5}">
                          <a16:colId xmlns:a16="http://schemas.microsoft.com/office/drawing/2014/main" val="2614320918"/>
                        </a:ext>
                      </a:extLst>
                    </a:gridCol>
                    <a:gridCol w="604124">
                      <a:extLst>
                        <a:ext uri="{9D8B030D-6E8A-4147-A177-3AD203B41FA5}">
                          <a16:colId xmlns:a16="http://schemas.microsoft.com/office/drawing/2014/main" val="16529652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정규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직교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44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39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916767"/>
                      </a:ext>
                    </a:extLst>
                  </a:tr>
                  <a:tr h="3040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369533"/>
                      </a:ext>
                    </a:extLst>
                  </a:tr>
                  <a:tr h="3040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299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9">
                <a:extLst>
                  <a:ext uri="{FF2B5EF4-FFF2-40B4-BE49-F238E27FC236}">
                    <a16:creationId xmlns:a16="http://schemas.microsoft.com/office/drawing/2014/main" id="{8DC50373-F145-4521-AB8C-764EEF935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4941"/>
                  </p:ext>
                </p:extLst>
              </p:nvPr>
            </p:nvGraphicFramePr>
            <p:xfrm>
              <a:off x="3613115" y="12730828"/>
              <a:ext cx="4376529" cy="276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4606">
                      <a:extLst>
                        <a:ext uri="{9D8B030D-6E8A-4147-A177-3AD203B41FA5}">
                          <a16:colId xmlns:a16="http://schemas.microsoft.com/office/drawing/2014/main" val="2707012487"/>
                        </a:ext>
                      </a:extLst>
                    </a:gridCol>
                    <a:gridCol w="558924">
                      <a:extLst>
                        <a:ext uri="{9D8B030D-6E8A-4147-A177-3AD203B41FA5}">
                          <a16:colId xmlns:a16="http://schemas.microsoft.com/office/drawing/2014/main" val="141868448"/>
                        </a:ext>
                      </a:extLst>
                    </a:gridCol>
                    <a:gridCol w="685951">
                      <a:extLst>
                        <a:ext uri="{9D8B030D-6E8A-4147-A177-3AD203B41FA5}">
                          <a16:colId xmlns:a16="http://schemas.microsoft.com/office/drawing/2014/main" val="1270220051"/>
                        </a:ext>
                      </a:extLst>
                    </a:gridCol>
                    <a:gridCol w="901899">
                      <a:extLst>
                        <a:ext uri="{9D8B030D-6E8A-4147-A177-3AD203B41FA5}">
                          <a16:colId xmlns:a16="http://schemas.microsoft.com/office/drawing/2014/main" val="2197818736"/>
                        </a:ext>
                      </a:extLst>
                    </a:gridCol>
                    <a:gridCol w="971025">
                      <a:extLst>
                        <a:ext uri="{9D8B030D-6E8A-4147-A177-3AD203B41FA5}">
                          <a16:colId xmlns:a16="http://schemas.microsoft.com/office/drawing/2014/main" val="2614320918"/>
                        </a:ext>
                      </a:extLst>
                    </a:gridCol>
                    <a:gridCol w="604124">
                      <a:extLst>
                        <a:ext uri="{9D8B030D-6E8A-4147-A177-3AD203B41FA5}">
                          <a16:colId xmlns:a16="http://schemas.microsoft.com/office/drawing/2014/main" val="16529652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정규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직교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44099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8681" t="-103659" r="-571429" b="-3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76106" t="-103659" r="-360177" b="-3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398635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626263" t="-119286" b="-12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91676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t="-374390" r="-565741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8681" t="-374390" r="-571429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76106" t="-374390" r="-360177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3695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299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3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1527</Words>
  <Application>Microsoft Office PowerPoint</Application>
  <PresentationFormat>사용자 지정</PresentationFormat>
  <Paragraphs>280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76</cp:revision>
  <dcterms:created xsi:type="dcterms:W3CDTF">2020-05-20T02:40:13Z</dcterms:created>
  <dcterms:modified xsi:type="dcterms:W3CDTF">2020-05-22T04:42:15Z</dcterms:modified>
</cp:coreProperties>
</file>