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21674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7" autoAdjust="0"/>
    <p:restoredTop sz="94660"/>
  </p:normalViewPr>
  <p:slideViewPr>
    <p:cSldViewPr snapToGrid="0">
      <p:cViewPr>
        <p:scale>
          <a:sx n="75" d="100"/>
          <a:sy n="75" d="100"/>
        </p:scale>
        <p:origin x="84" y="-5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47135"/>
            <a:ext cx="10363200" cy="754581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83941"/>
            <a:ext cx="9144000" cy="523289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4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3947"/>
            <a:ext cx="2628900" cy="183678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3947"/>
            <a:ext cx="7734300" cy="183678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7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6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403489"/>
            <a:ext cx="10515600" cy="90158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504620"/>
            <a:ext cx="10515600" cy="474121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0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69736"/>
            <a:ext cx="5181600" cy="137520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4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952"/>
            <a:ext cx="10515600" cy="418933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313176"/>
            <a:ext cx="5157787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917081"/>
            <a:ext cx="5157787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313176"/>
            <a:ext cx="5183188" cy="260390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917081"/>
            <a:ext cx="5183188" cy="116448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6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97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4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20679"/>
            <a:ext cx="6172200" cy="1540268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4942"/>
            <a:ext cx="3932237" cy="50572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20679"/>
            <a:ext cx="6172200" cy="1540268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502241"/>
            <a:ext cx="3932237" cy="1204620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38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3952"/>
            <a:ext cx="10515600" cy="418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69736"/>
            <a:ext cx="10515600" cy="1375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ADB1-C884-4507-AE44-E10F309A465B}" type="datetimeFigureOut">
              <a:rPr lang="ko-KR" altLang="en-US" smtClean="0"/>
              <a:t>2020-08-12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88720"/>
            <a:ext cx="41148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88720"/>
            <a:ext cx="2743200" cy="11539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F059-5DF0-4FC3-92E8-1DB729C361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31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9769FF6D-0B4F-4928-880A-D57A14A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8833"/>
              </p:ext>
            </p:extLst>
          </p:nvPr>
        </p:nvGraphicFramePr>
        <p:xfrm>
          <a:off x="0" y="4773683"/>
          <a:ext cx="10566402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3201">
                  <a:extLst>
                    <a:ext uri="{9D8B030D-6E8A-4147-A177-3AD203B41FA5}">
                      <a16:colId xmlns:a16="http://schemas.microsoft.com/office/drawing/2014/main" val="3347852268"/>
                    </a:ext>
                  </a:extLst>
                </a:gridCol>
                <a:gridCol w="5283201">
                  <a:extLst>
                    <a:ext uri="{9D8B030D-6E8A-4147-A177-3AD203B41FA5}">
                      <a16:colId xmlns:a16="http://schemas.microsoft.com/office/drawing/2014/main" val="2897238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/>
                        <a:t>지능개발</a:t>
                      </a:r>
                      <a:endParaRPr lang="en-US" altLang="ko-KR" sz="2000" b="1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dirty="0"/>
                        <a:t>음악적 지능</a:t>
                      </a:r>
                      <a:endParaRPr lang="en-US" altLang="ko-KR" sz="18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dirty="0"/>
                        <a:t>운동적 지능 </a:t>
                      </a:r>
                      <a:r>
                        <a:rPr lang="en-US" altLang="ko-KR" sz="1800" dirty="0"/>
                        <a:t>[</a:t>
                      </a:r>
                      <a:r>
                        <a:rPr lang="ko-KR" altLang="en-US" sz="1800" dirty="0"/>
                        <a:t>신체</a:t>
                      </a:r>
                      <a:r>
                        <a:rPr lang="en-US" altLang="ko-KR" sz="1800" dirty="0"/>
                        <a:t>]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dirty="0"/>
                        <a:t>수학적 지능 </a:t>
                      </a:r>
                      <a:r>
                        <a:rPr lang="en-US" altLang="ko-KR" sz="1800" dirty="0"/>
                        <a:t>[</a:t>
                      </a:r>
                      <a:r>
                        <a:rPr lang="ko-KR" altLang="en-US" sz="1800" dirty="0"/>
                        <a:t>논리</a:t>
                      </a:r>
                      <a:r>
                        <a:rPr lang="en-US" altLang="ko-KR" sz="1800" dirty="0"/>
                        <a:t>]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dirty="0"/>
                        <a:t>언어적 지능</a:t>
                      </a:r>
                      <a:endParaRPr lang="en-US" altLang="ko-KR" sz="18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dirty="0"/>
                        <a:t>공간적 지능</a:t>
                      </a:r>
                      <a:endParaRPr lang="en-US" altLang="ko-KR" sz="18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dirty="0"/>
                        <a:t>대인관계 지능</a:t>
                      </a:r>
                      <a:endParaRPr lang="en-US" altLang="ko-KR" sz="18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dirty="0"/>
                        <a:t>자기이해 지능</a:t>
                      </a:r>
                      <a:endParaRPr lang="en-US" altLang="ko-KR" sz="18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dirty="0"/>
                        <a:t>자연탐구 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A.I</a:t>
                      </a:r>
                      <a:r>
                        <a:rPr lang="ko-KR" altLang="en-US" sz="2000" b="1" dirty="0"/>
                        <a:t>용도</a:t>
                      </a:r>
                      <a:endParaRPr lang="en-US" altLang="ko-KR" sz="2000" b="1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dirty="0"/>
                        <a:t>춤추는 로봇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말하는 로봇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청소하는 로봇</a:t>
                      </a:r>
                      <a:endParaRPr lang="en-US" altLang="ko-KR" sz="18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dirty="0"/>
                        <a:t>지능형 쇼핑몰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문자보안</a:t>
                      </a:r>
                      <a:endParaRPr lang="en-US" altLang="ko-KR" sz="18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dirty="0"/>
                        <a:t>임베디드를 이용한 장비</a:t>
                      </a:r>
                      <a:endParaRPr lang="en-US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823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6BE015-457D-4501-BB13-9F8CF939BC68}"/>
              </a:ext>
            </a:extLst>
          </p:cNvPr>
          <p:cNvSpPr txBox="1"/>
          <p:nvPr/>
        </p:nvSpPr>
        <p:spPr>
          <a:xfrm>
            <a:off x="0" y="203200"/>
            <a:ext cx="8750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 학습은 통계적 회귀분석을 컴퓨터로 구현합니다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알파고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완전 정보게임 </a:t>
            </a:r>
            <a:r>
              <a:rPr lang="en-US" altLang="ko-KR" dirty="0"/>
              <a:t>[</a:t>
            </a:r>
            <a:r>
              <a:rPr lang="ko-KR" altLang="en-US" dirty="0"/>
              <a:t>바둑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불완전 정보게임 </a:t>
            </a:r>
            <a:r>
              <a:rPr lang="en-US" altLang="ko-KR" dirty="0"/>
              <a:t>[</a:t>
            </a:r>
            <a:r>
              <a:rPr lang="ko-KR" altLang="en-US" dirty="0"/>
              <a:t>스타크래프트</a:t>
            </a:r>
            <a:r>
              <a:rPr lang="en-US" altLang="ko-KR" dirty="0"/>
              <a:t>]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지능이란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사전적 의미</a:t>
            </a:r>
            <a:r>
              <a:rPr lang="en-US" altLang="ko-KR" dirty="0"/>
              <a:t>: </a:t>
            </a:r>
            <a:r>
              <a:rPr lang="ko-KR" altLang="en-US" dirty="0"/>
              <a:t>머리의 기능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  <a:r>
              <a:rPr lang="en-US" altLang="ko-KR" dirty="0"/>
              <a:t>, </a:t>
            </a:r>
            <a:r>
              <a:rPr lang="ko-KR" altLang="en-US" dirty="0"/>
              <a:t>판단하는 능력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다트마우스 워크샵 </a:t>
            </a:r>
            <a:r>
              <a:rPr lang="en-US" altLang="ko-KR" dirty="0"/>
              <a:t>&lt;- </a:t>
            </a:r>
            <a:r>
              <a:rPr lang="ko-KR" altLang="en-US" dirty="0"/>
              <a:t>최초로 인공지능에 대한 정의를 내림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한국 언론을 믿지 마라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한국 </a:t>
            </a:r>
            <a:r>
              <a:rPr lang="en-US" altLang="ko-KR" dirty="0"/>
              <a:t>AI </a:t>
            </a:r>
            <a:r>
              <a:rPr lang="ko-KR" altLang="en-US" dirty="0"/>
              <a:t>주변 학자들 말은 반만 믿어라</a:t>
            </a:r>
            <a:endParaRPr lang="en-US" altLang="ko-KR" dirty="0"/>
          </a:p>
          <a:p>
            <a:r>
              <a:rPr lang="en-US" altLang="ko-KR" dirty="0"/>
              <a:t>- AI</a:t>
            </a:r>
            <a:r>
              <a:rPr lang="ko-KR" altLang="en-US" dirty="0"/>
              <a:t>는 철학적 과학이다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현실 </a:t>
            </a:r>
            <a:r>
              <a:rPr lang="en-US" altLang="ko-KR" dirty="0"/>
              <a:t>: AI</a:t>
            </a:r>
            <a:r>
              <a:rPr lang="ko-KR" altLang="en-US" dirty="0"/>
              <a:t>는 지난 </a:t>
            </a:r>
            <a:r>
              <a:rPr lang="en-US" altLang="ko-KR" dirty="0"/>
              <a:t>20</a:t>
            </a:r>
            <a:r>
              <a:rPr lang="ko-KR" altLang="en-US" dirty="0"/>
              <a:t>년간 천대 받은 학문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592ED-4031-4AAF-A0CA-16E02B53C0C1}"/>
              </a:ext>
            </a:extLst>
          </p:cNvPr>
          <p:cNvSpPr txBox="1"/>
          <p:nvPr/>
        </p:nvSpPr>
        <p:spPr>
          <a:xfrm>
            <a:off x="4889500" y="3613834"/>
            <a:ext cx="369043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공학</a:t>
            </a:r>
            <a:r>
              <a:rPr lang="en-US" altLang="ko-KR" dirty="0">
                <a:solidFill>
                  <a:srgbClr val="002060"/>
                </a:solidFill>
              </a:rPr>
              <a:t>: </a:t>
            </a:r>
            <a:r>
              <a:rPr lang="ko-KR" altLang="en-US" dirty="0">
                <a:solidFill>
                  <a:srgbClr val="002060"/>
                </a:solidFill>
              </a:rPr>
              <a:t>편리함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퍼포먼스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실용적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과학</a:t>
            </a:r>
            <a:r>
              <a:rPr lang="en-US" altLang="ko-KR" dirty="0">
                <a:solidFill>
                  <a:srgbClr val="002060"/>
                </a:solidFill>
              </a:rPr>
              <a:t>: </a:t>
            </a:r>
            <a:r>
              <a:rPr lang="ko-KR" altLang="en-US" dirty="0">
                <a:solidFill>
                  <a:srgbClr val="002060"/>
                </a:solidFill>
              </a:rPr>
              <a:t>자연을 지탱하는 진리를 발견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7E5990-2F83-4773-AEA7-28070A755C05}"/>
              </a:ext>
            </a:extLst>
          </p:cNvPr>
          <p:cNvCxnSpPr/>
          <p:nvPr/>
        </p:nvCxnSpPr>
        <p:spPr>
          <a:xfrm>
            <a:off x="2552700" y="3937000"/>
            <a:ext cx="23368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D1D2A7-8724-4BA9-A434-52869EF88E9E}"/>
              </a:ext>
            </a:extLst>
          </p:cNvPr>
          <p:cNvSpPr txBox="1"/>
          <p:nvPr/>
        </p:nvSpPr>
        <p:spPr>
          <a:xfrm>
            <a:off x="0" y="7861151"/>
            <a:ext cx="99441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AI </a:t>
            </a:r>
            <a:r>
              <a:rPr lang="ko-KR" altLang="en-US" sz="2000" b="1" dirty="0"/>
              <a:t>연구 </a:t>
            </a:r>
            <a:r>
              <a:rPr lang="en-US" altLang="ko-KR" sz="2000" b="1" dirty="0"/>
              <a:t>Paradigm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인간 연구 우선 </a:t>
            </a:r>
            <a:r>
              <a:rPr lang="en-US" altLang="ko-KR" dirty="0"/>
              <a:t>[</a:t>
            </a:r>
            <a:r>
              <a:rPr lang="ko-KR" altLang="en-US" dirty="0"/>
              <a:t>구조적 </a:t>
            </a:r>
            <a:r>
              <a:rPr lang="en-US" altLang="ko-KR" dirty="0"/>
              <a:t>Simulation]</a:t>
            </a:r>
          </a:p>
          <a:p>
            <a:r>
              <a:rPr lang="en-US" altLang="ko-KR" dirty="0"/>
              <a:t>   a. </a:t>
            </a:r>
            <a:r>
              <a:rPr lang="ko-KR" altLang="en-US" dirty="0"/>
              <a:t>생리적 구조 </a:t>
            </a:r>
            <a:r>
              <a:rPr lang="en-US" altLang="ko-KR" dirty="0"/>
              <a:t>: Pure Nature Network</a:t>
            </a:r>
          </a:p>
          <a:p>
            <a:r>
              <a:rPr lang="en-US" altLang="ko-KR" dirty="0"/>
              <a:t>   b. </a:t>
            </a:r>
            <a:r>
              <a:rPr lang="ko-KR" altLang="en-US" dirty="0"/>
              <a:t>논리적 구조 </a:t>
            </a:r>
            <a:r>
              <a:rPr lang="en-US" altLang="ko-KR" dirty="0"/>
              <a:t>: Cognitive Science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Functional [</a:t>
            </a:r>
            <a:r>
              <a:rPr lang="ko-KR" altLang="en-US" dirty="0"/>
              <a:t>결론적 </a:t>
            </a:r>
            <a:r>
              <a:rPr lang="en-US" altLang="ko-KR" dirty="0"/>
              <a:t>Simulation] </a:t>
            </a:r>
            <a:r>
              <a:rPr lang="ko-KR" altLang="en-US" b="1" dirty="0">
                <a:solidFill>
                  <a:srgbClr val="002060"/>
                </a:solidFill>
              </a:rPr>
              <a:t>현실성</a:t>
            </a:r>
            <a:endParaRPr lang="en-US" altLang="ko-KR" b="1" dirty="0">
              <a:solidFill>
                <a:srgbClr val="002060"/>
              </a:solidFill>
            </a:endParaRPr>
          </a:p>
          <a:p>
            <a:pPr marL="342900" indent="-342900">
              <a:buAutoNum type="alphaLcPeriod"/>
            </a:pPr>
            <a:r>
              <a:rPr lang="ko-KR" altLang="en-US" dirty="0"/>
              <a:t>지각</a:t>
            </a:r>
            <a:endParaRPr lang="en-US" altLang="ko-KR" dirty="0"/>
          </a:p>
          <a:p>
            <a:pPr marL="342900" indent="-342900">
              <a:buAutoNum type="alphaLcPeriod"/>
            </a:pPr>
            <a:r>
              <a:rPr lang="en-US" altLang="ko-KR" dirty="0"/>
              <a:t> </a:t>
            </a:r>
            <a:r>
              <a:rPr lang="ko-KR" altLang="en-US" dirty="0"/>
              <a:t>학습</a:t>
            </a:r>
            <a:endParaRPr lang="en-US" altLang="ko-KR" dirty="0"/>
          </a:p>
          <a:p>
            <a:pPr marL="342900" indent="-342900">
              <a:buAutoNum type="alphaLcPeriod"/>
            </a:pPr>
            <a:r>
              <a:rPr lang="ko-KR" altLang="en-US" dirty="0"/>
              <a:t>계획</a:t>
            </a:r>
            <a:endParaRPr lang="en-US" altLang="ko-KR" dirty="0"/>
          </a:p>
          <a:p>
            <a:pPr marL="342900" indent="-342900">
              <a:buAutoNum type="alphaLcPeriod"/>
            </a:pPr>
            <a:r>
              <a:rPr lang="ko-KR" altLang="en-US" dirty="0"/>
              <a:t>의사결정</a:t>
            </a:r>
            <a:endParaRPr lang="en-US" altLang="ko-KR" dirty="0"/>
          </a:p>
          <a:p>
            <a:pPr marL="342900" indent="-342900">
              <a:buAutoNum type="alphaLcPeriod"/>
            </a:pPr>
            <a:r>
              <a:rPr lang="ko-KR" altLang="en-US" dirty="0"/>
              <a:t>상황이해</a:t>
            </a:r>
            <a:endParaRPr lang="en-US" altLang="ko-KR" dirty="0"/>
          </a:p>
          <a:p>
            <a:pPr marL="342900" indent="-342900">
              <a:buAutoNum type="alphaLcPeriod"/>
            </a:pPr>
            <a:r>
              <a:rPr lang="ko-KR" altLang="en-US" dirty="0"/>
              <a:t>언어이해</a:t>
            </a:r>
            <a:endParaRPr lang="en-US" altLang="ko-KR" dirty="0"/>
          </a:p>
          <a:p>
            <a:pPr marL="342900" indent="-342900">
              <a:buAutoNum type="alphaLcPeriod"/>
            </a:pPr>
            <a:endParaRPr lang="en-US" altLang="ko-KR" dirty="0"/>
          </a:p>
          <a:p>
            <a:r>
              <a:rPr lang="en-US" altLang="ko-KR" dirty="0"/>
              <a:t>Engineering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주어진 과제를 </a:t>
            </a:r>
            <a:r>
              <a:rPr lang="en-US" altLang="ko-KR" dirty="0"/>
              <a:t>Computer</a:t>
            </a:r>
            <a:r>
              <a:rPr lang="ko-KR" altLang="en-US" dirty="0"/>
              <a:t>가 스스로 할 수 있는가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가 필요한 문제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Non-Deterministic Problems </a:t>
            </a:r>
            <a:r>
              <a:rPr lang="en-US" altLang="ko-KR" dirty="0">
                <a:solidFill>
                  <a:srgbClr val="FF0000"/>
                </a:solidFill>
              </a:rPr>
              <a:t>[Deterministic Problems </a:t>
            </a:r>
            <a:r>
              <a:rPr lang="ko-KR" altLang="en-US" dirty="0">
                <a:solidFill>
                  <a:srgbClr val="FF0000"/>
                </a:solidFill>
              </a:rPr>
              <a:t>는 사용하면 안됨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결정적 문제는 </a:t>
            </a:r>
            <a:r>
              <a:rPr lang="en-US" altLang="ko-KR" dirty="0"/>
              <a:t>Algorithmic Solution</a:t>
            </a:r>
            <a:r>
              <a:rPr lang="ko-KR" altLang="en-US" dirty="0"/>
              <a:t>이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Undecidable Problems</a:t>
            </a: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8039F-21E6-4F0A-BC1E-008B88F73C79}"/>
              </a:ext>
            </a:extLst>
          </p:cNvPr>
          <p:cNvSpPr txBox="1"/>
          <p:nvPr/>
        </p:nvSpPr>
        <p:spPr>
          <a:xfrm>
            <a:off x="5284720" y="1304212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결과가 명확함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806B52-E121-401F-9CA9-2E24ABFE6F8E}"/>
              </a:ext>
            </a:extLst>
          </p:cNvPr>
          <p:cNvCxnSpPr/>
          <p:nvPr/>
        </p:nvCxnSpPr>
        <p:spPr>
          <a:xfrm>
            <a:off x="3190875" y="13011150"/>
            <a:ext cx="2219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264B114-D25B-49D4-88CE-3DD27C9EC489}"/>
              </a:ext>
            </a:extLst>
          </p:cNvPr>
          <p:cNvCxnSpPr/>
          <p:nvPr/>
        </p:nvCxnSpPr>
        <p:spPr>
          <a:xfrm>
            <a:off x="4889500" y="13021474"/>
            <a:ext cx="393701" cy="237326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52">
            <a:extLst>
              <a:ext uri="{FF2B5EF4-FFF2-40B4-BE49-F238E27FC236}">
                <a16:creationId xmlns:a16="http://schemas.microsoft.com/office/drawing/2014/main" id="{4F9AA2FF-BF43-489D-883C-9016B45E0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82582"/>
              </p:ext>
            </p:extLst>
          </p:nvPr>
        </p:nvGraphicFramePr>
        <p:xfrm>
          <a:off x="0" y="13945504"/>
          <a:ext cx="10566402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3201">
                  <a:extLst>
                    <a:ext uri="{9D8B030D-6E8A-4147-A177-3AD203B41FA5}">
                      <a16:colId xmlns:a16="http://schemas.microsoft.com/office/drawing/2014/main" val="3347852268"/>
                    </a:ext>
                  </a:extLst>
                </a:gridCol>
                <a:gridCol w="5283201">
                  <a:extLst>
                    <a:ext uri="{9D8B030D-6E8A-4147-A177-3AD203B41FA5}">
                      <a16:colId xmlns:a16="http://schemas.microsoft.com/office/drawing/2014/main" val="2897238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AI  Areas : Issues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Understanding : </a:t>
                      </a:r>
                      <a:r>
                        <a:rPr lang="ko-KR" altLang="en-US" sz="1800" dirty="0"/>
                        <a:t>언어의 이해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사회성</a:t>
                      </a:r>
                      <a:endParaRPr lang="en-US" altLang="ko-KR" sz="18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Attention : Computer Vision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Reason [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사라짐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]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dirty="0"/>
                        <a:t>학습</a:t>
                      </a:r>
                      <a:endParaRPr lang="en-US" altLang="ko-KR" sz="18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Abstract Behavior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Art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작곡</a:t>
                      </a:r>
                      <a:endParaRPr lang="en-US" altLang="ko-KR" sz="18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Motion Control : </a:t>
                      </a:r>
                      <a:r>
                        <a:rPr lang="ko-KR" altLang="en-US" sz="1800" dirty="0"/>
                        <a:t>인간같은 움직임</a:t>
                      </a:r>
                      <a:endParaRPr lang="en-US" altLang="ko-KR" sz="1800" dirty="0"/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Meta Knowledge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Platform Change [</a:t>
                      </a:r>
                      <a:r>
                        <a:rPr lang="ko-KR" altLang="en-US" sz="1800" dirty="0">
                          <a:solidFill>
                            <a:srgbClr val="FF0000"/>
                          </a:solidFill>
                        </a:rPr>
                        <a:t>사라짐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</a:rPr>
                        <a:t>]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Collective Intelligence : </a:t>
                      </a:r>
                      <a:r>
                        <a:rPr lang="ko-KR" altLang="en-US" sz="1800" dirty="0"/>
                        <a:t>다중지성 </a:t>
                      </a:r>
                      <a:r>
                        <a:rPr lang="en-US" altLang="ko-KR" sz="1800" dirty="0"/>
                        <a:t>[Big Data]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Deep Learning : CNN, RNN, GAN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Explainable AI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Toward Strong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/>
                        <a:t>AI  Areas : Applications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Robot : Vision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Business : Big Data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Security: Intrusion Detection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Bio Informatics : Drug Design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Medical : Diagnosis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Game : Auto Playing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dirty="0"/>
                        <a:t>뇌파분석 </a:t>
                      </a:r>
                      <a:r>
                        <a:rPr lang="en-US" altLang="ko-KR" sz="1800" dirty="0"/>
                        <a:t>: Analog -&gt; Digital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sz="1800" dirty="0"/>
                        <a:t>자율주행 </a:t>
                      </a:r>
                      <a:r>
                        <a:rPr lang="en-US" altLang="ko-KR" sz="1800" dirty="0"/>
                        <a:t>: Control, Obstacles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en-US" altLang="ko-KR" sz="1800" dirty="0"/>
                        <a:t>Users : Detection-Recognition-Intention awareness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8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1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BE015-457D-4501-BB13-9F8CF939BC68}"/>
              </a:ext>
            </a:extLst>
          </p:cNvPr>
          <p:cNvSpPr txBox="1"/>
          <p:nvPr/>
        </p:nvSpPr>
        <p:spPr>
          <a:xfrm>
            <a:off x="0" y="203200"/>
            <a:ext cx="87503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학습된 지식의 종류에 따라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Knowledge Learning : </a:t>
            </a:r>
            <a:r>
              <a:rPr lang="ko-KR" altLang="en-US" dirty="0"/>
              <a:t>기억</a:t>
            </a:r>
            <a:r>
              <a:rPr lang="en-US" altLang="ko-KR" dirty="0"/>
              <a:t>/</a:t>
            </a:r>
            <a:r>
              <a:rPr lang="ko-KR" altLang="en-US" dirty="0"/>
              <a:t>망각 두뇌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Skill Learning : </a:t>
            </a:r>
            <a:r>
              <a:rPr lang="ko-KR" altLang="en-US" dirty="0"/>
              <a:t>한번 습득하면 계속 유지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/>
              <a:t>아하 </a:t>
            </a:r>
            <a:r>
              <a:rPr lang="en-US" altLang="ko-KR" dirty="0"/>
              <a:t>Experience : </a:t>
            </a:r>
            <a:r>
              <a:rPr lang="ko-KR" altLang="en-US" dirty="0"/>
              <a:t>잘 모르다 어느 순간 부터 알게 되는 것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문제해결과 설명능력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시험의 고득점</a:t>
            </a:r>
            <a:r>
              <a:rPr lang="en-US" altLang="ko-KR" dirty="0"/>
              <a:t>: </a:t>
            </a:r>
            <a:r>
              <a:rPr lang="ko-KR" altLang="en-US" dirty="0"/>
              <a:t>관계 지식의 설명 가능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사회적 문제 해결 </a:t>
            </a:r>
            <a:r>
              <a:rPr lang="en-US" altLang="ko-KR" dirty="0"/>
              <a:t>: </a:t>
            </a:r>
            <a:r>
              <a:rPr lang="ko-KR" altLang="en-US" dirty="0"/>
              <a:t>소위</a:t>
            </a:r>
            <a:r>
              <a:rPr lang="en-US" altLang="ko-KR" dirty="0"/>
              <a:t>＇</a:t>
            </a:r>
            <a:r>
              <a:rPr lang="ko-KR" altLang="en-US" dirty="0"/>
              <a:t>감</a:t>
            </a:r>
            <a:r>
              <a:rPr lang="en-US" altLang="ko-KR" dirty="0"/>
              <a:t>＇</a:t>
            </a:r>
            <a:r>
              <a:rPr lang="ko-KR" altLang="en-US" dirty="0"/>
              <a:t>의 작용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/>
              <a:t>인간 학습의 단계</a:t>
            </a:r>
            <a:endParaRPr lang="en-US" altLang="ko-KR" dirty="0"/>
          </a:p>
          <a:p>
            <a:r>
              <a:rPr lang="en-US" altLang="ko-KR" dirty="0"/>
              <a:t>-Motor Skill Learning (</a:t>
            </a:r>
            <a:r>
              <a:rPr lang="ko-KR" altLang="en-US" dirty="0"/>
              <a:t>자가</a:t>
            </a:r>
            <a:r>
              <a:rPr lang="en-US" altLang="ko-KR" dirty="0"/>
              <a:t>, </a:t>
            </a:r>
            <a:r>
              <a:rPr lang="ko-KR" altLang="en-US" dirty="0"/>
              <a:t>강화 학습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언어 학습 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/</a:t>
            </a:r>
            <a:r>
              <a:rPr lang="ko-KR" altLang="en-US" dirty="0"/>
              <a:t>비지도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기억 기반 학습 </a:t>
            </a:r>
            <a:r>
              <a:rPr lang="en-US" altLang="ko-KR" dirty="0"/>
              <a:t>: </a:t>
            </a:r>
            <a:r>
              <a:rPr lang="ko-KR" altLang="en-US" dirty="0"/>
              <a:t>사물의 이름과 행위에 대한 성인의 지시이해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생존 기능 학습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사회 적응 기능 학습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정규 교육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인간의 학습이론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조건 반사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자극</a:t>
            </a:r>
            <a:r>
              <a:rPr lang="en-US" altLang="ko-KR" dirty="0"/>
              <a:t>-</a:t>
            </a:r>
            <a:r>
              <a:rPr lang="ko-KR" altLang="en-US" dirty="0"/>
              <a:t>반응 모형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일반화 이론 </a:t>
            </a:r>
            <a:r>
              <a:rPr lang="en-US" altLang="ko-KR" dirty="0"/>
              <a:t>(Attribute-based Learning)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통계기반 </a:t>
            </a:r>
            <a:r>
              <a:rPr lang="en-US" altLang="ko-KR" dirty="0"/>
              <a:t>(Learning by Model Averaging): </a:t>
            </a:r>
            <a:r>
              <a:rPr lang="ko-KR" altLang="en-US" dirty="0"/>
              <a:t>닮았다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인간발달 과정에 대한 견해 </a:t>
            </a:r>
            <a:r>
              <a:rPr lang="en-US" altLang="ko-KR" dirty="0"/>
              <a:t>(</a:t>
            </a:r>
            <a:r>
              <a:rPr lang="ko-KR" altLang="en-US" dirty="0"/>
              <a:t>심리학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Piaget</a:t>
            </a:r>
            <a:r>
              <a:rPr lang="ko-KR" altLang="en-US" dirty="0"/>
              <a:t>의 발생적 인식론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Vygotsky</a:t>
            </a:r>
            <a:r>
              <a:rPr lang="ko-KR" altLang="en-US" dirty="0"/>
              <a:t>의 상호주의 인식론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Chomsky</a:t>
            </a:r>
            <a:r>
              <a:rPr lang="ko-KR" altLang="en-US" dirty="0"/>
              <a:t>의 시스템 이론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정보처리 이론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49E23-9742-429A-9120-73DBDA18FB7D}"/>
              </a:ext>
            </a:extLst>
          </p:cNvPr>
          <p:cNvSpPr txBox="1"/>
          <p:nvPr/>
        </p:nvSpPr>
        <p:spPr>
          <a:xfrm>
            <a:off x="6096000" y="5334000"/>
            <a:ext cx="4905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 학습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시간이 지남에 따라 성능이 좋아지는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A12C3-CF1B-46B2-9C1C-04F5FA2CB0C0}"/>
              </a:ext>
            </a:extLst>
          </p:cNvPr>
          <p:cNvSpPr txBox="1"/>
          <p:nvPr/>
        </p:nvSpPr>
        <p:spPr>
          <a:xfrm>
            <a:off x="6096000" y="6969750"/>
            <a:ext cx="5349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 학습의 분류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지도 학습 </a:t>
            </a:r>
            <a:r>
              <a:rPr lang="en-US" altLang="ko-KR" dirty="0"/>
              <a:t>: </a:t>
            </a:r>
            <a:r>
              <a:rPr lang="ko-KR" altLang="en-US" dirty="0"/>
              <a:t>답이 있는 과제에 지식을 추출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비지도 학습 </a:t>
            </a:r>
            <a:r>
              <a:rPr lang="en-US" altLang="ko-KR" dirty="0"/>
              <a:t>: </a:t>
            </a:r>
            <a:r>
              <a:rPr lang="ko-KR" altLang="en-US" dirty="0"/>
              <a:t>자동분류</a:t>
            </a:r>
            <a:r>
              <a:rPr lang="en-US" altLang="ko-KR" dirty="0"/>
              <a:t>, </a:t>
            </a:r>
            <a:r>
              <a:rPr lang="ko-KR" altLang="en-US" dirty="0"/>
              <a:t>스스로 규칙을 찾음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강화 학습</a:t>
            </a:r>
            <a:r>
              <a:rPr lang="en-US" altLang="ko-KR" dirty="0"/>
              <a:t> : </a:t>
            </a:r>
            <a:r>
              <a:rPr lang="ko-KR" altLang="en-US" dirty="0"/>
              <a:t>보상과 페널티를 통해 상호작용으로 </a:t>
            </a:r>
            <a:endParaRPr lang="en-US" altLang="ko-KR" dirty="0"/>
          </a:p>
          <a:p>
            <a:r>
              <a:rPr lang="en-US" altLang="ko-KR" dirty="0"/>
              <a:t>			  </a:t>
            </a:r>
            <a:r>
              <a:rPr lang="ko-KR" altLang="en-US" dirty="0"/>
              <a:t>스스로 성능을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847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4427</TotalTime>
  <Words>475</Words>
  <Application>Microsoft Office PowerPoint</Application>
  <PresentationFormat>사용자 지정</PresentationFormat>
  <Paragraphs>113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공영재</dc:creator>
  <cp:lastModifiedBy>공영재</cp:lastModifiedBy>
  <cp:revision>78</cp:revision>
  <dcterms:created xsi:type="dcterms:W3CDTF">2020-05-20T02:40:13Z</dcterms:created>
  <dcterms:modified xsi:type="dcterms:W3CDTF">2020-08-12T08:19:17Z</dcterms:modified>
</cp:coreProperties>
</file>