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21674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공영재" initials="공" lastIdx="1" clrIdx="0">
    <p:extLst>
      <p:ext uri="{19B8F6BF-5375-455C-9EA6-DF929625EA0E}">
        <p15:presenceInfo xmlns:p15="http://schemas.microsoft.com/office/powerpoint/2012/main" userId="공영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13" autoAdjust="0"/>
    <p:restoredTop sz="94660"/>
  </p:normalViewPr>
  <p:slideViewPr>
    <p:cSldViewPr snapToGrid="0">
      <p:cViewPr>
        <p:scale>
          <a:sx n="100" d="100"/>
          <a:sy n="100" d="100"/>
        </p:scale>
        <p:origin x="1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0C9A7-FFB6-46C5-A6FE-94A0125A1703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5F6E8-5889-4843-9514-07C18BB92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711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5F6E8-5889-4843-9514-07C18BB92AC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419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5F6E8-5889-4843-9514-07C18BB92AC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504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5F6E8-5889-4843-9514-07C18BB92AC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529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5F6E8-5889-4843-9514-07C18BB92AC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74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5F6E8-5889-4843-9514-07C18BB92AC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737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5F6E8-5889-4843-9514-07C18BB92AC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163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5F6E8-5889-4843-9514-07C18BB92AC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209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5F6E8-5889-4843-9514-07C18BB92AC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84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47135"/>
            <a:ext cx="10363200" cy="754581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83941"/>
            <a:ext cx="9144000" cy="52328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47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3947"/>
            <a:ext cx="2628900" cy="183678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3947"/>
            <a:ext cx="7734300" cy="183678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3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68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403489"/>
            <a:ext cx="10515600" cy="90158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504620"/>
            <a:ext cx="10515600" cy="474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3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7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952"/>
            <a:ext cx="10515600" cy="41893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313176"/>
            <a:ext cx="5157787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917081"/>
            <a:ext cx="5157787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313176"/>
            <a:ext cx="5183188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917081"/>
            <a:ext cx="5183188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1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97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46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20679"/>
            <a:ext cx="6172200" cy="1540268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55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20679"/>
            <a:ext cx="6172200" cy="1540268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38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3952"/>
            <a:ext cx="105156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69736"/>
            <a:ext cx="105156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ADB1-C884-4507-AE44-E10F309A465B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88720"/>
            <a:ext cx="41148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1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617400-1163-48B7-B473-37492025F38B}"/>
                  </a:ext>
                </a:extLst>
              </p:cNvPr>
              <p:cNvSpPr txBox="1"/>
              <p:nvPr/>
            </p:nvSpPr>
            <p:spPr>
              <a:xfrm>
                <a:off x="19050" y="0"/>
                <a:ext cx="12192000" cy="22843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정규표현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정규문법을 가장 잘 표현할 수 있는 방법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sz="2000" b="1" dirty="0"/>
                  <a:t>기본단계 </a:t>
                </a:r>
                <a:endParaRPr lang="en-US" altLang="ko-KR" sz="2000" b="1" dirty="0"/>
              </a:p>
              <a:p>
                <a:r>
                  <a:rPr lang="ko-KR" altLang="en-US" dirty="0"/>
                  <a:t>알파벳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ko-KR" altLang="en-US" dirty="0"/>
                  <a:t>에 대해서</a:t>
                </a:r>
                <a:endParaRPr lang="en-US" altLang="ko-KR" dirty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/>
                  <a:t> 모두 정규표현이다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ko-KR" altLang="en-US" dirty="0"/>
                  <a:t>만일 </a:t>
                </a:r>
                <a:r>
                  <a:rPr lang="en-US" altLang="ko-KR" dirty="0"/>
                  <a:t>r, s</a:t>
                </a:r>
                <a:r>
                  <a:rPr lang="ko-KR" altLang="en-US" dirty="0"/>
                  <a:t>가 정규언어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dirty="0"/>
                  <a:t>를 표현하는 정규 표현이라 하면</a:t>
                </a:r>
                <a:endParaRPr lang="en-US" altLang="ko-KR" dirty="0"/>
              </a:p>
              <a:p>
                <a:pPr marL="342900" indent="-342900">
                  <a:buAutoNum type="arabicParenBoth"/>
                </a:pPr>
                <a:r>
                  <a:rPr lang="en-US" altLang="ko-KR" dirty="0"/>
                  <a:t>(r) + (s) </a:t>
                </a:r>
                <a:r>
                  <a:rPr lang="ko-KR" altLang="en-US" dirty="0"/>
                  <a:t>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dirty="0"/>
                  <a:t>를 나타내는 정규 표현이다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AutoNum type="arabicParenBoth"/>
                </a:pPr>
                <a:r>
                  <a:rPr lang="en-US" altLang="ko-KR" dirty="0"/>
                  <a:t>(r)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dirty="0"/>
                  <a:t> (s) </a:t>
                </a:r>
                <a:r>
                  <a:rPr lang="ko-KR" altLang="en-US" dirty="0"/>
                  <a:t>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dirty="0"/>
                  <a:t>를 나타내는 정규 표현이다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AutoNum type="arabicParenBoth"/>
                </a:pPr>
                <a:r>
                  <a:rPr lang="en-US" altLang="ko-KR" dirty="0"/>
                  <a:t>(r)* 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dirty="0"/>
                  <a:t>)*</a:t>
                </a:r>
                <a:r>
                  <a:rPr lang="ko-KR" altLang="en-US" dirty="0"/>
                  <a:t>를 나타내는 정규표현이다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AutoNum type="arabicParenBoth"/>
                </a:pPr>
                <a:endParaRPr lang="en-US" altLang="ko-KR" dirty="0"/>
              </a:p>
              <a:p>
                <a:r>
                  <a:rPr lang="ko-KR" altLang="en-US" dirty="0"/>
                  <a:t>위의 정의에서 연산자의 연산자 우선순위</a:t>
                </a:r>
                <a:r>
                  <a:rPr lang="en-US" altLang="ko-KR" dirty="0"/>
                  <a:t>(precedence)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* &gt;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dirty="0"/>
                  <a:t>&gt;+</a:t>
                </a:r>
                <a:r>
                  <a:rPr lang="ko-KR" altLang="en-US" dirty="0"/>
                  <a:t>이며 괄호는 연산 순위 때문에 사용하였다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만약 연산자 </a:t>
                </a:r>
                <a:r>
                  <a:rPr lang="en-US" altLang="ko-KR" dirty="0"/>
                  <a:t>*(</a:t>
                </a:r>
                <a:r>
                  <a:rPr lang="ko-KR" altLang="en-US" dirty="0" err="1"/>
                  <a:t>클리니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클로저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가 우선순위가 가장 높고 왼쪽 결합 법칙을 택하며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연산자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접속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이 두 번째로 우선 순위를 갖고 왼쪽 결합 법칙을 가지며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연산자 </a:t>
                </a:r>
                <a:r>
                  <a:rPr lang="en-US" altLang="ko-KR" dirty="0"/>
                  <a:t>+(</a:t>
                </a:r>
                <a:r>
                  <a:rPr lang="ko-KR" altLang="en-US" dirty="0"/>
                  <a:t>합집합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가 가장 낮은 우선 순위를 갖고 왼쪽 결합 법칙을 갖는다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만약 연산자 우선 순위와 결합 법칙이 결정되면 괄호를 사용하지 않아도 될 것이다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Ex)</a:t>
                </a:r>
                <a:r>
                  <a:rPr lang="ko-KR" altLang="en-US" dirty="0"/>
                  <a:t> 정규표현에 의해 생성되는 언어</a:t>
                </a:r>
                <a:endParaRPr lang="en-US" altLang="ko-KR" dirty="0"/>
              </a:p>
              <a:p>
                <a:r>
                  <a:rPr lang="ko-KR" altLang="en-US" dirty="0"/>
                  <a:t>알파벳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ko-KR" altLang="en-US" dirty="0"/>
                  <a:t>에 대해 정규표현이 나타내는 언어는</a:t>
                </a:r>
                <a:endParaRPr lang="en-US" altLang="ko-KR" dirty="0"/>
              </a:p>
              <a:p>
                <a:pPr marL="342900" indent="-342900">
                  <a:buAutoNum type="arabicParenR"/>
                </a:pPr>
                <a:r>
                  <a:rPr lang="en-US" altLang="ko-KR" dirty="0"/>
                  <a:t>0+1 [0 + 1 </a:t>
                </a:r>
                <a:r>
                  <a:rPr lang="ko-KR" altLang="en-US" dirty="0"/>
                  <a:t>은 언어 </a:t>
                </a:r>
                <a:r>
                  <a:rPr lang="en-US" altLang="ko-KR" dirty="0"/>
                  <a:t>{0, 1}</a:t>
                </a:r>
                <a:r>
                  <a:rPr lang="ko-KR" altLang="en-US" dirty="0"/>
                  <a:t>을 나타낸다</a:t>
                </a:r>
                <a:r>
                  <a:rPr lang="en-US" altLang="ko-KR" dirty="0"/>
                  <a:t>.]</a:t>
                </a:r>
              </a:p>
              <a:p>
                <a:pPr marL="342900" indent="-342900">
                  <a:buAutoNum type="arabicParenR"/>
                </a:pPr>
                <a:r>
                  <a:rPr lang="en-US" altLang="ko-KR" dirty="0"/>
                  <a:t>(0+1)0 [(0+1)0</a:t>
                </a:r>
                <a:r>
                  <a:rPr lang="ko-KR" altLang="en-US" dirty="0"/>
                  <a:t>은 언어 </a:t>
                </a:r>
                <a:r>
                  <a:rPr lang="en-US" altLang="ko-KR" dirty="0"/>
                  <a:t>{00, 10}</a:t>
                </a:r>
                <a:r>
                  <a:rPr lang="ko-KR" altLang="en-US" dirty="0"/>
                  <a:t>을 나타낸다</a:t>
                </a:r>
                <a:r>
                  <a:rPr lang="en-US" altLang="ko-KR" dirty="0"/>
                  <a:t>.]</a:t>
                </a:r>
              </a:p>
              <a:p>
                <a:pPr marL="342900" indent="-342900">
                  <a:buAutoNum type="arabicParenR"/>
                </a:pPr>
                <a:r>
                  <a:rPr lang="en-US" altLang="ko-KR" dirty="0"/>
                  <a:t>0* [0*</a:t>
                </a:r>
                <a:r>
                  <a:rPr lang="ko-KR" altLang="en-US" dirty="0"/>
                  <a:t>는 언어 </a:t>
                </a:r>
                <a:r>
                  <a:rPr lang="en-US" altLang="ko-KR" dirty="0"/>
                  <a:t>{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,0,00,000,…</m:t>
                    </m:r>
                  </m:oMath>
                </a14:m>
                <a:r>
                  <a:rPr lang="en-US" altLang="ko-KR" dirty="0"/>
                  <a:t>}</a:t>
                </a:r>
                <a:r>
                  <a:rPr lang="ko-KR" altLang="en-US" dirty="0"/>
                  <a:t>을 나타낸다</a:t>
                </a:r>
                <a:r>
                  <a:rPr lang="en-US" altLang="ko-KR" dirty="0"/>
                  <a:t>.]</a:t>
                </a:r>
              </a:p>
              <a:p>
                <a:pPr marL="342900" indent="-342900">
                  <a:buAutoNum type="arabicParenR"/>
                </a:pPr>
                <a:r>
                  <a:rPr lang="en-US" altLang="ko-KR" dirty="0"/>
                  <a:t>(0+1)* [(0+1)*</a:t>
                </a:r>
                <a:r>
                  <a:rPr lang="ko-KR" altLang="en-US" dirty="0"/>
                  <a:t>는 언어 </a:t>
                </a:r>
                <a:r>
                  <a:rPr lang="en-US" altLang="ko-KR" dirty="0"/>
                  <a:t>{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,0,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1,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00,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01, 10, 11,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000,…</m:t>
                    </m:r>
                  </m:oMath>
                </a14:m>
                <a:r>
                  <a:rPr lang="en-US" altLang="ko-KR" dirty="0"/>
                  <a:t>}</a:t>
                </a:r>
                <a:r>
                  <a:rPr lang="ko-KR" altLang="en-US" dirty="0"/>
                  <a:t>을 나타낸다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즉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R" altLang="en-US" dirty="0"/>
                  <a:t>을 포함하여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로 만들 수 있는 모든 문자열의 집합이다</a:t>
                </a:r>
                <a:r>
                  <a:rPr lang="en-US" altLang="ko-KR" dirty="0"/>
                  <a:t>.]</a:t>
                </a:r>
              </a:p>
              <a:p>
                <a:pPr marL="342900" indent="-342900">
                  <a:buAutoNum type="arabicParenR"/>
                </a:pPr>
                <a:endParaRPr lang="en-US" altLang="ko-KR" dirty="0"/>
              </a:p>
              <a:p>
                <a:r>
                  <a:rPr lang="en-US" altLang="ko-KR" dirty="0"/>
                  <a:t>Ex)</a:t>
                </a:r>
              </a:p>
              <a:p>
                <a:r>
                  <a:rPr lang="en-US" altLang="ko-KR" dirty="0"/>
                  <a:t>(a + b)*</a:t>
                </a:r>
                <a:r>
                  <a:rPr lang="en-US" altLang="ko-KR" dirty="0" err="1"/>
                  <a:t>abb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로 만들어지는 모든 문자열 중에서 </a:t>
                </a:r>
                <a:r>
                  <a:rPr lang="en-US" altLang="ko-KR" dirty="0" err="1"/>
                  <a:t>abb</a:t>
                </a:r>
                <a:r>
                  <a:rPr lang="ko-KR" altLang="en-US" dirty="0"/>
                  <a:t>로 끝나는 문자열의 집합이다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(a + b)* { </a:t>
                </a:r>
                <a:r>
                  <a:rPr lang="en-US" altLang="ko-KR" dirty="0" err="1"/>
                  <a:t>a,b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r>
                  <a:rPr lang="en-US" altLang="ko-KR" dirty="0"/>
                  <a:t>		aa, ab,</a:t>
                </a:r>
                <a:r>
                  <a:rPr lang="ko-KR" altLang="en-US" dirty="0"/>
                  <a:t> </a:t>
                </a:r>
                <a:r>
                  <a:rPr lang="en-US" altLang="ko-KR" dirty="0" err="1"/>
                  <a:t>ba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bb,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r>
                  <a:rPr lang="en-US" altLang="ko-KR" dirty="0"/>
                  <a:t>		</a:t>
                </a:r>
                <a:r>
                  <a:rPr lang="en-US" altLang="ko-KR" dirty="0" err="1"/>
                  <a:t>aaa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aab</a:t>
                </a:r>
                <a:r>
                  <a:rPr lang="en-US" altLang="ko-KR" dirty="0"/>
                  <a:t>, aba, </a:t>
                </a:r>
                <a:r>
                  <a:rPr lang="en-US" altLang="ko-KR" dirty="0" err="1"/>
                  <a:t>abb</a:t>
                </a:r>
                <a:r>
                  <a:rPr lang="en-US" altLang="ko-KR" dirty="0"/>
                  <a:t>, baa, </a:t>
                </a:r>
                <a:r>
                  <a:rPr lang="en-US" altLang="ko-KR" dirty="0" err="1"/>
                  <a:t>bab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bba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bbb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} </a:t>
                </a:r>
                <a:r>
                  <a:rPr lang="en-US" altLang="ko-KR" dirty="0" err="1"/>
                  <a:t>abb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정규표현인지 판단하고 생성된 언어 구하기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 1,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dirty="0"/>
                  <a:t>에 대해 정규 표현인지 아닌지를 판단하고 생성되는 언어를 설명해보자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AutoNum type="arabicParenR"/>
                </a:pPr>
                <a:r>
                  <a:rPr lang="en-US" altLang="ko-KR" dirty="0"/>
                  <a:t>0*(0 + 1 )*</a:t>
                </a:r>
              </a:p>
              <a:p>
                <a:pPr marL="342900" indent="-342900">
                  <a:buAutoNum type="arabicParenR"/>
                </a:pPr>
                <a:endParaRPr lang="en-US" altLang="ko-KR" dirty="0"/>
              </a:p>
              <a:p>
                <a:r>
                  <a:rPr lang="en-US" altLang="ko-KR" dirty="0"/>
                  <a:t>Ex) </a:t>
                </a:r>
                <a:r>
                  <a:rPr lang="ko-KR" altLang="en-US" dirty="0"/>
                  <a:t>정규표현으로 나타내기</a:t>
                </a:r>
                <a:endParaRPr lang="en-US" altLang="ko-KR" dirty="0"/>
              </a:p>
              <a:p>
                <a:r>
                  <a:rPr lang="ko-KR" altLang="en-US" dirty="0"/>
                  <a:t>다음과 같은 문법에서 </a:t>
                </a:r>
                <a:r>
                  <a:rPr lang="en-US" altLang="ko-KR" dirty="0"/>
                  <a:t>ident</a:t>
                </a:r>
                <a:r>
                  <a:rPr lang="ko-KR" altLang="en-US" dirty="0"/>
                  <a:t>를 정규 표현으로 나타내 보자</a:t>
                </a:r>
                <a:endParaRPr lang="en-US" altLang="ko-KR" dirty="0"/>
              </a:p>
              <a:p>
                <a:r>
                  <a:rPr lang="en-US" altLang="ko-KR" dirty="0"/>
                  <a:t>&lt;ident&gt; ::= (&lt;letter&gt;|_){&lt;letter&gt;|&lt;digit&gt;|_}</a:t>
                </a:r>
              </a:p>
              <a:p>
                <a:r>
                  <a:rPr lang="en-US" altLang="ko-KR" dirty="0"/>
                  <a:t>&lt;letter&gt; ::= a|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dirty="0"/>
                  <a:t>|z</a:t>
                </a:r>
              </a:p>
              <a:p>
                <a:r>
                  <a:rPr lang="en-US" altLang="ko-KR" dirty="0"/>
                  <a:t>&lt;digit&gt; ::= 0| 1 |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dirty="0"/>
                  <a:t>|9</a:t>
                </a:r>
              </a:p>
              <a:p>
                <a:r>
                  <a:rPr lang="en-US" altLang="ko-KR" dirty="0"/>
                  <a:t>(I + _)(I + d + _)*</a:t>
                </a:r>
              </a:p>
              <a:p>
                <a:r>
                  <a:rPr lang="ko-KR" altLang="en-US" dirty="0"/>
                  <a:t>단</a:t>
                </a:r>
                <a:r>
                  <a:rPr lang="en-US" altLang="ko-KR" dirty="0"/>
                  <a:t>, I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en-US" altLang="ko-KR" dirty="0"/>
                  <a:t>a|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dirty="0"/>
                  <a:t>|z</a:t>
                </a:r>
              </a:p>
              <a:p>
                <a:r>
                  <a:rPr lang="en-US" altLang="ko-KR" dirty="0"/>
                  <a:t>d -&gt; 0| 1 |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dirty="0"/>
                  <a:t>|9</a:t>
                </a:r>
              </a:p>
              <a:p>
                <a:r>
                  <a:rPr lang="en-US" altLang="ko-KR" dirty="0"/>
                  <a:t>Ident</a:t>
                </a:r>
                <a:r>
                  <a:rPr lang="ko-KR" altLang="en-US" dirty="0"/>
                  <a:t>는 첫 자가 영문자 소문자 </a:t>
                </a:r>
                <a:r>
                  <a:rPr lang="en-US" altLang="ko-KR" dirty="0"/>
                  <a:t>a,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dirty="0"/>
                  <a:t>,z </a:t>
                </a:r>
                <a:r>
                  <a:rPr lang="ko-KR" altLang="en-US" dirty="0" err="1"/>
                  <a:t>언더바로</a:t>
                </a:r>
                <a:r>
                  <a:rPr lang="ko-KR" altLang="en-US" dirty="0"/>
                  <a:t> 시작하고 두 번째 자부터는 영문자 소문자 </a:t>
                </a:r>
                <a:r>
                  <a:rPr lang="en-US" altLang="ko-KR" dirty="0"/>
                  <a:t>a,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dirty="0"/>
                  <a:t>,z </a:t>
                </a:r>
                <a:r>
                  <a:rPr lang="ko-KR" altLang="en-US" dirty="0"/>
                  <a:t>숫자 </a:t>
                </a:r>
                <a:r>
                  <a:rPr lang="en-US" altLang="ko-KR" dirty="0"/>
                  <a:t>0, 1 ,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dirty="0"/>
                  <a:t>, 9 </a:t>
                </a:r>
                <a:r>
                  <a:rPr lang="ko-KR" altLang="en-US" dirty="0"/>
                  <a:t>그리고 </a:t>
                </a:r>
                <a:r>
                  <a:rPr lang="ko-KR" altLang="en-US" dirty="0" err="1"/>
                  <a:t>언더바가</a:t>
                </a:r>
                <a:r>
                  <a:rPr lang="ko-KR" altLang="en-US" dirty="0"/>
                  <a:t> 되면 길이는 제한이 없는 문자열이다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sz="2000" b="1" dirty="0"/>
                  <a:t>정규표현의 대수학적적 성질 </a:t>
                </a:r>
                <a:endParaRPr lang="en-US" altLang="ko-KR" sz="2000" b="1" dirty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대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결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합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법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칙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𝛽𝛾</m:t>
                        </m:r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접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속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대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결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합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법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칙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대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교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법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칙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대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결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합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법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칙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𝛼𝛾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분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배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법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칙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𝛽𝛼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분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배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법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칙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ko-KR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𝜺𝜶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𝜶𝜺</m:t>
                    </m:r>
                    <m:d>
                      <m:d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접</m:t>
                        </m:r>
                        <m:r>
                          <a:rPr lang="ko-KR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속</m:t>
                        </m:r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연</m:t>
                        </m:r>
                        <m:r>
                          <a:rPr lang="ko-KR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산</m:t>
                        </m:r>
                        <m:r>
                          <a:rPr lang="ko-KR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항</m:t>
                        </m:r>
                        <m:r>
                          <a:rPr lang="ko-KR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등</m:t>
                        </m:r>
                        <m:r>
                          <a:rPr lang="ko-KR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원</m:t>
                        </m:r>
                      </m:e>
                    </m:d>
                  </m:oMath>
                </a14:m>
                <a:endParaRPr lang="en-US" altLang="ko-KR" b="1" dirty="0">
                  <a:solidFill>
                    <a:srgbClr val="00B050"/>
                  </a:solidFill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ko-KR" b="1" dirty="0">
                  <a:solidFill>
                    <a:srgbClr val="00B050"/>
                  </a:solidFill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p>
                            <m:r>
                              <a:rPr lang="en-US" altLang="ko-K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ko-KR" b="1" dirty="0">
                  <a:solidFill>
                    <a:srgbClr val="00B050"/>
                  </a:solidFill>
                </a:endParaRPr>
              </a:p>
              <a:p>
                <a:pPr marL="342900" indent="-342900">
                  <a:buAutoNum type="arabicPeriod"/>
                </a:pPr>
                <a:endParaRPr lang="en-US" altLang="ko-KR" b="0" dirty="0"/>
              </a:p>
              <a:p>
                <a:r>
                  <a:rPr lang="ko-KR" altLang="en-US" b="1" dirty="0" err="1"/>
                  <a:t>문법도표</a:t>
                </a:r>
                <a:endParaRPr lang="en-US" altLang="ko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쉽게 이해할 수 있도록 문법을 </a:t>
                </a:r>
                <a:r>
                  <a:rPr lang="ko-KR" altLang="en-US" dirty="0" err="1"/>
                  <a:t>도식화하는</a:t>
                </a:r>
                <a:r>
                  <a:rPr lang="ko-KR" altLang="en-US" dirty="0"/>
                  <a:t> 방법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err="1"/>
                  <a:t>문법도표는</a:t>
                </a:r>
                <a:r>
                  <a:rPr lang="ko-KR" altLang="en-US" dirty="0"/>
                  <a:t> 사각형과 타원 그리고 이들 사이를 연결한 간선으로 구성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r>
                  <a:rPr lang="ko-KR" altLang="en-US" dirty="0" err="1"/>
                  <a:t>문법도표를</a:t>
                </a:r>
                <a:r>
                  <a:rPr lang="ko-KR" altLang="en-US" dirty="0"/>
                  <a:t> 그리는 방법</a:t>
                </a: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ko-KR" altLang="en-US" dirty="0"/>
                  <a:t>터미널 기호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는 원 안에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로 표기하고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다음 기호를 보기 위해 나가는 간선을 그린다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AutoNum type="arabicPeriod"/>
                </a:pPr>
                <a:endParaRPr lang="en-US" altLang="ko-KR" dirty="0"/>
              </a:p>
              <a:p>
                <a:pPr marL="342900" indent="-342900">
                  <a:buAutoNum type="arabicPeriod"/>
                </a:pPr>
                <a:endParaRPr lang="en-US" altLang="ko-KR" dirty="0"/>
              </a:p>
              <a:p>
                <a:pPr marL="342900" indent="-342900">
                  <a:buAutoNum type="arabicPeriod"/>
                </a:pP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ko-KR" altLang="en-US" dirty="0"/>
                  <a:t>논터미널 기호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는 사각형 안에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를 표기하고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터미널 기호의 표기법과 같이 간선을 그린다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AutoNum type="arabicPeriod"/>
                </a:pPr>
                <a:endParaRPr lang="en-US" altLang="ko-KR" dirty="0"/>
              </a:p>
              <a:p>
                <a:pPr marL="342900" indent="-342900">
                  <a:buAutoNum type="arabicPeriod"/>
                </a:pPr>
                <a:endParaRPr lang="en-US" altLang="ko-KR" dirty="0"/>
              </a:p>
              <a:p>
                <a:pPr marL="342900" indent="-342900">
                  <a:buFontTx/>
                  <a:buAutoNum type="arabicPeriod"/>
                </a:pPr>
                <a:r>
                  <a:rPr lang="ko-KR" altLang="en-US" dirty="0"/>
                  <a:t>생성 규칙 </a:t>
                </a:r>
                <a:r>
                  <a:rPr lang="en-US" altLang="ko-KR" dirty="0"/>
                  <a:t>A-&gt;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다음과 같이 문법 도표로 표시한다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가 논터미널 기호인 경우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터미널인 경우 원</a:t>
                </a:r>
                <a:r>
                  <a:rPr lang="en-US" altLang="ko-KR" dirty="0"/>
                  <a:t>)</a:t>
                </a:r>
              </a:p>
              <a:p>
                <a:pPr marL="342900" indent="-342900">
                  <a:buAutoNum type="arabicPeriod"/>
                </a:pPr>
                <a:endParaRPr lang="en-US" altLang="ko-KR" dirty="0"/>
              </a:p>
              <a:p>
                <a:pPr marL="342900" indent="-342900">
                  <a:buAutoNum type="arabicPeriod"/>
                </a:pPr>
                <a:endParaRPr lang="en-US" altLang="ko-KR" dirty="0"/>
              </a:p>
              <a:p>
                <a:pPr marL="342900" indent="-342900">
                  <a:buAutoNum type="arabicPeriod"/>
                </a:pPr>
                <a:endParaRPr lang="en-US" altLang="ko-KR" dirty="0"/>
              </a:p>
              <a:p>
                <a:endParaRPr lang="en-US" altLang="ko-KR" dirty="0"/>
              </a:p>
              <a:p>
                <a:pPr marL="342900" indent="-342900">
                  <a:buAutoNum type="arabicPeriod"/>
                </a:pPr>
                <a:endParaRPr lang="en-US" altLang="ko-KR" dirty="0"/>
              </a:p>
              <a:p>
                <a:pPr marL="342900" indent="-342900">
                  <a:buAutoNum type="arabicPeriod"/>
                </a:pPr>
                <a:endParaRPr lang="en-US" altLang="ko-KR" dirty="0"/>
              </a:p>
              <a:p>
                <a:pPr marL="342900" indent="-342900">
                  <a:buAutoNum type="arabicPeriod"/>
                </a:pP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617400-1163-48B7-B473-37492025F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0"/>
                <a:ext cx="12192000" cy="22843305"/>
              </a:xfrm>
              <a:prstGeom prst="rect">
                <a:avLst/>
              </a:prstGeom>
              <a:blipFill>
                <a:blip r:embed="rId3"/>
                <a:stretch>
                  <a:fillRect l="-500" t="-1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8016AD2C-3132-4724-A8F4-6C8472FB6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8275" y="76200"/>
            <a:ext cx="3028950" cy="25717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592B006-11C9-4504-BB41-26E55D653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6450" y="17214056"/>
            <a:ext cx="4343400" cy="5810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8739E37-C2E3-49E5-96A0-A8A3328245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6450" y="18228469"/>
            <a:ext cx="4410075" cy="45958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06AFFD1-383C-4674-A322-C0421336E1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5425" y="19070710"/>
            <a:ext cx="61150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2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D3B6B2-36D6-448D-9ACB-BA156B178FBD}"/>
                  </a:ext>
                </a:extLst>
              </p:cNvPr>
              <p:cNvSpPr txBox="1"/>
              <p:nvPr/>
            </p:nvSpPr>
            <p:spPr>
              <a:xfrm>
                <a:off x="-85726" y="0"/>
                <a:ext cx="12277725" cy="370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4.  </a:t>
                </a:r>
                <a:r>
                  <a:rPr lang="ko-KR" altLang="en-US" dirty="0"/>
                  <a:t>생성 규칙 </a:t>
                </a:r>
                <a:r>
                  <a:rPr lang="en-US" altLang="ko-KR" dirty="0"/>
                  <a:t>A-&gt;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다음과 같이 문법 도표로 표시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가 논터미널 기호인 경우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터미널인 경우 원</a:t>
                </a:r>
                <a:r>
                  <a:rPr lang="en-US" altLang="ko-KR" dirty="0"/>
                  <a:t>)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D3B6B2-36D6-448D-9ACB-BA156B178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5726" y="0"/>
                <a:ext cx="12277725" cy="370807"/>
              </a:xfrm>
              <a:prstGeom prst="rect">
                <a:avLst/>
              </a:prstGeom>
              <a:blipFill>
                <a:blip r:embed="rId3"/>
                <a:stretch>
                  <a:fillRect l="-447" t="-9836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F84DB1E7-0753-48CF-AD99-C11111428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0807"/>
            <a:ext cx="3390900" cy="22955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7A983F-11B5-49C4-967C-E7CD0CBB609E}"/>
                  </a:ext>
                </a:extLst>
              </p:cNvPr>
              <p:cNvSpPr txBox="1"/>
              <p:nvPr/>
            </p:nvSpPr>
            <p:spPr>
              <a:xfrm>
                <a:off x="0" y="2666332"/>
                <a:ext cx="12277725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5. </a:t>
                </a:r>
                <a:r>
                  <a:rPr lang="ko-KR" altLang="en-US" dirty="0"/>
                  <a:t>정규표현 </a:t>
                </a:r>
                <a:r>
                  <a:rPr lang="en-US" altLang="ko-KR" dirty="0"/>
                  <a:t>A-&gt;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ko-KR" altLang="en-US" dirty="0"/>
                  <a:t>는 다음과 같은 문법 도표로 표현</a:t>
                </a:r>
                <a:endParaRPr lang="en-US" altLang="ko-KR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7A983F-11B5-49C4-967C-E7CD0CBB6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66332"/>
                <a:ext cx="12277725" cy="374526"/>
              </a:xfrm>
              <a:prstGeom prst="rect">
                <a:avLst/>
              </a:prstGeom>
              <a:blipFill>
                <a:blip r:embed="rId5"/>
                <a:stretch>
                  <a:fillRect l="-397" t="-11290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9B514B59-BEEF-4E8C-952F-61BEB99ADC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117056"/>
            <a:ext cx="2933700" cy="10001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BF20F6-2119-426A-B1B3-7E28D811A116}"/>
                  </a:ext>
                </a:extLst>
              </p:cNvPr>
              <p:cNvSpPr txBox="1"/>
              <p:nvPr/>
            </p:nvSpPr>
            <p:spPr>
              <a:xfrm>
                <a:off x="0" y="4610100"/>
                <a:ext cx="12192000" cy="12588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Ex) </a:t>
                </a:r>
                <a:r>
                  <a:rPr lang="ko-KR" altLang="en-US" dirty="0"/>
                  <a:t>다음 문법을 문법 도표로 표현하라</a:t>
                </a:r>
                <a:endParaRPr lang="en-US" altLang="ko-KR" dirty="0"/>
              </a:p>
              <a:p>
                <a:r>
                  <a:rPr lang="en-US" altLang="ko-KR" dirty="0"/>
                  <a:t>G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  <a:endParaRPr lang="en-US" altLang="ko-K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ko-KR" b="0" dirty="0"/>
                  <a:t> </a:t>
                </a:r>
              </a:p>
              <a:p>
                <a:r>
                  <a:rPr lang="en-US" altLang="ko-KR" dirty="0"/>
                  <a:t>P : 	A -&gt; a|(B)</a:t>
                </a:r>
              </a:p>
              <a:p>
                <a:r>
                  <a:rPr lang="en-US" altLang="ko-KR" dirty="0"/>
                  <a:t>	B -&gt; b C</a:t>
                </a:r>
              </a:p>
              <a:p>
                <a:r>
                  <a:rPr lang="en-US" altLang="ko-KR" dirty="0"/>
                  <a:t>	C -&gt; {C}</a:t>
                </a:r>
              </a:p>
              <a:p>
                <a:r>
                  <a:rPr lang="en-US" altLang="ko-KR" dirty="0"/>
                  <a:t>S = A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sz="2000" b="1" dirty="0"/>
                  <a:t>BNF(Backus – </a:t>
                </a:r>
                <a:r>
                  <a:rPr lang="en-US" altLang="ko-KR" sz="2000" b="1" dirty="0" err="1"/>
                  <a:t>Naur</a:t>
                </a:r>
                <a:r>
                  <a:rPr lang="en-US" altLang="ko-KR" sz="2000" b="1" dirty="0"/>
                  <a:t> Form)</a:t>
                </a:r>
                <a:r>
                  <a:rPr lang="ko-KR" altLang="en-US" sz="2000" b="1" dirty="0"/>
                  <a:t>표기법</a:t>
                </a:r>
                <a:endParaRPr lang="en-US" altLang="ko-KR" sz="2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프로그래밍 언어의 형식적 정의를 위해 가장 널리 사용되는 방법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이 표기법은 </a:t>
                </a:r>
                <a:r>
                  <a:rPr lang="en-US" altLang="ko-KR" dirty="0"/>
                  <a:t>ALGOL 60</a:t>
                </a:r>
                <a:r>
                  <a:rPr lang="ko-KR" altLang="en-US" dirty="0"/>
                  <a:t>의 문법을 표현하기 위해 가장 먼저 사용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현재에는 대부분의 언어들을 표현하는데 가장 많이 사용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이 표기법은 메타기호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언어를 표현하려고 사용되는 특수 기호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로서 세가지 기호를 사용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논터미널 기호는 </a:t>
                </a:r>
                <a:r>
                  <a:rPr lang="en-US" altLang="ko-KR" dirty="0"/>
                  <a:t>&lt;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&gt;</a:t>
                </a:r>
                <a:r>
                  <a:rPr lang="ko-KR" altLang="en-US" dirty="0"/>
                  <a:t>로 묶어 표현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대체를 나타내기 위해서 </a:t>
                </a:r>
                <a:r>
                  <a:rPr lang="en-US" altLang="ko-KR" dirty="0"/>
                  <a:t>::=</a:t>
                </a:r>
                <a:r>
                  <a:rPr lang="ko-KR" altLang="en-US" dirty="0"/>
                  <a:t>를 사용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양자 택일을 나타내기 위해서 </a:t>
                </a:r>
                <a:r>
                  <a:rPr lang="en-US" altLang="ko-KR" dirty="0"/>
                  <a:t>|</a:t>
                </a:r>
                <a:r>
                  <a:rPr lang="ko-KR" altLang="en-US" dirty="0"/>
                  <a:t>를 사용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r>
                  <a:rPr lang="en-US" altLang="ko-KR" dirty="0"/>
                  <a:t>Ex) BNF</a:t>
                </a:r>
                <a:r>
                  <a:rPr lang="ko-KR" altLang="en-US" dirty="0"/>
                  <a:t>로 표현하기</a:t>
                </a:r>
                <a:r>
                  <a:rPr lang="en-US" altLang="ko-KR" dirty="0"/>
                  <a:t>1</a:t>
                </a:r>
              </a:p>
              <a:p>
                <a:r>
                  <a:rPr lang="en-US" altLang="ko-KR" dirty="0"/>
                  <a:t>: </a:t>
                </a:r>
                <a:r>
                  <a:rPr lang="ko-KR" altLang="en-US" dirty="0"/>
                  <a:t>논터미널 기호인 </a:t>
                </a:r>
                <a:r>
                  <a:rPr lang="en-US" altLang="ko-KR" dirty="0"/>
                  <a:t>E, T, F</a:t>
                </a:r>
                <a:r>
                  <a:rPr lang="ko-KR" altLang="en-US" dirty="0"/>
                  <a:t>는 각각 </a:t>
                </a:r>
                <a:r>
                  <a:rPr lang="en-US" altLang="ko-KR" dirty="0"/>
                  <a:t>&lt;E&gt;, &lt;T&gt;, &lt;F&gt;</a:t>
                </a:r>
                <a:r>
                  <a:rPr lang="ko-KR" altLang="en-US" dirty="0"/>
                  <a:t>로 나타내고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대체인 </a:t>
                </a:r>
                <a:r>
                  <a:rPr lang="en-US" altLang="ko-KR" dirty="0"/>
                  <a:t>-&gt; 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::=</a:t>
                </a:r>
                <a:r>
                  <a:rPr lang="ko-KR" altLang="en-US" dirty="0"/>
                  <a:t>로 표시하면 된다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P : 	&lt;E&gt; ::= &lt;E&gt; + &lt;T&gt; | &lt;E&gt; - &lt;T&gt;| &lt;T&gt;</a:t>
                </a:r>
              </a:p>
              <a:p>
                <a:r>
                  <a:rPr lang="en-US" altLang="ko-KR" dirty="0"/>
                  <a:t>	&lt;T&gt; ::= &lt;T&gt; * &lt;F&gt; | &lt;T&gt; / &lt;F&gt; | &lt;F&gt;</a:t>
                </a:r>
              </a:p>
              <a:p>
                <a:r>
                  <a:rPr lang="en-US" altLang="ko-KR" dirty="0"/>
                  <a:t>	&lt;F&gt; ::= (&lt;E&gt;) | id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Ex) BNF</a:t>
                </a:r>
                <a:r>
                  <a:rPr lang="ko-KR" altLang="en-US" dirty="0"/>
                  <a:t>로 표현하기 </a:t>
                </a:r>
                <a:r>
                  <a:rPr lang="en-US" altLang="ko-KR" dirty="0"/>
                  <a:t>2</a:t>
                </a:r>
              </a:p>
              <a:p>
                <a:r>
                  <a:rPr lang="en-US" altLang="ko-KR" dirty="0"/>
                  <a:t>: </a:t>
                </a:r>
                <a:r>
                  <a:rPr lang="ko-KR" altLang="en-US" dirty="0"/>
                  <a:t>첫 번째 기호가 영문 소문자로 시작하고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두 번째 기호부터 영문 소문자나 숫자이며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길이에 제한이 없는 식별자를 표현</a:t>
                </a:r>
                <a:endParaRPr lang="en-US" altLang="ko-KR" dirty="0"/>
              </a:p>
              <a:p>
                <a:r>
                  <a:rPr lang="en-US" altLang="ko-KR" dirty="0"/>
                  <a:t>&lt;</a:t>
                </a:r>
                <a:r>
                  <a:rPr lang="ko-KR" altLang="en-US" dirty="0"/>
                  <a:t>식별자</a:t>
                </a:r>
                <a:r>
                  <a:rPr lang="en-US" altLang="ko-KR" dirty="0"/>
                  <a:t>&gt; 	::= &lt;</a:t>
                </a:r>
                <a:r>
                  <a:rPr lang="ko-KR" altLang="en-US" dirty="0"/>
                  <a:t>영문</a:t>
                </a:r>
                <a:r>
                  <a:rPr lang="en-US" altLang="ko-KR" dirty="0"/>
                  <a:t>&gt; | &lt;</a:t>
                </a:r>
                <a:r>
                  <a:rPr lang="ko-KR" altLang="en-US" dirty="0"/>
                  <a:t>식별자</a:t>
                </a:r>
                <a:r>
                  <a:rPr lang="en-US" altLang="ko-KR" dirty="0"/>
                  <a:t>&gt;&lt;</a:t>
                </a:r>
                <a:r>
                  <a:rPr lang="ko-KR" altLang="en-US" dirty="0"/>
                  <a:t>영문</a:t>
                </a:r>
                <a:r>
                  <a:rPr lang="en-US" altLang="ko-KR" dirty="0"/>
                  <a:t>&gt; | &lt;</a:t>
                </a:r>
                <a:r>
                  <a:rPr lang="ko-KR" altLang="en-US" dirty="0"/>
                  <a:t>식별자</a:t>
                </a:r>
                <a:r>
                  <a:rPr lang="en-US" altLang="ko-KR" dirty="0"/>
                  <a:t>&gt;&lt;</a:t>
                </a:r>
                <a:r>
                  <a:rPr lang="ko-KR" altLang="en-US" dirty="0"/>
                  <a:t>숫자</a:t>
                </a:r>
                <a:r>
                  <a:rPr lang="en-US" altLang="ko-KR" dirty="0"/>
                  <a:t>&gt;</a:t>
                </a:r>
              </a:p>
              <a:p>
                <a:r>
                  <a:rPr lang="en-US" altLang="ko-KR" dirty="0"/>
                  <a:t>&lt;</a:t>
                </a:r>
                <a:r>
                  <a:rPr lang="ko-KR" altLang="en-US" dirty="0"/>
                  <a:t>영문</a:t>
                </a:r>
                <a:r>
                  <a:rPr lang="en-US" altLang="ko-KR" dirty="0"/>
                  <a:t>&gt;		::= a| b| c|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|z</a:t>
                </a:r>
              </a:p>
              <a:p>
                <a:r>
                  <a:rPr lang="en-US" altLang="ko-KR" dirty="0"/>
                  <a:t>&lt;</a:t>
                </a:r>
                <a:r>
                  <a:rPr lang="ko-KR" altLang="en-US" dirty="0"/>
                  <a:t>숫자</a:t>
                </a:r>
                <a:r>
                  <a:rPr lang="en-US" altLang="ko-KR" dirty="0"/>
                  <a:t>&gt;		::= 0| 1| 2|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dirty="0"/>
                  <a:t> |9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Ex) </a:t>
                </a:r>
                <a:r>
                  <a:rPr lang="ko-KR" altLang="en-US" dirty="0"/>
                  <a:t>위에서 정의한 식별자의 길이가 길어야 </a:t>
                </a:r>
                <a:r>
                  <a:rPr lang="en-US" altLang="ko-KR" dirty="0"/>
                  <a:t>8</a:t>
                </a:r>
                <a:r>
                  <a:rPr lang="ko-KR" altLang="en-US" dirty="0"/>
                  <a:t>이라고 하면</a:t>
                </a:r>
                <a:endParaRPr lang="en-US" altLang="ko-KR" dirty="0"/>
              </a:p>
              <a:p>
                <a:r>
                  <a:rPr lang="en-US" altLang="ko-KR" dirty="0"/>
                  <a:t>:BNF</a:t>
                </a:r>
                <a:r>
                  <a:rPr lang="ko-KR" altLang="en-US" dirty="0"/>
                  <a:t>를 이용해서 표현하기에는 다음과 같은 어려움이 따름</a:t>
                </a:r>
                <a:endParaRPr lang="en-US" altLang="ko-KR" dirty="0"/>
              </a:p>
              <a:p>
                <a:r>
                  <a:rPr lang="en-US" altLang="ko-KR" dirty="0"/>
                  <a:t>&lt;</a:t>
                </a:r>
                <a:r>
                  <a:rPr lang="ko-KR" altLang="en-US" dirty="0"/>
                  <a:t>식별자</a:t>
                </a:r>
                <a:r>
                  <a:rPr lang="en-US" altLang="ko-KR" dirty="0"/>
                  <a:t>&gt; 	::= &lt;</a:t>
                </a:r>
                <a:r>
                  <a:rPr lang="ko-KR" altLang="en-US" dirty="0"/>
                  <a:t>영문</a:t>
                </a:r>
                <a:r>
                  <a:rPr lang="en-US" altLang="ko-KR" dirty="0"/>
                  <a:t>&gt; | &lt;</a:t>
                </a:r>
                <a:r>
                  <a:rPr lang="ko-KR" altLang="en-US" dirty="0"/>
                  <a:t>영문</a:t>
                </a:r>
                <a:r>
                  <a:rPr lang="en-US" altLang="ko-KR" dirty="0"/>
                  <a:t>&gt;&lt;</a:t>
                </a:r>
                <a:r>
                  <a:rPr lang="ko-KR" altLang="en-US" dirty="0"/>
                  <a:t>영문</a:t>
                </a:r>
                <a:r>
                  <a:rPr lang="en-US" altLang="ko-KR" dirty="0"/>
                  <a:t>&gt; | &lt;</a:t>
                </a:r>
                <a:r>
                  <a:rPr lang="ko-KR" altLang="en-US" dirty="0"/>
                  <a:t>영문</a:t>
                </a:r>
                <a:r>
                  <a:rPr lang="en-US" altLang="ko-KR" dirty="0"/>
                  <a:t>&gt;&lt;</a:t>
                </a:r>
                <a:r>
                  <a:rPr lang="ko-KR" altLang="en-US" dirty="0"/>
                  <a:t>숫자</a:t>
                </a:r>
                <a:r>
                  <a:rPr lang="en-US" altLang="ko-KR" dirty="0"/>
                  <a:t>&gt;|</a:t>
                </a:r>
              </a:p>
              <a:p>
                <a:r>
                  <a:rPr lang="en-US" altLang="ko-KR" dirty="0"/>
                  <a:t>			      &lt;</a:t>
                </a:r>
                <a:r>
                  <a:rPr lang="ko-KR" altLang="en-US" dirty="0"/>
                  <a:t>영문</a:t>
                </a:r>
                <a:r>
                  <a:rPr lang="en-US" altLang="ko-KR" dirty="0"/>
                  <a:t>&gt; &lt;</a:t>
                </a:r>
                <a:r>
                  <a:rPr lang="ko-KR" altLang="en-US" dirty="0"/>
                  <a:t>영문</a:t>
                </a:r>
                <a:r>
                  <a:rPr lang="en-US" altLang="ko-KR" dirty="0"/>
                  <a:t>&gt; &lt;</a:t>
                </a:r>
                <a:r>
                  <a:rPr lang="ko-KR" altLang="en-US" dirty="0"/>
                  <a:t>영문</a:t>
                </a:r>
                <a:r>
                  <a:rPr lang="en-US" altLang="ko-KR" dirty="0"/>
                  <a:t>&gt; | &lt;</a:t>
                </a:r>
                <a:r>
                  <a:rPr lang="ko-KR" altLang="en-US" dirty="0"/>
                  <a:t>영문</a:t>
                </a:r>
                <a:r>
                  <a:rPr lang="en-US" altLang="ko-KR" dirty="0"/>
                  <a:t>&gt;&lt;</a:t>
                </a:r>
                <a:r>
                  <a:rPr lang="ko-KR" altLang="en-US" dirty="0"/>
                  <a:t>영문</a:t>
                </a:r>
                <a:r>
                  <a:rPr lang="en-US" altLang="ko-KR" dirty="0"/>
                  <a:t>&gt; &lt;</a:t>
                </a:r>
                <a:r>
                  <a:rPr lang="ko-KR" altLang="en-US" dirty="0"/>
                  <a:t>숫자</a:t>
                </a:r>
                <a:r>
                  <a:rPr lang="en-US" altLang="ko-KR" dirty="0"/>
                  <a:t>&gt; |</a:t>
                </a:r>
              </a:p>
              <a:p>
                <a:r>
                  <a:rPr lang="en-US" altLang="ko-KR" dirty="0"/>
                  <a:t>				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dirty="0"/>
                  <a:t>|</a:t>
                </a:r>
              </a:p>
              <a:p>
                <a:r>
                  <a:rPr lang="en-US" altLang="ko-KR" dirty="0"/>
                  <a:t>				&lt;</a:t>
                </a:r>
                <a:r>
                  <a:rPr lang="ko-KR" altLang="en-US" dirty="0"/>
                  <a:t>영문</a:t>
                </a:r>
                <a:r>
                  <a:rPr lang="en-US" altLang="ko-KR" dirty="0"/>
                  <a:t>&gt; &lt;</a:t>
                </a:r>
                <a:r>
                  <a:rPr lang="ko-KR" altLang="en-US" dirty="0"/>
                  <a:t>숫자</a:t>
                </a:r>
                <a:r>
                  <a:rPr lang="en-US" altLang="ko-KR" dirty="0"/>
                  <a:t>&gt; &lt;</a:t>
                </a:r>
                <a:r>
                  <a:rPr lang="ko-KR" altLang="en-US" dirty="0"/>
                  <a:t>숫자</a:t>
                </a:r>
                <a:r>
                  <a:rPr lang="en-US" altLang="ko-KR" dirty="0"/>
                  <a:t>&gt; &lt;</a:t>
                </a:r>
                <a:r>
                  <a:rPr lang="ko-KR" altLang="en-US" dirty="0"/>
                  <a:t>숫자</a:t>
                </a:r>
                <a:r>
                  <a:rPr lang="en-US" altLang="ko-KR" dirty="0"/>
                  <a:t>&gt; &lt;</a:t>
                </a:r>
                <a:r>
                  <a:rPr lang="ko-KR" altLang="en-US" dirty="0"/>
                  <a:t>숫자</a:t>
                </a:r>
                <a:r>
                  <a:rPr lang="en-US" altLang="ko-KR" dirty="0"/>
                  <a:t>&gt; &lt;</a:t>
                </a:r>
                <a:r>
                  <a:rPr lang="ko-KR" altLang="en-US" dirty="0"/>
                  <a:t>숫자</a:t>
                </a:r>
                <a:r>
                  <a:rPr lang="en-US" altLang="ko-KR" dirty="0"/>
                  <a:t>&gt; &lt;</a:t>
                </a:r>
                <a:r>
                  <a:rPr lang="ko-KR" altLang="en-US" dirty="0"/>
                  <a:t>숫자</a:t>
                </a:r>
                <a:r>
                  <a:rPr lang="en-US" altLang="ko-KR" dirty="0"/>
                  <a:t>&gt; &lt;</a:t>
                </a:r>
                <a:r>
                  <a:rPr lang="ko-KR" altLang="en-US" dirty="0"/>
                  <a:t>숫자</a:t>
                </a:r>
                <a:r>
                  <a:rPr lang="en-US" altLang="ko-KR" dirty="0"/>
                  <a:t>&gt; </a:t>
                </a:r>
              </a:p>
              <a:p>
                <a:r>
                  <a:rPr lang="en-US" altLang="ko-KR" dirty="0"/>
                  <a:t>&lt;</a:t>
                </a:r>
                <a:r>
                  <a:rPr lang="ko-KR" altLang="en-US" dirty="0"/>
                  <a:t>영문</a:t>
                </a:r>
                <a:r>
                  <a:rPr lang="en-US" altLang="ko-KR" dirty="0"/>
                  <a:t>&gt;		::= a| b| c|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|z</a:t>
                </a:r>
              </a:p>
              <a:p>
                <a:r>
                  <a:rPr lang="en-US" altLang="ko-KR" dirty="0"/>
                  <a:t>&lt;</a:t>
                </a:r>
                <a:r>
                  <a:rPr lang="ko-KR" altLang="en-US" dirty="0"/>
                  <a:t>숫자</a:t>
                </a:r>
                <a:r>
                  <a:rPr lang="en-US" altLang="ko-KR" dirty="0"/>
                  <a:t>&gt;		::= 0| 1| 2|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dirty="0"/>
                  <a:t> |9</a:t>
                </a:r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위와 같이 나열해야 되는데 중간에 엄청난 가지 수의 생성규칙이 존재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이와 같이 </a:t>
                </a:r>
                <a:r>
                  <a:rPr lang="en-US" altLang="ko-KR" dirty="0"/>
                  <a:t>BNF</a:t>
                </a:r>
                <a:r>
                  <a:rPr lang="ko-KR" altLang="en-US" dirty="0"/>
                  <a:t>는 반복되는 부분을 표시하는데 어려움을 가짐</a:t>
                </a:r>
                <a:endParaRPr lang="en-US" altLang="ko-KR" dirty="0"/>
              </a:p>
              <a:p>
                <a:r>
                  <a:rPr lang="en-US" altLang="ko-KR" dirty="0"/>
                  <a:t>※ </a:t>
                </a:r>
                <a:r>
                  <a:rPr lang="ko-KR" altLang="en-US" dirty="0"/>
                  <a:t>반복되는 부분을 쉽게 표시하면서 </a:t>
                </a:r>
                <a:r>
                  <a:rPr lang="en-US" altLang="ko-KR" dirty="0"/>
                  <a:t>BNF</a:t>
                </a:r>
                <a:r>
                  <a:rPr lang="ko-KR" altLang="en-US" dirty="0"/>
                  <a:t>로 표시하는 방법이 </a:t>
                </a:r>
                <a:r>
                  <a:rPr lang="en-US" altLang="ko-KR" dirty="0"/>
                  <a:t>EBNF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BF20F6-2119-426A-B1B3-7E28D811A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10100"/>
                <a:ext cx="12192000" cy="12588061"/>
              </a:xfrm>
              <a:prstGeom prst="rect">
                <a:avLst/>
              </a:prstGeom>
              <a:blipFill>
                <a:blip r:embed="rId7"/>
                <a:stretch>
                  <a:fillRect l="-500" t="-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CE73A25F-CF30-44E4-858A-5C934DC36D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0075" y="4841081"/>
            <a:ext cx="4962524" cy="183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6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BF20F6-2119-426A-B1B3-7E28D811A116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9025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/>
                  <a:t>EBNF(Extended BNF)</a:t>
                </a:r>
                <a:r>
                  <a:rPr lang="ko-KR" altLang="en-US" sz="2000" b="1" dirty="0"/>
                  <a:t>표기법</a:t>
                </a:r>
                <a:endParaRPr lang="en-US" altLang="ko-KR" sz="2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반복되는 부분을 </a:t>
                </a:r>
                <a:r>
                  <a:rPr lang="en-US" altLang="ko-KR" dirty="0"/>
                  <a:t>BNF </a:t>
                </a:r>
                <a:r>
                  <a:rPr lang="ko-KR" altLang="en-US" dirty="0"/>
                  <a:t>표기법보다 읽기 쉽고 간결하게 표현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반복되는 부분을 나타내기 위해서 메타 기호로 </a:t>
                </a:r>
                <a:r>
                  <a:rPr lang="en-US" altLang="ko-KR" dirty="0"/>
                  <a:t>{}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&lt;&gt;</a:t>
                </a:r>
                <a:r>
                  <a:rPr lang="ko-KR" altLang="en-US" dirty="0"/>
                  <a:t>를 사용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{a}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번 이상 반복될 수 있다는 것을 의미</a:t>
                </a:r>
                <a:r>
                  <a:rPr lang="en-US" altLang="ko-KR" dirty="0"/>
                  <a:t> [</a:t>
                </a:r>
                <a:r>
                  <a:rPr lang="ko-KR" altLang="en-US" dirty="0"/>
                  <a:t>정규표현 </a:t>
                </a:r>
                <a:r>
                  <a:rPr lang="en-US" altLang="ko-KR" dirty="0"/>
                  <a:t>a*</a:t>
                </a:r>
                <a:r>
                  <a:rPr lang="ko-KR" altLang="en-US" dirty="0"/>
                  <a:t>와 같은 의미로 생각</a:t>
                </a:r>
                <a:r>
                  <a:rPr lang="en-US" altLang="ko-KR" dirty="0"/>
                  <a:t>]</a:t>
                </a: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또한 선택적인 부분을 </a:t>
                </a:r>
                <a:r>
                  <a:rPr lang="ko-KR" altLang="en-US" dirty="0" err="1"/>
                  <a:t>표시할때는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[]</a:t>
                </a:r>
                <a:r>
                  <a:rPr lang="ko-KR" altLang="en-US" dirty="0"/>
                  <a:t>로 표현 </a:t>
                </a:r>
                <a:r>
                  <a:rPr lang="en-US" altLang="ko-KR" dirty="0"/>
                  <a:t>[[x]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가 나타나지 않거나 한 번 나타날 수 있음을 의미</a:t>
                </a:r>
                <a:r>
                  <a:rPr lang="en-US" altLang="ko-KR" dirty="0"/>
                  <a:t>.[x]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{x}</a:t>
                </a:r>
                <a:r>
                  <a:rPr lang="ko-KR" altLang="en-US" dirty="0"/>
                  <a:t>와 같음</a:t>
                </a:r>
                <a:r>
                  <a:rPr lang="en-US" altLang="ko-KR" dirty="0"/>
                  <a:t>]</a:t>
                </a:r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메타기호를 터미널 기호로 사용하는 경우에는 그 기호를 작은 따옴표</a:t>
                </a:r>
                <a:r>
                  <a:rPr lang="en-US" altLang="ko-KR" dirty="0"/>
                  <a:t>(‘ ‘)</a:t>
                </a:r>
                <a:r>
                  <a:rPr lang="ko-KR" altLang="en-US" dirty="0"/>
                  <a:t>로 묵어 표현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{}, [], |, &lt;&gt;), ::= </a:t>
                </a:r>
                <a:r>
                  <a:rPr lang="ko-KR" altLang="en-US" dirty="0"/>
                  <a:t>와 같이 </a:t>
                </a:r>
                <a:r>
                  <a:rPr lang="en-US" altLang="ko-KR" dirty="0"/>
                  <a:t>EBNF</a:t>
                </a:r>
                <a:r>
                  <a:rPr lang="ko-KR" altLang="en-US" dirty="0"/>
                  <a:t>에서 사용되어지는 메타기호를 터미널 기호로 사용하는 경우 발생하는 혼돈을 피하기 위해서 사용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r>
                  <a:rPr lang="en-US" altLang="ko-KR" dirty="0"/>
                  <a:t>Ex) EBNF</a:t>
                </a:r>
                <a:r>
                  <a:rPr lang="ko-KR" altLang="en-US" dirty="0"/>
                  <a:t>로 표현하기 </a:t>
                </a:r>
                <a:r>
                  <a:rPr lang="en-US" altLang="ko-KR" dirty="0"/>
                  <a:t>1</a:t>
                </a:r>
              </a:p>
              <a:p>
                <a:r>
                  <a:rPr lang="en-US" altLang="ko-KR" dirty="0"/>
                  <a:t>:</a:t>
                </a:r>
                <a:r>
                  <a:rPr lang="ko-KR" altLang="en-US" dirty="0"/>
                  <a:t> 첫 번째 기호가 영문 소문자로 시작하고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두 번째 기호부터는 영문 소문자나 숫자이며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최대 여덟 자인 식별자를 </a:t>
                </a:r>
                <a:r>
                  <a:rPr lang="en-US" altLang="ko-KR" dirty="0"/>
                  <a:t>EBNF </a:t>
                </a:r>
                <a:r>
                  <a:rPr lang="ko-KR" altLang="en-US" dirty="0"/>
                  <a:t>표기법으로 표현해보자</a:t>
                </a:r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&lt;</a:t>
                </a:r>
                <a:r>
                  <a:rPr lang="ko-KR" altLang="en-US" dirty="0"/>
                  <a:t>식별자</a:t>
                </a:r>
                <a:r>
                  <a:rPr lang="en-US" altLang="ko-KR" dirty="0"/>
                  <a:t>&gt;	::= &lt;</a:t>
                </a:r>
                <a:r>
                  <a:rPr lang="ko-KR" altLang="en-US" dirty="0"/>
                  <a:t>영문</a:t>
                </a:r>
                <a:r>
                  <a:rPr lang="en-US" altLang="ko-KR" dirty="0"/>
                  <a:t>&gt;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{&lt;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영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문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bSup>
                  </m:oMath>
                </a14:m>
                <a:r>
                  <a:rPr lang="en-US" altLang="ko-KR" dirty="0"/>
                  <a:t> [8</a:t>
                </a:r>
                <a:r>
                  <a:rPr lang="ko-KR" altLang="en-US" dirty="0"/>
                  <a:t>을 제어하기 위해서 </a:t>
                </a:r>
                <a:r>
                  <a:rPr lang="en-US" altLang="ko-KR" dirty="0"/>
                  <a:t>0~7]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&lt;</a:t>
                </a:r>
                <a:r>
                  <a:rPr lang="ko-KR" altLang="en-US" dirty="0"/>
                  <a:t>영문</a:t>
                </a:r>
                <a:r>
                  <a:rPr lang="en-US" altLang="ko-KR" dirty="0"/>
                  <a:t>&gt;	::= &lt;</a:t>
                </a:r>
                <a:r>
                  <a:rPr lang="ko-KR" altLang="en-US" dirty="0"/>
                  <a:t>영문</a:t>
                </a:r>
                <a:r>
                  <a:rPr lang="en-US" altLang="ko-KR" dirty="0"/>
                  <a:t>&gt; |&lt;</a:t>
                </a:r>
                <a:r>
                  <a:rPr lang="ko-KR" altLang="en-US" dirty="0"/>
                  <a:t>숫자</a:t>
                </a:r>
                <a:r>
                  <a:rPr lang="en-US" altLang="ko-KR" dirty="0"/>
                  <a:t>&gt;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&lt;</a:t>
                </a:r>
                <a:r>
                  <a:rPr lang="ko-KR" altLang="en-US" dirty="0"/>
                  <a:t>영문</a:t>
                </a:r>
                <a:r>
                  <a:rPr lang="en-US" altLang="ko-KR" dirty="0"/>
                  <a:t>&gt;	::= a| b| c|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|z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&lt;</a:t>
                </a:r>
                <a:r>
                  <a:rPr lang="ko-KR" altLang="en-US" dirty="0"/>
                  <a:t>숫자</a:t>
                </a:r>
                <a:r>
                  <a:rPr lang="en-US" altLang="ko-KR" dirty="0"/>
                  <a:t>&gt;	::= 0| 1| 2|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dirty="0"/>
                  <a:t> |9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r>
                  <a:rPr lang="en-US" altLang="ko-KR" dirty="0"/>
                  <a:t>Ex) EBNF</a:t>
                </a:r>
                <a:r>
                  <a:rPr lang="ko-KR" altLang="en-US" dirty="0"/>
                  <a:t>로 표현하기 </a:t>
                </a:r>
                <a:r>
                  <a:rPr lang="en-US" altLang="ko-KR" dirty="0"/>
                  <a:t>2</a:t>
                </a:r>
              </a:p>
              <a:p>
                <a:r>
                  <a:rPr lang="en-US" altLang="ko-KR" dirty="0"/>
                  <a:t>: if </a:t>
                </a:r>
                <a:r>
                  <a:rPr lang="ko-KR" altLang="en-US" dirty="0"/>
                  <a:t>문장에서 </a:t>
                </a:r>
                <a:r>
                  <a:rPr lang="en-US" altLang="ko-KR" dirty="0"/>
                  <a:t>else </a:t>
                </a:r>
                <a:r>
                  <a:rPr lang="ko-KR" altLang="en-US" dirty="0"/>
                  <a:t>부분이 선택적으로 나타날 수 있다면 다음과 같이 표현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&lt;</a:t>
                </a:r>
                <a:r>
                  <a:rPr lang="en-US" altLang="ko-KR" dirty="0" err="1"/>
                  <a:t>if_st</a:t>
                </a:r>
                <a:r>
                  <a:rPr lang="en-US" altLang="ko-KR" dirty="0"/>
                  <a:t>&gt; 	::= if&lt;condition&gt; then &lt;statement&gt; [else &lt;statement&gt;]</a:t>
                </a:r>
              </a:p>
              <a:p>
                <a:endParaRPr lang="en-US" altLang="ko-KR" dirty="0"/>
              </a:p>
              <a:p>
                <a:r>
                  <a:rPr lang="ko-KR" altLang="en-US" sz="2000" b="1" dirty="0"/>
                  <a:t>유한 오토마타</a:t>
                </a:r>
                <a:endParaRPr lang="en-US" altLang="ko-KR" sz="2000" b="1" dirty="0"/>
              </a:p>
              <a:p>
                <a:r>
                  <a:rPr lang="ko-KR" altLang="en-US" b="1" dirty="0"/>
                  <a:t>오토마타</a:t>
                </a:r>
                <a:endParaRPr lang="en-US" altLang="ko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디지털 컴퓨터의 추상적 모델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입력 자료를 읽는 기능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출력 기능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무한개의 기억 소자로 이루어진 일시 기억 장치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유한 개의 내부 상태 중 하나의 상태를 항상 유지하는 제어 장치로 구성</a:t>
                </a:r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BF20F6-2119-426A-B1B3-7E28D811A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9025228"/>
              </a:xfrm>
              <a:prstGeom prst="rect">
                <a:avLst/>
              </a:prstGeom>
              <a:blipFill>
                <a:blip r:embed="rId3"/>
                <a:stretch>
                  <a:fillRect l="-500" t="-4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9F5555D7-D0C0-4A0A-9C7E-D57828601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900" y="7962750"/>
            <a:ext cx="5657850" cy="28743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362369-E9AC-4162-B249-855516AF085D}"/>
                  </a:ext>
                </a:extLst>
              </p:cNvPr>
              <p:cNvSpPr txBox="1"/>
              <p:nvPr/>
            </p:nvSpPr>
            <p:spPr>
              <a:xfrm>
                <a:off x="0" y="11153775"/>
                <a:ext cx="12192000" cy="7571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기능적인 측면에서 인식기와 변환기로 구분</a:t>
                </a:r>
                <a:endParaRPr lang="en-US" altLang="ko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인식기의 경우 입력된 결과에 대해 오토마타는 인식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기각 등을 표시하는 이진 기호를 출력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언어 변환기는 주어진 입력에 대응하는 새로운 문자열을 출력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변환기에는 상태에 따른 출력을 내는 </a:t>
                </a:r>
                <a:r>
                  <a:rPr lang="en-US" altLang="ko-KR" dirty="0"/>
                  <a:t>Moore </a:t>
                </a:r>
                <a:r>
                  <a:rPr lang="ko-KR" altLang="en-US" dirty="0"/>
                  <a:t>기계와 전이에 따른 출력을 내는 </a:t>
                </a:r>
                <a:r>
                  <a:rPr lang="en-US" altLang="ko-KR" dirty="0"/>
                  <a:t>Mealy </a:t>
                </a:r>
                <a:r>
                  <a:rPr lang="ko-KR" altLang="en-US" dirty="0"/>
                  <a:t>기계 등이 있다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r>
                  <a:rPr lang="ko-KR" altLang="en-US" b="1" dirty="0"/>
                  <a:t>오토마타는 결정적 오토마타</a:t>
                </a:r>
                <a:r>
                  <a:rPr lang="en-US" altLang="ko-KR" b="1" dirty="0"/>
                  <a:t>(deterministic automata)</a:t>
                </a:r>
                <a:r>
                  <a:rPr lang="ko-KR" altLang="en-US" b="1" dirty="0"/>
                  <a:t>와 비결정적 오토마타</a:t>
                </a:r>
                <a:r>
                  <a:rPr lang="en-US" altLang="ko-KR" b="1" dirty="0"/>
                  <a:t>(non-deterministic </a:t>
                </a:r>
                <a:r>
                  <a:rPr lang="en-US" altLang="ko-KR" b="1" dirty="0" err="1"/>
                  <a:t>automoata</a:t>
                </a:r>
                <a:r>
                  <a:rPr lang="en-US" altLang="ko-KR" b="1" dirty="0"/>
                  <a:t>)</a:t>
                </a:r>
                <a:r>
                  <a:rPr lang="ko-KR" altLang="en-US" b="1" dirty="0"/>
                  <a:t>로 구분</a:t>
                </a:r>
                <a:endParaRPr lang="en-US" altLang="ko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결정적 오토마타는 한 상태에서 하나의 입력을 받았을 때 다음 상태가 유일하지만 비결정적 오토마타는 한 상태에서 하나의 입력을 받았을 때 다음 상태가 두 개 이상인 것을 말한다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b="1" dirty="0"/>
                  <a:t>유한 오토마타</a:t>
                </a:r>
                <a:endParaRPr lang="en-US" altLang="ko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어떤 알파벳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ko-KR" altLang="en-US" dirty="0"/>
                  <a:t>로부터 만들어지는 문자열의 특별한 것들을 받아들이는 시스템의 수학적 모델로서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그 시스템에서 변화할 수 잇는 상태가 유한개인 것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컴퓨터의 여러 분야에서 널리 사용되고 잇는데 특히 </a:t>
                </a:r>
                <a:r>
                  <a:rPr lang="ko-KR" altLang="en-US" dirty="0" err="1"/>
                  <a:t>프립플롭을</a:t>
                </a:r>
                <a:r>
                  <a:rPr lang="ko-KR" altLang="en-US" dirty="0"/>
                  <a:t> 비롯한 여러 컴퓨터 관련 고안물들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형식언어의 연구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그리고 컴파일러 등에 유용하게 쓰임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일반적으로 컴파일러 중에서 어휘분석기는 유한 오토마타의 대표적인 것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표현방법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상태 전이도와 같이 비형식적으로 표현하는 방법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상태 전이도는 그래프를 통하여 쉽게 개념이 들어오기 때문에 일반적으로 유한 오토마타를 설명할 때 상태전이도를 많이 사용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형식적으로 표현하는 방법 </a:t>
                </a:r>
                <a:r>
                  <a:rPr lang="en-US" altLang="ko-KR" dirty="0"/>
                  <a:t>– 5</a:t>
                </a:r>
                <a:r>
                  <a:rPr lang="ko-KR" altLang="en-US" dirty="0"/>
                  <a:t>가지의 구성 원소들로 표현하는 방법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r>
                  <a:rPr lang="ko-KR" altLang="en-US" b="1" dirty="0"/>
                  <a:t>상태전이도</a:t>
                </a:r>
                <a:endParaRPr lang="en-US" altLang="ko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오토마타의 각 상태를 노드로 표현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이동함수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dirty="0"/>
                  <a:t>에 대해서는 상태 </a:t>
                </a:r>
                <a:r>
                  <a:rPr lang="en-US" altLang="ko-KR" dirty="0"/>
                  <a:t>q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p</a:t>
                </a:r>
                <a:r>
                  <a:rPr lang="ko-KR" altLang="en-US" dirty="0"/>
                  <a:t>로 가는 라벨이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인 간선으로 표기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최종 상태들은 이중원으로 나타내고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시작 상태는 시작 간선으로 표시하는 유향 그래프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r>
                  <a:rPr lang="en-US" altLang="ko-KR" dirty="0"/>
                  <a:t>Ex) </a:t>
                </a:r>
                <a:r>
                  <a:rPr lang="ko-KR" altLang="en-US" dirty="0"/>
                  <a:t>상태전이도로 표현하기</a:t>
                </a:r>
                <a:endParaRPr lang="en-US" altLang="ko-KR" dirty="0"/>
              </a:p>
              <a:p>
                <a:r>
                  <a:rPr lang="en-US" altLang="ko-KR" dirty="0"/>
                  <a:t>: (</a:t>
                </a:r>
                <a:r>
                  <a:rPr lang="en-US" altLang="ko-KR" dirty="0" err="1"/>
                  <a:t>a+b</a:t>
                </a:r>
                <a:r>
                  <a:rPr lang="en-US" altLang="ko-KR" dirty="0"/>
                  <a:t>)*</a:t>
                </a:r>
                <a:r>
                  <a:rPr lang="en-US" altLang="ko-KR" dirty="0" err="1"/>
                  <a:t>abb</a:t>
                </a:r>
                <a:r>
                  <a:rPr lang="ko-KR" altLang="en-US" dirty="0"/>
                  <a:t>를 인식하는 유한 오토마타를 상태전이도로 표현해서 풀기</a:t>
                </a:r>
                <a:endParaRPr lang="en-US" altLang="ko-KR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362369-E9AC-4162-B249-855516AF0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153775"/>
                <a:ext cx="12192000" cy="7571303"/>
              </a:xfrm>
              <a:prstGeom prst="rect">
                <a:avLst/>
              </a:prstGeom>
              <a:blipFill>
                <a:blip r:embed="rId5"/>
                <a:stretch>
                  <a:fillRect l="-400" t="-644" b="-3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53E40074-1116-46EE-AD66-B7C1F2AA30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00" y="18725078"/>
            <a:ext cx="7124700" cy="16774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9FC676-819C-409A-8E7F-348E6F650062}"/>
              </a:ext>
            </a:extLst>
          </p:cNvPr>
          <p:cNvSpPr txBox="1"/>
          <p:nvPr/>
        </p:nvSpPr>
        <p:spPr>
          <a:xfrm>
            <a:off x="0" y="20473809"/>
            <a:ext cx="10341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시작상태 </a:t>
            </a:r>
            <a:r>
              <a:rPr lang="en-US" altLang="ko-KR" dirty="0"/>
              <a:t>q0</a:t>
            </a:r>
            <a:r>
              <a:rPr lang="ko-KR" altLang="en-US" dirty="0"/>
              <a:t>에서 입력 </a:t>
            </a:r>
            <a:r>
              <a:rPr lang="en-US" altLang="ko-KR" dirty="0"/>
              <a:t>a</a:t>
            </a:r>
            <a:r>
              <a:rPr lang="ko-KR" altLang="en-US" dirty="0"/>
              <a:t>를 만나면 </a:t>
            </a:r>
            <a:r>
              <a:rPr lang="en-US" altLang="ko-KR" dirty="0"/>
              <a:t>q0 </a:t>
            </a:r>
            <a:r>
              <a:rPr lang="ko-KR" altLang="en-US" dirty="0"/>
              <a:t>상태를 유지하고 다음 문자인 </a:t>
            </a:r>
            <a:r>
              <a:rPr lang="en-US" altLang="ko-KR" dirty="0"/>
              <a:t>a</a:t>
            </a:r>
            <a:r>
              <a:rPr lang="ko-KR" altLang="en-US" dirty="0"/>
              <a:t>를 입력 받으면 </a:t>
            </a:r>
            <a:r>
              <a:rPr lang="en-US" altLang="ko-KR" dirty="0"/>
              <a:t>q1 </a:t>
            </a:r>
            <a:r>
              <a:rPr lang="ko-KR" altLang="en-US" dirty="0"/>
              <a:t>상태로 전이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Q1 </a:t>
            </a:r>
            <a:r>
              <a:rPr lang="ko-KR" altLang="en-US" dirty="0"/>
              <a:t>상태에서 다음 입력인 </a:t>
            </a:r>
            <a:r>
              <a:rPr lang="en-US" altLang="ko-KR" dirty="0"/>
              <a:t>b</a:t>
            </a:r>
            <a:r>
              <a:rPr lang="ko-KR" altLang="en-US" dirty="0"/>
              <a:t>를 받으면 </a:t>
            </a:r>
            <a:r>
              <a:rPr lang="en-US" altLang="ko-KR" dirty="0"/>
              <a:t>q2 </a:t>
            </a:r>
            <a:r>
              <a:rPr lang="ko-KR" altLang="en-US" dirty="0"/>
              <a:t>상태로 전이하고</a:t>
            </a:r>
            <a:r>
              <a:rPr lang="en-US" altLang="ko-KR" dirty="0"/>
              <a:t>, </a:t>
            </a:r>
            <a:r>
              <a:rPr lang="ko-KR" altLang="en-US" dirty="0"/>
              <a:t>다시 </a:t>
            </a:r>
            <a:r>
              <a:rPr lang="en-US" altLang="ko-KR" dirty="0"/>
              <a:t>b</a:t>
            </a:r>
            <a:r>
              <a:rPr lang="ko-KR" altLang="en-US" dirty="0"/>
              <a:t>를 입력 받으면 </a:t>
            </a:r>
            <a:r>
              <a:rPr lang="en-US" altLang="ko-KR" dirty="0"/>
              <a:t>q3</a:t>
            </a:r>
            <a:r>
              <a:rPr lang="ko-KR" altLang="en-US" dirty="0"/>
              <a:t>상태로 전이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입력을 다 읽은 후의 상태가 </a:t>
            </a:r>
            <a:r>
              <a:rPr lang="en-US" altLang="ko-KR" dirty="0"/>
              <a:t>q3</a:t>
            </a:r>
            <a:r>
              <a:rPr lang="ko-KR" altLang="en-US" dirty="0"/>
              <a:t>이므로 문자열 </a:t>
            </a:r>
            <a:r>
              <a:rPr lang="en-US" altLang="ko-KR" dirty="0" err="1"/>
              <a:t>aabb</a:t>
            </a:r>
            <a:r>
              <a:rPr lang="ko-KR" altLang="en-US" dirty="0"/>
              <a:t>는 주어진 유한 오토마타에 의해 인식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문자열 </a:t>
            </a:r>
            <a:r>
              <a:rPr lang="en-US" altLang="ko-KR" dirty="0" err="1"/>
              <a:t>aabb</a:t>
            </a:r>
            <a:r>
              <a:rPr lang="ko-KR" altLang="en-US" dirty="0"/>
              <a:t>가 </a:t>
            </a:r>
            <a:r>
              <a:rPr lang="ko-KR" altLang="en-US" dirty="0" err="1"/>
              <a:t>이런식으로만</a:t>
            </a:r>
            <a:r>
              <a:rPr lang="ko-KR" altLang="en-US" dirty="0"/>
              <a:t> </a:t>
            </a:r>
            <a:r>
              <a:rPr lang="ko-KR" altLang="en-US" dirty="0" err="1"/>
              <a:t>되는것은</a:t>
            </a:r>
            <a:r>
              <a:rPr lang="ko-KR" altLang="en-US" dirty="0"/>
              <a:t> 아니다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46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2DF410-3C7F-4627-BA3E-91860A09B6AA}"/>
              </a:ext>
            </a:extLst>
          </p:cNvPr>
          <p:cNvSpPr txBox="1"/>
          <p:nvPr/>
        </p:nvSpPr>
        <p:spPr>
          <a:xfrm>
            <a:off x="0" y="0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상태전이도로 표현하기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첫 번째 기호가 영문 소문자로 시작하고</a:t>
            </a:r>
            <a:r>
              <a:rPr lang="en-US" altLang="ko-KR" dirty="0"/>
              <a:t>, </a:t>
            </a:r>
            <a:r>
              <a:rPr lang="ko-KR" altLang="en-US" dirty="0"/>
              <a:t>두 번째 기호부터는 영문 소문자나 숫자이며</a:t>
            </a:r>
            <a:r>
              <a:rPr lang="en-US" altLang="ko-KR" dirty="0"/>
              <a:t>, </a:t>
            </a:r>
            <a:r>
              <a:rPr lang="ko-KR" altLang="en-US" dirty="0"/>
              <a:t>길이에 제한이 없는 식별자를 인식하는 유한 오토마타를 상태전이도로 표현해보자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558897-1C50-4910-A0BF-DFABDDEE4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6307"/>
            <a:ext cx="10706100" cy="12834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34BA38-E44A-4F99-A4A0-D66E14C67E64}"/>
                  </a:ext>
                </a:extLst>
              </p:cNvPr>
              <p:cNvSpPr txBox="1"/>
              <p:nvPr/>
            </p:nvSpPr>
            <p:spPr>
              <a:xfrm>
                <a:off x="0" y="2489777"/>
                <a:ext cx="12192000" cy="9233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시작상태인 </a:t>
                </a:r>
                <a:r>
                  <a:rPr lang="en-US" altLang="ko-KR" dirty="0"/>
                  <a:t>q0</a:t>
                </a:r>
                <a:r>
                  <a:rPr lang="ko-KR" altLang="en-US" dirty="0"/>
                  <a:t>에서 시작하여 </a:t>
                </a:r>
                <a:r>
                  <a:rPr lang="en-US" altLang="ko-KR" dirty="0"/>
                  <a:t>a, b, …, z </a:t>
                </a:r>
                <a:r>
                  <a:rPr lang="ko-KR" altLang="en-US" dirty="0"/>
                  <a:t>등의 영문자가 나오면 다음 상태이자 최종 상태인 </a:t>
                </a:r>
                <a:r>
                  <a:rPr lang="en-US" altLang="ko-KR" dirty="0"/>
                  <a:t>q1</a:t>
                </a:r>
                <a:r>
                  <a:rPr lang="ko-KR" altLang="en-US" dirty="0"/>
                  <a:t>로 가서 종료 될 구 있으며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계속해서 영문자 </a:t>
                </a:r>
                <a:r>
                  <a:rPr lang="en-US" altLang="ko-KR" dirty="0"/>
                  <a:t>a, b, …, z</a:t>
                </a:r>
                <a:r>
                  <a:rPr lang="ko-KR" altLang="en-US" dirty="0"/>
                  <a:t>나 숫자 </a:t>
                </a:r>
                <a:r>
                  <a:rPr lang="en-US" altLang="ko-KR" dirty="0"/>
                  <a:t>1, 2, …, 9 </a:t>
                </a:r>
                <a:r>
                  <a:rPr lang="ko-KR" altLang="en-US" dirty="0"/>
                  <a:t>등이 나오면 다시 반복 할 수 있다는 의미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유한 오토마타의 형식적 정의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유한 오토마타를 형식적으로 표현하면 </a:t>
                </a:r>
                <a:r>
                  <a:rPr lang="en-US" altLang="ko-KR" dirty="0"/>
                  <a:t>5-</a:t>
                </a:r>
                <a:r>
                  <a:rPr lang="ko-KR" altLang="en-US" dirty="0" err="1"/>
                  <a:t>튜플로</a:t>
                </a:r>
                <a:r>
                  <a:rPr lang="ko-KR" altLang="en-US" dirty="0"/>
                  <a:t> 구성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유한 오토마타를 </a:t>
                </a:r>
                <a:r>
                  <a:rPr lang="en-US" altLang="ko-KR" dirty="0"/>
                  <a:t>M </a:t>
                </a:r>
                <a:r>
                  <a:rPr lang="ko-KR" altLang="en-US" dirty="0"/>
                  <a:t>이라 하면</a:t>
                </a:r>
                <a:r>
                  <a:rPr lang="en-US" altLang="ko-KR" dirty="0"/>
                  <a:t>,</a:t>
                </a:r>
              </a:p>
              <a:p>
                <a:r>
                  <a:rPr lang="en-US" altLang="ko-KR" dirty="0"/>
                  <a:t>M =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r>
                  <a:rPr lang="ko-KR" altLang="en-US" dirty="0"/>
                  <a:t>단</a:t>
                </a:r>
                <a:r>
                  <a:rPr lang="en-US" altLang="ko-KR" dirty="0"/>
                  <a:t>,	Q : </a:t>
                </a:r>
                <a:r>
                  <a:rPr lang="ko-KR" altLang="en-US" dirty="0"/>
                  <a:t>상태들의 유한 집합</a:t>
                </a:r>
                <a:endParaRPr lang="en-US" altLang="ko-KR" dirty="0"/>
              </a:p>
              <a:p>
                <a:r>
                  <a:rPr lang="en-US" altLang="ko-KR" dirty="0"/>
                  <a:t>	</a:t>
                </a:r>
                <a:r>
                  <a:rPr lang="el-GR" altLang="ko-KR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ko-KR" dirty="0"/>
                  <a:t> : </a:t>
                </a:r>
                <a:r>
                  <a:rPr lang="ko-KR" altLang="en-US" dirty="0"/>
                  <a:t>입력기호들의 유한 집합</a:t>
                </a:r>
                <a:endParaRPr lang="en-US" altLang="ko-KR" dirty="0"/>
              </a:p>
              <a:p>
                <a:r>
                  <a:rPr lang="en-US" altLang="ko-KR" dirty="0"/>
                  <a:t>	</a:t>
                </a:r>
                <a:r>
                  <a:rPr lang="en-US" altLang="ko-KR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 : </a:t>
                </a:r>
                <a:r>
                  <a:rPr lang="ko-KR" altLang="en-US" dirty="0"/>
                  <a:t>시작상태로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	 F : </a:t>
                </a:r>
                <a:r>
                  <a:rPr lang="ko-KR" altLang="en-US" dirty="0"/>
                  <a:t>종결상태들의 유한 집합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	</a:t>
                </a:r>
                <a:r>
                  <a:rPr lang="ko-KR" alt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/>
                  <a:t> : </a:t>
                </a:r>
                <a:r>
                  <a:rPr lang="ko-KR" altLang="en-US" dirty="0"/>
                  <a:t>전이함수 로서 </a:t>
                </a:r>
                <a:r>
                  <a:rPr lang="en-US" altLang="ko-KR" dirty="0"/>
                  <a:t>Q </a:t>
                </a:r>
                <a:r>
                  <a:rPr lang="el-GR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멱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집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	      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단</a:t>
                </a:r>
                <a:r>
                  <a:rPr lang="en-US" altLang="ko-KR" dirty="0"/>
                  <a:t>,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⊑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Ex) </a:t>
                </a:r>
                <a:r>
                  <a:rPr lang="ko-KR" altLang="en-US" dirty="0"/>
                  <a:t>형식적으로 표현하기 </a:t>
                </a:r>
                <a:r>
                  <a:rPr lang="en-US" altLang="ko-KR" dirty="0"/>
                  <a:t>1</a:t>
                </a:r>
              </a:p>
              <a:p>
                <a:r>
                  <a:rPr lang="en-US" altLang="ko-KR" dirty="0"/>
                  <a:t>: (</a:t>
                </a:r>
                <a:r>
                  <a:rPr lang="en-US" altLang="ko-KR" dirty="0" err="1"/>
                  <a:t>a+b</a:t>
                </a:r>
                <a:r>
                  <a:rPr lang="en-US" altLang="ko-KR" dirty="0"/>
                  <a:t>)*</a:t>
                </a:r>
                <a:r>
                  <a:rPr lang="en-US" altLang="ko-KR" dirty="0" err="1"/>
                  <a:t>abb</a:t>
                </a:r>
                <a:r>
                  <a:rPr lang="ko-KR" altLang="en-US" dirty="0"/>
                  <a:t>를 인식하는 유한 오토마타를 형식적으로 표현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유한 오토마타를 </a:t>
                </a:r>
                <a:r>
                  <a:rPr lang="en-US" altLang="ko-KR" dirty="0"/>
                  <a:t>M</a:t>
                </a:r>
                <a:r>
                  <a:rPr lang="ko-KR" altLang="en-US" dirty="0"/>
                  <a:t>이라 하면</a:t>
                </a:r>
                <a:r>
                  <a:rPr lang="en-US" altLang="ko-KR" dirty="0"/>
                  <a:t>,</a:t>
                </a:r>
              </a:p>
              <a:p>
                <a:r>
                  <a:rPr lang="en-US" altLang="ko-KR" dirty="0"/>
                  <a:t>M =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Q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=(q0, q1, q2, q3)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ko-KR" dirty="0"/>
                  <a:t> = {</a:t>
                </a:r>
                <a:r>
                  <a:rPr lang="en-US" altLang="ko-KR" dirty="0" err="1"/>
                  <a:t>a,b</a:t>
                </a:r>
                <a:r>
                  <a:rPr lang="en-US" altLang="ko-KR" dirty="0"/>
                  <a:t>}</a:t>
                </a:r>
              </a:p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0}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Q0 =q0</a:t>
                </a:r>
              </a:p>
              <a:p>
                <a:r>
                  <a:rPr lang="en-US" altLang="ko-KR" dirty="0"/>
                  <a:t>F ={q3}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Ex) </a:t>
                </a:r>
                <a:r>
                  <a:rPr lang="ko-KR" altLang="en-US" dirty="0"/>
                  <a:t>형식적으로 표현하기 </a:t>
                </a:r>
                <a:r>
                  <a:rPr lang="en-US" altLang="ko-KR" dirty="0"/>
                  <a:t>2</a:t>
                </a:r>
              </a:p>
              <a:p>
                <a:r>
                  <a:rPr lang="en-US" altLang="ko-KR" dirty="0"/>
                  <a:t>:</a:t>
                </a:r>
                <a:r>
                  <a:rPr lang="ko-KR" altLang="en-US" dirty="0"/>
                  <a:t>첫 번째 기호가 영문 소문자로 시작하고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두 번째 기호부터는 영문 소문자나 숫자이며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길이에 제한이 없는 식별자를 인식하는 유한 오토마타를 형식적으로 표현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34BA38-E44A-4F99-A4A0-D66E14C67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89777"/>
                <a:ext cx="12192000" cy="9233297"/>
              </a:xfrm>
              <a:prstGeom prst="rect">
                <a:avLst/>
              </a:prstGeom>
              <a:blipFill>
                <a:blip r:embed="rId4"/>
                <a:stretch>
                  <a:fillRect l="-400" t="-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4D2D07BE-095E-4199-8F21-2A89442E9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307725"/>
            <a:ext cx="6000750" cy="32042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FA8142-9415-4BD4-9B3D-AE11B434E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4512009"/>
            <a:ext cx="5993424" cy="25948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38277B-E072-4FFB-B883-9268ECACE114}"/>
                  </a:ext>
                </a:extLst>
              </p:cNvPr>
              <p:cNvSpPr txBox="1"/>
              <p:nvPr/>
            </p:nvSpPr>
            <p:spPr>
              <a:xfrm>
                <a:off x="6000750" y="11563350"/>
                <a:ext cx="619125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함수는 매우 길기 때문에 이를 간단하게 나타내기 위해 상태전이표를 도입한다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상태전이표는 유한 오토마타의 상태 전이를 행렬로 나타낸 것으로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행렬의 행과 열은 각각 상태 집합과 입력 기호를 나타내고 행과 열이 교차하는 위치에 다음 상태를 기록한다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만약 전이 함수가 상태와 입력에 해당하는 위치에 값이 없다면 상태전이표에서 그 위치에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ko-KR" altLang="en-US" dirty="0"/>
                  <a:t>을 넣는다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38277B-E072-4FFB-B883-9268ECACE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1563350"/>
                <a:ext cx="6191250" cy="2031325"/>
              </a:xfrm>
              <a:prstGeom prst="rect">
                <a:avLst/>
              </a:prstGeom>
              <a:blipFill>
                <a:blip r:embed="rId7"/>
                <a:stretch>
                  <a:fillRect l="-787" t="-2402" r="-98" b="-3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670B043F-9BE8-42AB-AB80-E45E64705F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6893" y="13594675"/>
            <a:ext cx="6135107" cy="13024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09F5F1-CD8F-425E-9991-7A8E67FE9AF8}"/>
              </a:ext>
            </a:extLst>
          </p:cNvPr>
          <p:cNvSpPr txBox="1"/>
          <p:nvPr/>
        </p:nvSpPr>
        <p:spPr>
          <a:xfrm>
            <a:off x="6096000" y="14897100"/>
            <a:ext cx="6191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전이함수는 유한 오토마타의 상태 전이를 행렬로 표시한 상태 전이표로 표시되어 진다</a:t>
            </a:r>
            <a:r>
              <a:rPr lang="en-US" altLang="ko-KR" dirty="0"/>
              <a:t>. </a:t>
            </a:r>
            <a:r>
              <a:rPr lang="ko-KR" altLang="en-US" dirty="0"/>
              <a:t>이 상태 전이 함수의 형태에 따라 결정적 유한 오토마타</a:t>
            </a:r>
            <a:r>
              <a:rPr lang="en-US" altLang="ko-KR" dirty="0"/>
              <a:t>(DFA)</a:t>
            </a:r>
            <a:r>
              <a:rPr lang="ko-KR" altLang="en-US" dirty="0"/>
              <a:t>와 비결정적 유한 오토마타</a:t>
            </a:r>
            <a:r>
              <a:rPr lang="en-US" altLang="ko-KR" dirty="0"/>
              <a:t>(NFA)</a:t>
            </a:r>
            <a:r>
              <a:rPr lang="ko-KR" altLang="en-US" dirty="0"/>
              <a:t>를 구분한다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830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88185B-8BDA-4BF8-91CB-0DD8B6F8977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3149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결정적 유한 오토마타</a:t>
                </a:r>
                <a:r>
                  <a:rPr lang="en-US" altLang="ko-KR" b="1" dirty="0"/>
                  <a:t>(DFA)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DFA</a:t>
                </a:r>
                <a:r>
                  <a:rPr lang="ko-KR" altLang="en-US" dirty="0"/>
                  <a:t>는 다음의 두 가지 조건을 만족해야 한다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첫째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 의한 상태전이가 없고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둘째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에서 </a:t>
                </a:r>
                <a:r>
                  <a:rPr lang="en-US" altLang="ko-KR" dirty="0"/>
                  <a:t>n = 1 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즉 </a:t>
                </a:r>
                <a:r>
                  <a:rPr lang="en-US" altLang="ko-KR" dirty="0"/>
                  <a:t>Q </a:t>
                </a:r>
                <a:r>
                  <a:rPr lang="el-GR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다시 말하면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임의의 상태에서 하나의 입력 기호에 대해서 다음 상태는 오직 하나이거나 상태 전이가 없어야 한다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 의한 상태전이를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전이라고도 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Ex) DFA </a:t>
                </a:r>
                <a:r>
                  <a:rPr lang="ko-KR" altLang="en-US" dirty="0"/>
                  <a:t>확인하고 상태전이도로 표현하기</a:t>
                </a:r>
                <a:endParaRPr lang="en-US" altLang="ko-KR" dirty="0"/>
              </a:p>
              <a:p>
                <a:r>
                  <a:rPr lang="en-US" altLang="ko-KR" dirty="0"/>
                  <a:t>: 0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 짝수 개인 문자열을 받아들이는 다음과 같은 유한 오토마타가 </a:t>
                </a:r>
                <a:r>
                  <a:rPr lang="en-US" altLang="ko-KR" dirty="0"/>
                  <a:t>DFA</a:t>
                </a:r>
                <a:r>
                  <a:rPr lang="ko-KR" altLang="en-US" dirty="0"/>
                  <a:t>인지 알아보고 상태 전이도로 표현해보자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88185B-8BDA-4BF8-91CB-0DD8B6F89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3149708"/>
              </a:xfrm>
              <a:prstGeom prst="rect">
                <a:avLst/>
              </a:prstGeom>
              <a:blipFill>
                <a:blip r:embed="rId3"/>
                <a:stretch>
                  <a:fillRect l="-400" t="-1354" b="-2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1440959D-44C3-4B46-949A-581FE0177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49708"/>
            <a:ext cx="7216869" cy="19788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2B3047-8928-432A-B315-CCEEA7A559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6869" y="3149708"/>
            <a:ext cx="4229100" cy="28765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E014D4-001E-4913-BE9A-B3B2B63361FD}"/>
                  </a:ext>
                </a:extLst>
              </p:cNvPr>
              <p:cNvSpPr txBox="1"/>
              <p:nvPr/>
            </p:nvSpPr>
            <p:spPr>
              <a:xfrm>
                <a:off x="0" y="6026258"/>
                <a:ext cx="12192000" cy="12280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Ex) DFA</a:t>
                </a:r>
                <a:r>
                  <a:rPr lang="ko-KR" altLang="en-US" dirty="0"/>
                  <a:t>로 부터 문장 인식하기</a:t>
                </a:r>
                <a:endParaRPr lang="en-US" altLang="ko-KR" dirty="0"/>
              </a:p>
              <a:p>
                <a:r>
                  <a:rPr lang="en-US" altLang="ko-KR" dirty="0"/>
                  <a:t>: </a:t>
                </a:r>
                <a:r>
                  <a:rPr lang="ko-KR" altLang="en-US" dirty="0"/>
                  <a:t>식별자를 인식하는 유한 오토마타는 </a:t>
                </a:r>
                <a:r>
                  <a:rPr lang="en-US" altLang="ko-KR" dirty="0"/>
                  <a:t>DFA</a:t>
                </a:r>
                <a:r>
                  <a:rPr lang="ko-KR" altLang="en-US" dirty="0"/>
                  <a:t>인데 이 </a:t>
                </a:r>
                <a:r>
                  <a:rPr lang="en-US" altLang="ko-KR" dirty="0"/>
                  <a:t>DFA</a:t>
                </a:r>
                <a:r>
                  <a:rPr lang="ko-KR" altLang="en-US" dirty="0"/>
                  <a:t>로부터 문장 </a:t>
                </a:r>
                <a:r>
                  <a:rPr lang="en-US" altLang="ko-KR" dirty="0"/>
                  <a:t>a12</a:t>
                </a:r>
                <a:r>
                  <a:rPr lang="ko-KR" altLang="en-US" dirty="0"/>
                  <a:t>를 인식해보자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시작 상태가 </a:t>
                </a:r>
                <a:r>
                  <a:rPr lang="en-US" altLang="ko-KR" dirty="0"/>
                  <a:t>q0</a:t>
                </a:r>
                <a:r>
                  <a:rPr lang="ko-KR" altLang="en-US" dirty="0"/>
                  <a:t>이므로 다음과 같은 과정을 거친다</a:t>
                </a:r>
                <a:r>
                  <a:rPr lang="en-US" altLang="ko-K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모든 입력을 읽은 후 마지막에 도달한 상태가 </a:t>
                </a:r>
                <a:r>
                  <a:rPr lang="en-US" altLang="ko-KR" dirty="0"/>
                  <a:t>q1</a:t>
                </a:r>
                <a:r>
                  <a:rPr lang="ko-KR" altLang="en-US" dirty="0"/>
                  <a:t>이며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최종 상태가 </a:t>
                </a:r>
                <a:r>
                  <a:rPr lang="en-US" altLang="ko-KR" dirty="0"/>
                  <a:t>q1 </a:t>
                </a:r>
                <a:r>
                  <a:rPr lang="ko-KR" altLang="en-US" dirty="0"/>
                  <a:t>이므로 </a:t>
                </a:r>
                <a:r>
                  <a:rPr lang="en-US" altLang="ko-KR" dirty="0"/>
                  <a:t>a12</a:t>
                </a:r>
                <a:r>
                  <a:rPr lang="ko-KR" altLang="en-US" dirty="0"/>
                  <a:t>는 주어진 </a:t>
                </a:r>
                <a:r>
                  <a:rPr lang="en-US" altLang="ko-KR" dirty="0"/>
                  <a:t>DFA</a:t>
                </a:r>
                <a:r>
                  <a:rPr lang="ko-KR" altLang="en-US" dirty="0"/>
                  <a:t>에 의해 인식된다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Ex) DFA</a:t>
                </a:r>
                <a:r>
                  <a:rPr lang="ko-KR" altLang="en-US" dirty="0"/>
                  <a:t>로 부터 문장 인식하기</a:t>
                </a:r>
                <a:endParaRPr lang="en-US" altLang="ko-KR" dirty="0"/>
              </a:p>
              <a:p>
                <a:r>
                  <a:rPr lang="en-US" altLang="ko-KR" dirty="0"/>
                  <a:t>: 0101</a:t>
                </a:r>
                <a:r>
                  <a:rPr lang="ko-KR" altLang="en-US" dirty="0"/>
                  <a:t>을 인식하는 과정을 알아보자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시작 상태가 </a:t>
                </a:r>
                <a:r>
                  <a:rPr lang="en-US" altLang="ko-KR" dirty="0"/>
                  <a:t>q0</a:t>
                </a:r>
                <a:r>
                  <a:rPr lang="ko-KR" altLang="en-US" dirty="0"/>
                  <a:t>이므로 다음과 같은 과정을 거친다</a:t>
                </a:r>
                <a:r>
                  <a:rPr lang="en-US" altLang="ko-K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ko-KR" altLang="en-US" dirty="0"/>
                  <a:t> 모든 입력을 읽은 후 마지막에 도달한 상태가 </a:t>
                </a:r>
                <a:r>
                  <a:rPr lang="en-US" altLang="ko-KR" dirty="0"/>
                  <a:t>q1</a:t>
                </a:r>
                <a:r>
                  <a:rPr lang="ko-KR" altLang="en-US" dirty="0"/>
                  <a:t>이며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최종 상태가 </a:t>
                </a:r>
                <a:r>
                  <a:rPr lang="en-US" altLang="ko-KR" dirty="0"/>
                  <a:t>q1 </a:t>
                </a:r>
                <a:r>
                  <a:rPr lang="ko-KR" altLang="en-US" dirty="0"/>
                  <a:t>이므로 </a:t>
                </a:r>
                <a:r>
                  <a:rPr lang="en-US" altLang="ko-KR" dirty="0"/>
                  <a:t>0101</a:t>
                </a:r>
                <a:r>
                  <a:rPr lang="ko-KR" altLang="en-US" dirty="0"/>
                  <a:t>은 주어진 </a:t>
                </a:r>
                <a:r>
                  <a:rPr lang="en-US" altLang="ko-KR" dirty="0"/>
                  <a:t>DFA</a:t>
                </a:r>
                <a:r>
                  <a:rPr lang="ko-KR" altLang="en-US" dirty="0"/>
                  <a:t>에 의해 인식된다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앞의 과정에서 주어진 </a:t>
                </a:r>
                <a:r>
                  <a:rPr lang="en-US" altLang="ko-KR" dirty="0"/>
                  <a:t>DFA</a:t>
                </a:r>
                <a:r>
                  <a:rPr lang="ko-KR" altLang="en-US" dirty="0"/>
                  <a:t>에 의해서 인식되는 문자열이 무엇인지를 알기가 어렵다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이를 위하여 전이 함수를 다음과 같이 확장해 보자</a:t>
                </a:r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r>
                        <m:rPr>
                          <m:sty m:val="p"/>
                        </m:rPr>
                        <a:rPr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ko-KR" altLang="en-US" dirty="0"/>
                  <a:t>확장된 전이 함수는 한 개의 기호를 문자열로 확장하는 것이다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즉</a:t>
                </a:r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r>
                  <a:rPr lang="ko-KR" altLang="en-US" dirty="0"/>
                  <a:t>와 같이 확장해야 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여기서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ko-KR" altLang="en-US" dirty="0"/>
                  <a:t>이고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ko-KR" altLang="en-US" dirty="0"/>
                  <a:t>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q0</a:t>
                </a:r>
                <a:r>
                  <a:rPr lang="ko-KR" altLang="en-US" dirty="0"/>
                  <a:t>상태에서 문자열 </a:t>
                </a:r>
                <a:r>
                  <a:rPr lang="en-US" altLang="ko-KR" dirty="0" err="1"/>
                  <a:t>wq</a:t>
                </a:r>
                <a:r>
                  <a:rPr lang="ko-KR" altLang="en-US" dirty="0"/>
                  <a:t>를 본다는 것은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를 전부 본 상태에서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를 보는 것과 같다는 것을 의미한다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Ex) DFA</a:t>
                </a:r>
                <a:r>
                  <a:rPr lang="ko-KR" altLang="en-US" dirty="0"/>
                  <a:t>로 부터 문장 인식하기</a:t>
                </a:r>
                <a:endParaRPr lang="en-US" altLang="ko-KR" dirty="0"/>
              </a:p>
              <a:p>
                <a:r>
                  <a:rPr lang="en-US" altLang="ko-KR" dirty="0"/>
                  <a:t>:</a:t>
                </a:r>
                <a:r>
                  <a:rPr lang="ko-KR" altLang="en-US" dirty="0"/>
                  <a:t> 확장된 함수에 의해 문장 </a:t>
                </a:r>
                <a:r>
                  <a:rPr lang="en-US" altLang="ko-KR" dirty="0"/>
                  <a:t>a12</a:t>
                </a:r>
                <a:r>
                  <a:rPr lang="ko-KR" altLang="en-US" dirty="0"/>
                  <a:t>를 인식하는 과정을 살펴보자</a:t>
                </a:r>
                <a:r>
                  <a:rPr lang="en-US" altLang="ko-K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,2)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			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			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			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			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r>
                  <a:rPr lang="ko-KR" altLang="en-US" dirty="0" err="1"/>
                  <a:t>그로므로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a12</a:t>
                </a:r>
                <a:r>
                  <a:rPr lang="ko-KR" altLang="en-US" dirty="0"/>
                  <a:t>는 인식된다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이는 다음과 같은 방법으로도 인식할 수 있다</a:t>
                </a:r>
                <a:r>
                  <a:rPr lang="en-US" altLang="ko-KR" dirty="0"/>
                  <a:t>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,12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endParaRPr lang="en-US" altLang="ko-KR" b="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E014D4-001E-4913-BE9A-B3B2B6336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26258"/>
                <a:ext cx="12192000" cy="12280285"/>
              </a:xfrm>
              <a:prstGeom prst="rect">
                <a:avLst/>
              </a:prstGeom>
              <a:blipFill>
                <a:blip r:embed="rId6"/>
                <a:stretch>
                  <a:fillRect l="-400" t="-3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22FC3203-B65E-40F2-BA10-63C0B73652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7436" y="6667499"/>
            <a:ext cx="6706208" cy="133757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7EEB208-BAE3-4D45-8372-9639672826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5531" y="8307287"/>
            <a:ext cx="3303855" cy="241112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222E755-68A3-4080-A465-2A0C1AF7BC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69386" y="8314682"/>
            <a:ext cx="2644994" cy="196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1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88185B-8BDA-4BF8-91CB-0DD8B6F8977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2590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비 결정적 유한 오토마타</a:t>
                </a:r>
                <a:r>
                  <a:rPr lang="en-US" altLang="ko-KR" b="1" dirty="0"/>
                  <a:t>(NFA)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첫째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 의한 상태전이가 있거나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둘째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에서 </a:t>
                </a:r>
                <a:r>
                  <a:rPr lang="en-US" altLang="ko-KR" dirty="0"/>
                  <a:t>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dirty="0"/>
                  <a:t> 2</a:t>
                </a:r>
                <a:r>
                  <a:rPr lang="ko-KR" altLang="en-US" dirty="0"/>
                  <a:t>인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이 하나라도 존재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즉 </a:t>
                </a:r>
                <a:r>
                  <a:rPr lang="en-US" altLang="ko-KR" dirty="0"/>
                  <a:t>Q </a:t>
                </a:r>
                <a:r>
                  <a:rPr lang="el-GR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다시 말하면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임의의 상태에서 하나의 입력 기호에 대해서 다음 상태는 두개 이상인 것이 하나라도 존재한다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Ex) NFA </a:t>
                </a:r>
                <a:r>
                  <a:rPr lang="ko-KR" altLang="en-US" dirty="0"/>
                  <a:t>인지 확인하고 상태전이도로 표현하기</a:t>
                </a:r>
                <a:endParaRPr lang="en-US" altLang="ko-KR" dirty="0"/>
              </a:p>
              <a:p>
                <a:r>
                  <a:rPr lang="en-US" altLang="ko-KR" dirty="0"/>
                  <a:t>: 2</a:t>
                </a:r>
                <a:r>
                  <a:rPr lang="ko-KR" altLang="en-US" dirty="0"/>
                  <a:t>개의 연속적인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 있거나</a:t>
                </a:r>
                <a:r>
                  <a:rPr lang="en-US" altLang="ko-KR" dirty="0"/>
                  <a:t>, 2</a:t>
                </a:r>
                <a:r>
                  <a:rPr lang="ko-KR" altLang="en-US" dirty="0"/>
                  <a:t>개의 연속적인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 있는 문자열을 받아들이기 위한 유한 오토마타는 다음과 같다</a:t>
                </a:r>
                <a:r>
                  <a:rPr lang="en-US" altLang="ko-KR" dirty="0"/>
                  <a:t>. NFA</a:t>
                </a:r>
                <a:r>
                  <a:rPr lang="ko-KR" altLang="en-US" dirty="0"/>
                  <a:t>인지 알아보고 형식적으로 표현해보자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88185B-8BDA-4BF8-91CB-0DD8B6F89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2590517"/>
              </a:xfrm>
              <a:prstGeom prst="rect">
                <a:avLst/>
              </a:prstGeom>
              <a:blipFill>
                <a:blip r:embed="rId3"/>
                <a:stretch>
                  <a:fillRect l="-400" t="-1647" b="-2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370DFBC9-0F30-4AA6-96C6-FC76357CB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350" y="2450306"/>
            <a:ext cx="4057650" cy="27589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6C02F4-651B-4068-9BF8-592F38949399}"/>
                  </a:ext>
                </a:extLst>
              </p:cNvPr>
              <p:cNvSpPr txBox="1"/>
              <p:nvPr/>
            </p:nvSpPr>
            <p:spPr>
              <a:xfrm>
                <a:off x="0" y="2790825"/>
                <a:ext cx="12191999" cy="4540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전이 함수 중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3}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/>
                  <a:t>므로 </a:t>
                </a:r>
                <a:r>
                  <a:rPr lang="en-US" altLang="ko-KR" dirty="0"/>
                  <a:t>NFA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 </a:t>
                </a:r>
              </a:p>
              <a:p>
                <a:r>
                  <a:rPr lang="ko-KR" altLang="en-US" dirty="0"/>
                  <a:t>이를 형식적으로 표현하면 다음과 같다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M =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Q = {q0, q1, q2, q3, q4}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b="0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altLang="ko-KR" dirty="0">
                    <a:ea typeface="Cambria Math" panose="02040503050406030204" pitchFamily="18" charset="0"/>
                  </a:rPr>
                  <a:t>q</a:t>
                </a:r>
                <a:r>
                  <a:rPr lang="en-US" altLang="ko-KR" b="0" dirty="0">
                    <a:ea typeface="Cambria Math" panose="02040503050406030204" pitchFamily="18" charset="0"/>
                  </a:rPr>
                  <a:t>0=q0</a:t>
                </a:r>
              </a:p>
              <a:p>
                <a:r>
                  <a:rPr lang="en-US" altLang="ko-KR" dirty="0">
                    <a:ea typeface="Cambria Math" panose="02040503050406030204" pitchFamily="18" charset="0"/>
                  </a:rPr>
                  <a:t>F={q2,q4}</a:t>
                </a:r>
                <a:endParaRPr lang="en-US" altLang="ko-KR" b="0" dirty="0">
                  <a:ea typeface="Cambria Math" panose="02040503050406030204" pitchFamily="18" charset="0"/>
                </a:endParaRPr>
              </a:p>
              <a:p>
                <a:endParaRPr lang="en-US" altLang="ko-KR" dirty="0">
                  <a:latin typeface="+mj-ea"/>
                  <a:ea typeface="+mj-ea"/>
                </a:endParaRPr>
              </a:p>
              <a:p>
                <a:r>
                  <a:rPr lang="ko-KR" altLang="en-US" dirty="0">
                    <a:latin typeface="+mj-ea"/>
                    <a:ea typeface="+mj-ea"/>
                  </a:rPr>
                  <a:t>이것 또한 최종 상태에 도달하지 못한다</a:t>
                </a:r>
                <a:r>
                  <a:rPr lang="en-US" altLang="ko-KR" dirty="0">
                    <a:latin typeface="+mj-ea"/>
                    <a:ea typeface="+mj-ea"/>
                  </a:rPr>
                  <a:t>.</a:t>
                </a:r>
              </a:p>
              <a:p>
                <a:r>
                  <a:rPr lang="ko-KR" altLang="en-US" dirty="0">
                    <a:latin typeface="+mj-ea"/>
                    <a:ea typeface="+mj-ea"/>
                  </a:rPr>
                  <a:t>이번에는 </a:t>
                </a:r>
                <a:r>
                  <a:rPr lang="en-US" altLang="ko-KR" dirty="0">
                    <a:latin typeface="+mj-ea"/>
                    <a:ea typeface="+mj-ea"/>
                  </a:rPr>
                  <a:t>(3)</a:t>
                </a:r>
                <a:r>
                  <a:rPr lang="ko-KR" altLang="en-US" dirty="0">
                    <a:latin typeface="+mj-ea"/>
                    <a:ea typeface="+mj-ea"/>
                  </a:rPr>
                  <a:t>에서 </a:t>
                </a:r>
                <a:r>
                  <a:rPr lang="en-US" altLang="ko-KR" dirty="0">
                    <a:latin typeface="+mj-ea"/>
                    <a:ea typeface="+mj-ea"/>
                  </a:rPr>
                  <a:t>q1 </a:t>
                </a:r>
                <a:r>
                  <a:rPr lang="ko-KR" altLang="en-US" dirty="0">
                    <a:latin typeface="+mj-ea"/>
                    <a:ea typeface="+mj-ea"/>
                  </a:rPr>
                  <a:t>상태부터 적용하겠다</a:t>
                </a:r>
                <a:r>
                  <a:rPr lang="en-US" altLang="ko-KR" dirty="0">
                    <a:latin typeface="+mj-ea"/>
                    <a:ea typeface="+mj-ea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+mj-ea"/>
                      </a:rPr>
                      <m:t>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  <m:t>1,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+mj-ea"/>
                      </a:rPr>
                      <m:t>={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+mj-ea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+mj-ea"/>
                      </a:rPr>
                      <m:t>2}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+mj-ea"/>
                      </a:rPr>
                      <m:t>가</m:t>
                    </m:r>
                  </m:oMath>
                </a14:m>
                <a:r>
                  <a:rPr lang="en-US" altLang="ko-KR" dirty="0">
                    <a:latin typeface="+mj-ea"/>
                    <a:ea typeface="+mj-ea"/>
                  </a:rPr>
                  <a:t> </a:t>
                </a:r>
                <a:r>
                  <a:rPr lang="ko-KR" altLang="en-US" dirty="0">
                    <a:latin typeface="+mj-ea"/>
                    <a:ea typeface="+mj-ea"/>
                  </a:rPr>
                  <a:t>된다</a:t>
                </a:r>
                <a:r>
                  <a:rPr lang="en-US" altLang="ko-KR" dirty="0">
                    <a:latin typeface="+mj-ea"/>
                    <a:ea typeface="+mj-ea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+mj-ea"/>
                      </a:rPr>
                      <m:t>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+mj-ea"/>
                      </a:rPr>
                      <m:t>={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+mj-ea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+mj-ea"/>
                      </a:rPr>
                      <m:t>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+mj-ea"/>
                      </a:rPr>
                      <m:t>}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+mj-ea"/>
                      </a:rPr>
                      <m:t>가</m:t>
                    </m:r>
                  </m:oMath>
                </a14:m>
                <a:r>
                  <a:rPr lang="en-US" altLang="ko-KR" dirty="0">
                    <a:latin typeface="+mj-ea"/>
                    <a:ea typeface="+mj-ea"/>
                  </a:rPr>
                  <a:t> </a:t>
                </a:r>
                <a:r>
                  <a:rPr lang="ko-KR" altLang="en-US" dirty="0">
                    <a:latin typeface="+mj-ea"/>
                    <a:ea typeface="+mj-ea"/>
                  </a:rPr>
                  <a:t>된다</a:t>
                </a:r>
                <a:r>
                  <a:rPr lang="en-US" altLang="ko-KR" dirty="0">
                    <a:latin typeface="+mj-ea"/>
                    <a:ea typeface="+mj-ea"/>
                  </a:rPr>
                  <a:t>.</a:t>
                </a:r>
              </a:p>
              <a:p>
                <a:r>
                  <a:rPr lang="ko-KR" altLang="en-US" dirty="0">
                    <a:latin typeface="+mj-ea"/>
                    <a:ea typeface="+mj-ea"/>
                  </a:rPr>
                  <a:t>모든 입력을 읽은 후 마지막에 도달한 상태가 </a:t>
                </a:r>
                <a:r>
                  <a:rPr lang="en-US" altLang="ko-KR" dirty="0">
                    <a:latin typeface="+mj-ea"/>
                    <a:ea typeface="+mj-ea"/>
                  </a:rPr>
                  <a:t>{q3}</a:t>
                </a:r>
                <a:r>
                  <a:rPr lang="ko-KR" altLang="en-US" dirty="0">
                    <a:latin typeface="+mj-ea"/>
                    <a:ea typeface="+mj-ea"/>
                  </a:rPr>
                  <a:t>이고 최종 상태가 </a:t>
                </a:r>
                <a:r>
                  <a:rPr lang="en-US" altLang="ko-KR" dirty="0">
                    <a:latin typeface="+mj-ea"/>
                    <a:ea typeface="+mj-ea"/>
                  </a:rPr>
                  <a:t>{q3}</a:t>
                </a:r>
                <a:r>
                  <a:rPr lang="ko-KR" altLang="en-US" dirty="0">
                    <a:latin typeface="+mj-ea"/>
                    <a:ea typeface="+mj-ea"/>
                  </a:rPr>
                  <a:t>이므로 문장 </a:t>
                </a:r>
                <a:r>
                  <a:rPr lang="en-US" altLang="ko-KR" dirty="0" err="1">
                    <a:latin typeface="+mj-ea"/>
                    <a:ea typeface="+mj-ea"/>
                  </a:rPr>
                  <a:t>baabb</a:t>
                </a:r>
                <a:r>
                  <a:rPr lang="ko-KR" altLang="en-US" dirty="0">
                    <a:latin typeface="+mj-ea"/>
                    <a:ea typeface="+mj-ea"/>
                  </a:rPr>
                  <a:t>는 주어진 </a:t>
                </a:r>
                <a:r>
                  <a:rPr lang="en-US" altLang="ko-KR" dirty="0">
                    <a:latin typeface="+mj-ea"/>
                    <a:ea typeface="+mj-ea"/>
                  </a:rPr>
                  <a:t>NFA</a:t>
                </a:r>
                <a:r>
                  <a:rPr lang="ko-KR" altLang="en-US" dirty="0">
                    <a:latin typeface="+mj-ea"/>
                    <a:ea typeface="+mj-ea"/>
                  </a:rPr>
                  <a:t>에 의해 인식</a:t>
                </a:r>
                <a:endParaRPr lang="en-US" altLang="ko-KR" dirty="0">
                  <a:latin typeface="+mj-ea"/>
                  <a:ea typeface="+mj-ea"/>
                </a:endParaRPr>
              </a:p>
              <a:p>
                <a:endParaRPr lang="en-US" altLang="ko-KR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6C02F4-651B-4068-9BF8-592F38949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90825"/>
                <a:ext cx="12191999" cy="4540858"/>
              </a:xfrm>
              <a:prstGeom prst="rect">
                <a:avLst/>
              </a:prstGeom>
              <a:blipFill>
                <a:blip r:embed="rId5"/>
                <a:stretch>
                  <a:fillRect l="-400" t="-9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4F7187D-D121-44F1-8E68-708CBE242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1703" y="2590517"/>
            <a:ext cx="3162647" cy="26187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376F93-90C4-4796-A43F-14B2BAA08E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7084316"/>
            <a:ext cx="8572500" cy="30384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48A279-C399-4B78-9C56-19BA707C87B9}"/>
                  </a:ext>
                </a:extLst>
              </p:cNvPr>
              <p:cNvSpPr txBox="1"/>
              <p:nvPr/>
            </p:nvSpPr>
            <p:spPr>
              <a:xfrm>
                <a:off x="8572500" y="6884008"/>
                <a:ext cx="2740819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M =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Q = {q0, q1, q2, q3, q4}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b="0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+mj-ea"/>
                      </a:rPr>
                      <m:t>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  <m:t>0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+mj-ea"/>
                      </a:rPr>
                      <m:t>={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+mj-ea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+mj-ea"/>
                      </a:rPr>
                      <m:t>0,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+mj-ea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+mj-ea"/>
                      </a:rPr>
                      <m:t>1}</m:t>
                    </m:r>
                  </m:oMath>
                </a14:m>
                <a:r>
                  <a:rPr lang="en-US" altLang="ko-KR" b="0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+mj-ea"/>
                      </a:rPr>
                      <m:t>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  <m:t>0,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+mj-ea"/>
                      </a:rPr>
                      <m:t>={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+mj-ea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+mj-ea"/>
                      </a:rPr>
                      <m:t>0}</m:t>
                    </m:r>
                  </m:oMath>
                </a14:m>
                <a:r>
                  <a:rPr lang="en-US" altLang="ko-KR" b="0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+mj-ea"/>
                      </a:rPr>
                      <m:t>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+mj-ea"/>
                      </a:rPr>
                      <m:t>={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+mj-ea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+mj-ea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+mj-ea"/>
                      </a:rPr>
                      <m:t>}</m:t>
                    </m:r>
                  </m:oMath>
                </a14:m>
                <a:r>
                  <a:rPr lang="en-US" altLang="ko-KR" b="0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+mj-ea"/>
                      </a:rPr>
                      <m:t>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+mj-ea"/>
                      </a:rPr>
                      <m:t>={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+mj-ea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+mj-ea"/>
                      </a:rPr>
                      <m:t>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+mj-ea"/>
                      </a:rPr>
                      <m:t>}</m:t>
                    </m:r>
                  </m:oMath>
                </a14:m>
                <a:r>
                  <a:rPr lang="en-US" altLang="ko-KR" b="0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altLang="ko-KR" dirty="0">
                    <a:ea typeface="Cambria Math" panose="02040503050406030204" pitchFamily="18" charset="0"/>
                  </a:rPr>
                  <a:t>q</a:t>
                </a:r>
                <a:r>
                  <a:rPr lang="en-US" altLang="ko-KR" b="0" dirty="0">
                    <a:ea typeface="Cambria Math" panose="02040503050406030204" pitchFamily="18" charset="0"/>
                  </a:rPr>
                  <a:t>0=q0</a:t>
                </a:r>
              </a:p>
              <a:p>
                <a:r>
                  <a:rPr lang="en-US" altLang="ko-KR" dirty="0">
                    <a:ea typeface="Cambria Math" panose="02040503050406030204" pitchFamily="18" charset="0"/>
                  </a:rPr>
                  <a:t>F={q3}</a:t>
                </a:r>
                <a:endParaRPr lang="en-US" altLang="ko-KR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48A279-C399-4B78-9C56-19BA707C8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0" y="6884008"/>
                <a:ext cx="2740819" cy="2585323"/>
              </a:xfrm>
              <a:prstGeom prst="rect">
                <a:avLst/>
              </a:prstGeom>
              <a:blipFill>
                <a:blip r:embed="rId8"/>
                <a:stretch>
                  <a:fillRect l="-1778" t="-1179" b="-28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22D4AB-D2AD-404C-8EDE-5F7530E44464}"/>
                  </a:ext>
                </a:extLst>
              </p:cNvPr>
              <p:cNvSpPr txBox="1"/>
              <p:nvPr/>
            </p:nvSpPr>
            <p:spPr>
              <a:xfrm>
                <a:off x="0" y="10258425"/>
                <a:ext cx="7874271" cy="2596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이 경우는 시작상태에서 출발하여 도달 가능한 모든 상태를 나태내는 것이다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이 중에서 입력문자열 </a:t>
                </a:r>
                <a:r>
                  <a:rPr lang="en-US" altLang="ko-KR" dirty="0" err="1"/>
                  <a:t>baabb</a:t>
                </a:r>
                <a:r>
                  <a:rPr lang="ko-KR" altLang="en-US" dirty="0"/>
                  <a:t>를 모두 읽은 후 도달 가능한 상태는 </a:t>
                </a:r>
                <a:r>
                  <a:rPr lang="en-US" altLang="ko-KR" dirty="0"/>
                  <a:t>{q0, q3}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∴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3}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∴문장 </a:t>
                </a:r>
                <a:r>
                  <a:rPr lang="en-US" altLang="ko-KR" dirty="0" err="1"/>
                  <a:t>baabb</a:t>
                </a:r>
                <a:r>
                  <a:rPr lang="ko-KR" altLang="en-US" dirty="0"/>
                  <a:t>는 주어진 </a:t>
                </a:r>
                <a:r>
                  <a:rPr lang="en-US" altLang="ko-KR" dirty="0"/>
                  <a:t>NFA</a:t>
                </a:r>
                <a:r>
                  <a:rPr lang="ko-KR" altLang="en-US" dirty="0"/>
                  <a:t>에 의해 인식된다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이번에는 적용하지 않은 </a:t>
                </a:r>
                <a:r>
                  <a:rPr lang="ko-KR" altLang="en-US" dirty="0" err="1"/>
                  <a:t>상태중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(1)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q3 </a:t>
                </a:r>
                <a:r>
                  <a:rPr lang="ko-KR" altLang="en-US" dirty="0"/>
                  <a:t>상태부터 적용하겠다</a:t>
                </a:r>
                <a:r>
                  <a:rPr lang="en-US" altLang="ko-K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+mj-ea"/>
                      </a:rPr>
                      <m:t>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  <m:t>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+mj-ea"/>
                      </a:rPr>
                      <m:t>={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+mj-ea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+mj-ea"/>
                      </a:rPr>
                      <m:t>4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+mj-ea"/>
                      </a:rPr>
                      <m:t>}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+mj-ea"/>
                      </a:rPr>
                      <m:t>가</m:t>
                    </m:r>
                  </m:oMath>
                </a14:m>
                <a:r>
                  <a:rPr lang="en-US" altLang="ko-KR" dirty="0">
                    <a:latin typeface="+mj-ea"/>
                    <a:ea typeface="+mj-ea"/>
                  </a:rPr>
                  <a:t> </a:t>
                </a:r>
                <a:r>
                  <a:rPr lang="ko-KR" altLang="en-US" dirty="0">
                    <a:latin typeface="+mj-ea"/>
                    <a:ea typeface="+mj-ea"/>
                  </a:rPr>
                  <a:t>된다</a:t>
                </a:r>
                <a:r>
                  <a:rPr lang="en-US" altLang="ko-KR" dirty="0">
                    <a:latin typeface="+mj-ea"/>
                    <a:ea typeface="+mj-ea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+mj-ea"/>
                      </a:rPr>
                      <m:t>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  <m:t>4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+mj-ea"/>
                      </a:rPr>
                      <m:t>={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+mj-ea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+mj-ea"/>
                      </a:rPr>
                      <m:t>4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+mj-ea"/>
                      </a:rPr>
                      <m:t>}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+mj-ea"/>
                      </a:rPr>
                      <m:t>가</m:t>
                    </m:r>
                  </m:oMath>
                </a14:m>
                <a:r>
                  <a:rPr lang="en-US" altLang="ko-KR" dirty="0">
                    <a:latin typeface="+mj-ea"/>
                    <a:ea typeface="+mj-ea"/>
                  </a:rPr>
                  <a:t> </a:t>
                </a:r>
                <a:r>
                  <a:rPr lang="ko-KR" altLang="en-US" dirty="0">
                    <a:latin typeface="+mj-ea"/>
                    <a:ea typeface="+mj-ea"/>
                  </a:rPr>
                  <a:t>된다</a:t>
                </a:r>
                <a:endParaRPr lang="en-US" altLang="ko-KR" dirty="0">
                  <a:latin typeface="+mj-ea"/>
                  <a:ea typeface="+mj-ea"/>
                </a:endParaRPr>
              </a:p>
              <a:p>
                <a:r>
                  <a:rPr lang="ko-KR" altLang="en-US" dirty="0">
                    <a:latin typeface="+mj-ea"/>
                    <a:ea typeface="+mj-ea"/>
                  </a:rPr>
                  <a:t>최종 상태는 </a:t>
                </a:r>
                <a:r>
                  <a:rPr lang="en-US" altLang="ko-KR" dirty="0">
                    <a:latin typeface="+mj-ea"/>
                    <a:ea typeface="+mj-ea"/>
                  </a:rPr>
                  <a:t>{q2, q4}</a:t>
                </a:r>
                <a:r>
                  <a:rPr lang="ko-KR" altLang="en-US" dirty="0">
                    <a:latin typeface="+mj-ea"/>
                    <a:ea typeface="+mj-ea"/>
                  </a:rPr>
                  <a:t>이므로 문장 </a:t>
                </a:r>
                <a:r>
                  <a:rPr lang="en-US" altLang="ko-KR" dirty="0">
                    <a:latin typeface="+mj-ea"/>
                    <a:ea typeface="+mj-ea"/>
                  </a:rPr>
                  <a:t>0011</a:t>
                </a:r>
                <a:r>
                  <a:rPr lang="ko-KR" altLang="en-US" dirty="0">
                    <a:latin typeface="+mj-ea"/>
                    <a:ea typeface="+mj-ea"/>
                  </a:rPr>
                  <a:t>은 주어진 </a:t>
                </a:r>
                <a:r>
                  <a:rPr lang="en-US" altLang="ko-KR" dirty="0">
                    <a:latin typeface="+mj-ea"/>
                    <a:ea typeface="+mj-ea"/>
                  </a:rPr>
                  <a:t>NFA</a:t>
                </a:r>
                <a:r>
                  <a:rPr lang="ko-KR" altLang="en-US" dirty="0">
                    <a:latin typeface="+mj-ea"/>
                    <a:ea typeface="+mj-ea"/>
                  </a:rPr>
                  <a:t>에 의해 인식된다</a:t>
                </a:r>
                <a:r>
                  <a:rPr lang="en-US" altLang="ko-KR" dirty="0">
                    <a:latin typeface="+mj-ea"/>
                    <a:ea typeface="+mj-ea"/>
                  </a:rPr>
                  <a:t>.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22D4AB-D2AD-404C-8EDE-5F7530E44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258425"/>
                <a:ext cx="7874271" cy="2596352"/>
              </a:xfrm>
              <a:prstGeom prst="rect">
                <a:avLst/>
              </a:prstGeom>
              <a:blipFill>
                <a:blip r:embed="rId9"/>
                <a:stretch>
                  <a:fillRect l="-619" t="-1878" b="-28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9C9DB0B4-E852-4FF7-B8E5-CCB0E4ADBA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2854777"/>
            <a:ext cx="4610100" cy="27255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32A6715-83E8-4ED7-B5DB-0CAB66CA60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10100" y="12854777"/>
            <a:ext cx="3696196" cy="25963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F6F0FFB-A1DF-4462-9EAE-CDCBEE4D3AFA}"/>
                  </a:ext>
                </a:extLst>
              </p:cNvPr>
              <p:cNvSpPr txBox="1"/>
              <p:nvPr/>
            </p:nvSpPr>
            <p:spPr>
              <a:xfrm>
                <a:off x="0" y="15744825"/>
                <a:ext cx="9985426" cy="452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시작 상태에서 출발하여 입력 문자열 </a:t>
                </a:r>
                <a:r>
                  <a:rPr lang="en-US" altLang="ko-KR" dirty="0"/>
                  <a:t>0011</a:t>
                </a:r>
                <a:r>
                  <a:rPr lang="ko-KR" altLang="en-US" dirty="0"/>
                  <a:t>을 모두 읽은 후 도달 가능한 상태는 </a:t>
                </a:r>
                <a:r>
                  <a:rPr lang="en-US" altLang="ko-KR" dirty="0"/>
                  <a:t>{q0, q1, q2, q4} 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∴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4}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∴문장 </a:t>
                </a:r>
                <a:r>
                  <a:rPr lang="en-US" altLang="ko-KR" dirty="0"/>
                  <a:t>0011</a:t>
                </a:r>
                <a:r>
                  <a:rPr lang="ko-KR" altLang="en-US" dirty="0"/>
                  <a:t>은 주어진 </a:t>
                </a:r>
                <a:r>
                  <a:rPr lang="en-US" altLang="ko-KR" dirty="0"/>
                  <a:t>NFA</a:t>
                </a:r>
                <a:r>
                  <a:rPr lang="ko-KR" altLang="en-US" dirty="0"/>
                  <a:t>에 의해 인식된다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Ex) NFA</a:t>
                </a:r>
                <a:r>
                  <a:rPr lang="ko-KR" altLang="en-US" dirty="0"/>
                  <a:t>로 부터 문장 인식하기</a:t>
                </a:r>
                <a:endParaRPr lang="en-US" altLang="ko-KR" dirty="0"/>
              </a:p>
              <a:p>
                <a:r>
                  <a:rPr lang="en-US" altLang="ko-KR" dirty="0"/>
                  <a:t>: </a:t>
                </a:r>
                <a:r>
                  <a:rPr lang="ko-KR" altLang="en-US" dirty="0"/>
                  <a:t>문장 </a:t>
                </a:r>
                <a:r>
                  <a:rPr lang="en-US" altLang="ko-KR" dirty="0" err="1"/>
                  <a:t>baabb</a:t>
                </a:r>
                <a:r>
                  <a:rPr lang="ko-KR" altLang="en-US" dirty="0"/>
                  <a:t>에 </a:t>
                </a:r>
                <a:r>
                  <a:rPr lang="ko-KR" altLang="en-US" dirty="0" err="1"/>
                  <a:t>대해확장된</a:t>
                </a:r>
                <a:r>
                  <a:rPr lang="ko-KR" altLang="en-US" dirty="0"/>
                  <a:t> 전이 함수에 적용해보자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𝑏𝑎𝑏𝑏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𝑎𝑎𝑏𝑏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en-US" altLang="ko-KR" b="0" dirty="0"/>
                  <a:t>	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𝑎𝑏𝑏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𝑎𝑏𝑏</m:t>
                        </m:r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	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∪∅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	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)∪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	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	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3}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∴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∴문장 </a:t>
                </a:r>
                <a:r>
                  <a:rPr lang="en-US" altLang="ko-KR" dirty="0" err="1"/>
                  <a:t>baabb</a:t>
                </a:r>
                <a:r>
                  <a:rPr lang="ko-KR" altLang="en-US" dirty="0"/>
                  <a:t>는 주어진 </a:t>
                </a:r>
                <a:r>
                  <a:rPr lang="en-US" altLang="ko-KR" dirty="0"/>
                  <a:t>NFA</a:t>
                </a:r>
                <a:r>
                  <a:rPr lang="ko-KR" altLang="en-US" dirty="0"/>
                  <a:t>에 의해 인식된다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F6F0FFB-A1DF-4462-9EAE-CDCBEE4D3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744825"/>
                <a:ext cx="9985426" cy="4524315"/>
              </a:xfrm>
              <a:prstGeom prst="rect">
                <a:avLst/>
              </a:prstGeom>
              <a:blipFill>
                <a:blip r:embed="rId12"/>
                <a:stretch>
                  <a:fillRect l="-488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40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88185B-8BDA-4BF8-91CB-0DD8B6F8977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15391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NFA</a:t>
                </a:r>
                <a:r>
                  <a:rPr lang="ko-KR" altLang="en-US" b="1" dirty="0"/>
                  <a:t>를 </a:t>
                </a:r>
                <a:r>
                  <a:rPr lang="en-US" altLang="ko-KR" b="1" dirty="0"/>
                  <a:t>DFA</a:t>
                </a:r>
                <a:r>
                  <a:rPr lang="ko-KR" altLang="en-US" b="1" dirty="0"/>
                  <a:t>로 변환</a:t>
                </a:r>
                <a:endParaRPr lang="en-US" altLang="ko-KR" b="1" dirty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전이가 있는 </a:t>
                </a:r>
                <a:r>
                  <a:rPr lang="en-US" altLang="ko-KR" dirty="0"/>
                  <a:t>NFA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DFA</a:t>
                </a:r>
                <a:r>
                  <a:rPr lang="ko-KR" altLang="en-US" dirty="0"/>
                  <a:t>로 변환</a:t>
                </a:r>
                <a:endParaRPr lang="en-US" altLang="ko-KR" dirty="0"/>
              </a:p>
              <a:p>
                <a:pPr marL="342900" indent="-342900"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전이가 없는 </a:t>
                </a:r>
                <a:r>
                  <a:rPr lang="en-US" altLang="ko-KR" dirty="0"/>
                  <a:t>NFA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DFA</a:t>
                </a:r>
                <a:r>
                  <a:rPr lang="ko-KR" altLang="en-US" dirty="0"/>
                  <a:t>로 변환</a:t>
                </a:r>
                <a:endParaRPr lang="en-US" altLang="ko-KR" dirty="0"/>
              </a:p>
              <a:p>
                <a:pPr marL="342900" indent="-342900">
                  <a:buFontTx/>
                  <a:buAutoNum type="arabicPeriod"/>
                </a:pP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전이가 있는 </a:t>
                </a:r>
                <a:r>
                  <a:rPr lang="en-US" altLang="ko-KR" dirty="0"/>
                  <a:t>NFA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DFA</a:t>
                </a:r>
                <a:r>
                  <a:rPr lang="ko-KR" altLang="en-US" dirty="0"/>
                  <a:t>로 변환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이 변환은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</m:oMath>
                </a14:m>
                <a:r>
                  <a:rPr lang="ko-KR" altLang="en-US" dirty="0"/>
                  <a:t>를 이용하여 변환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NFA</a:t>
                </a:r>
                <a:r>
                  <a:rPr lang="ko-KR" altLang="en-US" dirty="0"/>
                  <a:t>에서 의미가 같은 여러 상태들이 </a:t>
                </a:r>
                <a:r>
                  <a:rPr lang="en-US" altLang="ko-KR" dirty="0"/>
                  <a:t>DFA</a:t>
                </a:r>
                <a:r>
                  <a:rPr lang="ko-KR" altLang="en-US" dirty="0"/>
                  <a:t>에서 하나의 상태로 변환된다는 것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sz="2000" b="1" i="1" smtClean="0"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𝒄𝒍𝒐𝒔𝒖𝒓𝒆</m:t>
                    </m:r>
                  </m:oMath>
                </a14:m>
                <a:r>
                  <a:rPr lang="en-US" altLang="ko-KR" sz="2000" b="1" dirty="0"/>
                  <a:t> 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S</a:t>
                </a:r>
                <a:r>
                  <a:rPr lang="ko-KR" altLang="en-US" dirty="0"/>
                  <a:t>가 한 개일 상태일 경우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</m:oMath>
                </a14:m>
                <a:r>
                  <a:rPr lang="en-US" altLang="ko-KR" dirty="0"/>
                  <a:t>(S)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NFA</a:t>
                </a:r>
                <a:r>
                  <a:rPr lang="ko-KR" altLang="en-US" dirty="0"/>
                  <a:t>의 상태 </a:t>
                </a:r>
                <a:r>
                  <a:rPr lang="en-US" altLang="ko-KR" dirty="0"/>
                  <a:t>S</a:t>
                </a:r>
                <a:r>
                  <a:rPr lang="ko-KR" altLang="en-US" dirty="0"/>
                  <a:t>와 상태 </a:t>
                </a:r>
                <a:r>
                  <a:rPr lang="en-US" altLang="ko-KR" dirty="0"/>
                  <a:t>S</a:t>
                </a:r>
                <a:r>
                  <a:rPr lang="ko-KR" altLang="en-US" dirty="0"/>
                  <a:t>로부터 레이블이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R" altLang="en-US" dirty="0"/>
                  <a:t>인 간선으로 도달될 수 있는 </a:t>
                </a:r>
                <a:r>
                  <a:rPr lang="en-US" altLang="ko-KR" dirty="0"/>
                  <a:t>NFA</a:t>
                </a:r>
                <a:r>
                  <a:rPr lang="ko-KR" altLang="en-US" dirty="0"/>
                  <a:t>의 모든 상태들의 집합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이 방법은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</m:oMath>
                </a14:m>
                <a:r>
                  <a:rPr lang="en-US" altLang="ko-KR" dirty="0"/>
                  <a:t>(S)</a:t>
                </a:r>
                <a:r>
                  <a:rPr lang="ko-KR" altLang="en-US" dirty="0"/>
                  <a:t>의 원소가 변하지 않을 때까지 반복</a:t>
                </a:r>
                <a:endParaRPr lang="en-US" altLang="ko-KR" dirty="0"/>
              </a:p>
              <a:p>
                <a:endParaRPr lang="en-US" altLang="ko-KR" dirty="0"/>
              </a:p>
              <a:p>
                <a:pPr marL="342900" indent="-342900">
                  <a:buAutoNum type="arabicPeriod" startAt="2"/>
                </a:pPr>
                <a:r>
                  <a:rPr lang="en-US" altLang="ko-KR" dirty="0"/>
                  <a:t>S</a:t>
                </a:r>
                <a:r>
                  <a:rPr lang="ko-KR" altLang="en-US" dirty="0"/>
                  <a:t>가 하나 이상의 상태 집합으로 되어 잇는 경우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</m:oMath>
                </a14:m>
                <a:r>
                  <a:rPr lang="en-US" altLang="ko-KR" dirty="0"/>
                  <a:t>(S)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NFA</a:t>
                </a:r>
                <a:r>
                  <a:rPr lang="ko-KR" altLang="en-US" dirty="0"/>
                  <a:t>의 상태 </a:t>
                </a:r>
                <a:r>
                  <a:rPr lang="en-US" altLang="ko-KR" dirty="0"/>
                  <a:t>S</a:t>
                </a:r>
                <a:r>
                  <a:rPr lang="ko-KR" altLang="en-US" dirty="0"/>
                  <a:t>안에 잇는 모든 상태에 대해서 </a:t>
                </a:r>
                <a:r>
                  <a:rPr lang="en-US" altLang="ko-KR" dirty="0"/>
                  <a:t>1.</a:t>
                </a:r>
                <a:r>
                  <a:rPr lang="ko-KR" altLang="en-US" dirty="0"/>
                  <a:t>과 같은 방법으로 집합들을 구하여 합집합 한 것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b="1" dirty="0"/>
                  <a:t>정규문법 </a:t>
                </a:r>
                <a:r>
                  <a:rPr lang="en-US" altLang="ko-KR" b="1" dirty="0"/>
                  <a:t>=&gt; </a:t>
                </a:r>
                <a:r>
                  <a:rPr lang="ko-KR" altLang="en-US" b="1" dirty="0"/>
                  <a:t>정규표현으로 변환</a:t>
                </a:r>
                <a:endParaRPr lang="en-US" altLang="ko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정규표현에 의해서 정의된 문법 </a:t>
                </a:r>
                <a:r>
                  <a:rPr lang="en-US" altLang="ko-KR" dirty="0"/>
                  <a:t>G</a:t>
                </a:r>
                <a:r>
                  <a:rPr lang="ko-KR" altLang="en-US" dirty="0"/>
                  <a:t>에 의해 생성되는 언어 </a:t>
                </a:r>
                <a:r>
                  <a:rPr lang="en-US" altLang="ko-KR" dirty="0"/>
                  <a:t>L(G)</a:t>
                </a:r>
                <a:r>
                  <a:rPr lang="ko-KR" altLang="en-US" dirty="0"/>
                  <a:t>가 무엇인지를 알기 위해서는</a:t>
                </a:r>
                <a:r>
                  <a:rPr lang="en-US" altLang="ko-KR" dirty="0"/>
                  <a:t>, </a:t>
                </a:r>
                <a:r>
                  <a:rPr lang="ko-KR" altLang="en-US" b="1" dirty="0"/>
                  <a:t>정규문법을 정규표현으로 변환</a:t>
                </a: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정규 문법을 계수가 정규 표현으로 구성된 방정식인 정규 표현 방정식으로 바꾸고 정규 표현 방정식에서 해를 구함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r>
                  <a:rPr lang="ko-KR" altLang="en-US" dirty="0"/>
                  <a:t>정규 표현 방정식으로 부터 해를 구하는 방법</a:t>
                </a:r>
                <a:endParaRPr lang="en-US" altLang="ko-KR" dirty="0"/>
              </a:p>
              <a:p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정규 표현이고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/>
                  <a:t>가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R" altLang="en-US" dirty="0"/>
                  <a:t>을 포함하지 않는다면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dirty="0"/>
                  <a:t>의 유일 한 해는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정규 표현 방정식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dirty="0"/>
                  <a:t>의  해가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임</m:t>
                    </m:r>
                  </m:oMath>
                </a14:m>
                <a:r>
                  <a:rPr lang="ko-KR" altLang="en-US" dirty="0"/>
                  <a:t>을 증명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b="0" dirty="0"/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b="0" dirty="0"/>
                  <a:t>    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ko-KR" dirty="0"/>
              </a:p>
              <a:p>
                <a:pPr/>
                <a:r>
                  <a:rPr lang="en-US" altLang="ko-KR" b="0" dirty="0"/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므</m:t>
                    </m:r>
                  </m:oMath>
                </a14:m>
                <a:r>
                  <a:rPr lang="ko-KR" altLang="en-US" dirty="0"/>
                  <a:t>로</a:t>
                </a:r>
                <a:endParaRPr lang="en-US" altLang="ko-KR" dirty="0"/>
              </a:p>
              <a:p>
                <a:r>
                  <a:rPr lang="en-US" altLang="ko-KR" dirty="0"/>
                  <a:t>	</a:t>
                </a: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해가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dirty="0"/>
                  <a:t>가 됨을 알 수 있다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정규 문법 </a:t>
                </a:r>
                <a:r>
                  <a:rPr lang="en-US" altLang="ko-KR" dirty="0"/>
                  <a:t>=&gt; </a:t>
                </a:r>
                <a:r>
                  <a:rPr lang="ko-KR" altLang="en-US" dirty="0"/>
                  <a:t>정규 표현으로 변환 알고리즘</a:t>
                </a:r>
                <a:endParaRPr lang="en-US" altLang="ko-KR" dirty="0"/>
              </a:p>
              <a:p>
                <a:r>
                  <a:rPr lang="en-US" altLang="ko-KR" dirty="0"/>
                  <a:t>[</a:t>
                </a:r>
                <a:r>
                  <a:rPr lang="ko-KR" altLang="en-US" dirty="0"/>
                  <a:t>입력</a:t>
                </a:r>
                <a:r>
                  <a:rPr lang="en-US" altLang="ko-KR" dirty="0"/>
                  <a:t>] </a:t>
                </a:r>
                <a:r>
                  <a:rPr lang="ko-KR" altLang="en-US" dirty="0"/>
                  <a:t>정규 문법 </a:t>
                </a:r>
                <a:r>
                  <a:rPr lang="en-US" altLang="ko-KR" dirty="0"/>
                  <a:t>G 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ko-KR" dirty="0"/>
                  <a:t> : non-terminal </a:t>
                </a:r>
                <a:r>
                  <a:rPr lang="ko-KR" altLang="en-US" dirty="0"/>
                  <a:t>기호들의 유한 집합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altLang="ko-KR" dirty="0"/>
                  <a:t>terminal </a:t>
                </a:r>
                <a:r>
                  <a:rPr lang="ko-KR" altLang="en-US" dirty="0"/>
                  <a:t>기호들의 유한 집합</a:t>
                </a:r>
                <a:endParaRPr lang="en-US" altLang="ko-KR" dirty="0"/>
              </a:p>
              <a:p>
                <a:r>
                  <a:rPr lang="en-US" altLang="ko-KR" dirty="0"/>
                  <a:t>P : </a:t>
                </a:r>
                <a:r>
                  <a:rPr lang="ko-KR" altLang="en-US" dirty="0"/>
                  <a:t>생성 규칙들의 집합</a:t>
                </a:r>
                <a:endParaRPr lang="en-US" altLang="ko-KR" dirty="0"/>
              </a:p>
              <a:p>
                <a:r>
                  <a:rPr lang="en-US" altLang="ko-KR" dirty="0"/>
                  <a:t>A-&gt; </a:t>
                </a:r>
                <a:r>
                  <a:rPr lang="en-US" altLang="ko-KR" dirty="0" err="1"/>
                  <a:t>tB</a:t>
                </a:r>
                <a:r>
                  <a:rPr lang="en-US" altLang="ko-KR" dirty="0"/>
                  <a:t>, A-&gt; t </a:t>
                </a:r>
                <a:r>
                  <a:rPr lang="ko-KR" altLang="en-US" dirty="0"/>
                  <a:t>혹은 </a:t>
                </a:r>
                <a:r>
                  <a:rPr lang="en-US" altLang="ko-KR" dirty="0"/>
                  <a:t>A-&gt; </a:t>
                </a:r>
                <a:r>
                  <a:rPr lang="en-US" altLang="ko-KR" dirty="0" err="1"/>
                  <a:t>Bt</a:t>
                </a:r>
                <a:r>
                  <a:rPr lang="en-US" altLang="ko-KR" dirty="0"/>
                  <a:t>, A-&gt; t</a:t>
                </a:r>
              </a:p>
              <a:p>
                <a:r>
                  <a:rPr lang="ko-KR" altLang="en-US" dirty="0"/>
                  <a:t>단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S : non-terminal </a:t>
                </a:r>
                <a:r>
                  <a:rPr lang="ko-KR" altLang="en-US" dirty="0"/>
                  <a:t>기호로서 시작 기호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[</a:t>
                </a:r>
                <a:r>
                  <a:rPr lang="ko-KR" altLang="en-US" dirty="0"/>
                  <a:t>출력</a:t>
                </a:r>
                <a:r>
                  <a:rPr lang="en-US" altLang="ko-KR" dirty="0"/>
                  <a:t>] </a:t>
                </a:r>
                <a:r>
                  <a:rPr lang="ko-KR" altLang="en-US" dirty="0"/>
                  <a:t>정규 문법 </a:t>
                </a:r>
                <a:r>
                  <a:rPr lang="en-US" altLang="ko-KR" dirty="0"/>
                  <a:t>G</a:t>
                </a:r>
                <a:r>
                  <a:rPr lang="ko-KR" altLang="en-US" dirty="0"/>
                  <a:t>가 생성하는 언어 </a:t>
                </a:r>
                <a:r>
                  <a:rPr lang="en-US" altLang="ko-KR" dirty="0"/>
                  <a:t>L(G)</a:t>
                </a:r>
                <a:r>
                  <a:rPr lang="ko-KR" altLang="en-US" dirty="0"/>
                  <a:t>를 나타내는 정규 표현</a:t>
                </a:r>
                <a:endParaRPr lang="en-US" altLang="ko-KR" dirty="0"/>
              </a:p>
              <a:p>
                <a:r>
                  <a:rPr lang="en-US" altLang="ko-KR" dirty="0"/>
                  <a:t>[</a:t>
                </a:r>
                <a:r>
                  <a:rPr lang="ko-KR" altLang="en-US" dirty="0"/>
                  <a:t>방법</a:t>
                </a:r>
                <a:r>
                  <a:rPr lang="en-US" altLang="ko-KR" dirty="0"/>
                  <a:t>]</a:t>
                </a:r>
              </a:p>
              <a:p>
                <a:pPr marL="342900" indent="-342900">
                  <a:buAutoNum type="arabicParenBoth"/>
                </a:pPr>
                <a:r>
                  <a:rPr lang="ko-KR" altLang="en-US" dirty="0"/>
                  <a:t>정규 문법으로부터 정규 표현 방정식을 만든다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AutoNum type="arabicParenBoth"/>
                </a:pPr>
                <a:r>
                  <a:rPr lang="ko-KR" altLang="en-US" dirty="0"/>
                  <a:t>정규표현 방정식 중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형</m:t>
                    </m:r>
                  </m:oMath>
                </a14:m>
                <a:r>
                  <a:rPr lang="ko-KR" altLang="en-US" dirty="0"/>
                  <a:t>태를 찾아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dirty="0"/>
                  <a:t>로 변환한다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AutoNum type="arabicParenBoth"/>
                </a:pPr>
                <a:r>
                  <a:rPr lang="ko-KR" altLang="en-US" dirty="0"/>
                  <a:t>시작 기호로부터 출발하여 다른 방정식들을 대입한다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계산 결과</a:t>
                </a: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형</m:t>
                    </m:r>
                  </m:oMath>
                </a14:m>
                <a:r>
                  <a:rPr lang="ko-KR" altLang="en-US" dirty="0"/>
                  <a:t>태를 찾아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dirty="0"/>
                  <a:t>로 변환하면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정의된 정규 문법 </a:t>
                </a:r>
                <a:r>
                  <a:rPr lang="en-US" altLang="ko-KR" dirty="0"/>
                  <a:t>G</a:t>
                </a:r>
                <a:r>
                  <a:rPr lang="ko-KR" altLang="en-US" dirty="0"/>
                  <a:t>로 부터 생성되는 정규 언어 </a:t>
                </a:r>
                <a:r>
                  <a:rPr lang="en-US" altLang="ko-KR" dirty="0"/>
                  <a:t>L(G)</a:t>
                </a:r>
                <a:r>
                  <a:rPr lang="ko-KR" altLang="en-US" dirty="0"/>
                  <a:t>를 나타내는 정규 표현이 된다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AutoNum type="arabicParenBoth"/>
                </a:pPr>
                <a:endParaRPr lang="en-US" altLang="ko-KR" dirty="0"/>
              </a:p>
              <a:p>
                <a:r>
                  <a:rPr lang="ko-KR" altLang="en-US" dirty="0"/>
                  <a:t>정규문법 </a:t>
                </a:r>
                <a:r>
                  <a:rPr lang="en-US" altLang="ko-KR" dirty="0"/>
                  <a:t>G =({S, A, B}, {a, b}, P, S)</a:t>
                </a:r>
                <a:r>
                  <a:rPr lang="ko-KR" altLang="en-US" dirty="0"/>
                  <a:t>가 다음과 같을 때 </a:t>
                </a:r>
                <a:r>
                  <a:rPr lang="en-US" altLang="ko-KR" dirty="0"/>
                  <a:t>G</a:t>
                </a:r>
                <a:r>
                  <a:rPr lang="ko-KR" altLang="en-US" dirty="0"/>
                  <a:t>로부터 생성되는 </a:t>
                </a:r>
                <a:r>
                  <a:rPr lang="en-US" altLang="ko-KR" dirty="0"/>
                  <a:t>L(G)</a:t>
                </a:r>
                <a:r>
                  <a:rPr lang="ko-KR" altLang="en-US" dirty="0"/>
                  <a:t>를 정규 표현으로 나타내 보자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 -&gt; </a:t>
                </a:r>
                <a:r>
                  <a:rPr lang="en-US" altLang="ko-KR" dirty="0" err="1"/>
                  <a:t>aA</a:t>
                </a:r>
                <a:r>
                  <a:rPr lang="en-US" altLang="ko-KR" dirty="0"/>
                  <a:t> | </a:t>
                </a:r>
                <a:r>
                  <a:rPr lang="en-US" altLang="ko-KR" dirty="0" err="1"/>
                  <a:t>bS</a:t>
                </a:r>
                <a:endParaRPr lang="en-US" altLang="ko-KR" dirty="0"/>
              </a:p>
              <a:p>
                <a:r>
                  <a:rPr lang="en-US" altLang="ko-KR" dirty="0"/>
                  <a:t>A -&gt; </a:t>
                </a:r>
                <a:r>
                  <a:rPr lang="en-US" altLang="ko-KR" dirty="0" err="1"/>
                  <a:t>aS</a:t>
                </a:r>
                <a:r>
                  <a:rPr lang="en-US" altLang="ko-KR" dirty="0"/>
                  <a:t> | </a:t>
                </a:r>
                <a:r>
                  <a:rPr lang="en-US" altLang="ko-KR" dirty="0" err="1"/>
                  <a:t>bB</a:t>
                </a:r>
                <a:endParaRPr lang="en-US" altLang="ko-KR" dirty="0"/>
              </a:p>
              <a:p>
                <a:r>
                  <a:rPr lang="en-US" altLang="ko-KR" dirty="0"/>
                  <a:t>B -&gt; </a:t>
                </a:r>
                <a:r>
                  <a:rPr lang="en-US" altLang="ko-KR" dirty="0" err="1"/>
                  <a:t>aB</a:t>
                </a:r>
                <a:r>
                  <a:rPr lang="en-US" altLang="ko-KR" dirty="0"/>
                  <a:t> | </a:t>
                </a:r>
                <a:r>
                  <a:rPr lang="en-US" altLang="ko-KR" dirty="0" err="1"/>
                  <a:t>bB</a:t>
                </a:r>
                <a:r>
                  <a:rPr lang="en-US" altLang="ko-KR" dirty="0"/>
                  <a:t> |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88185B-8BDA-4BF8-91CB-0DD8B6F89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15391521"/>
              </a:xfrm>
              <a:prstGeom prst="rect">
                <a:avLst/>
              </a:prstGeom>
              <a:blipFill>
                <a:blip r:embed="rId3"/>
                <a:stretch>
                  <a:fillRect l="-400" t="-2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73B431-AEDB-4815-9A0A-9E642C4F048D}"/>
                  </a:ext>
                </a:extLst>
              </p:cNvPr>
              <p:cNvSpPr txBox="1"/>
              <p:nvPr/>
            </p:nvSpPr>
            <p:spPr>
              <a:xfrm>
                <a:off x="3393281" y="14054435"/>
                <a:ext cx="175974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S = </a:t>
                </a:r>
                <a:r>
                  <a:rPr lang="en-US" altLang="ko-KR" dirty="0" err="1"/>
                  <a:t>aA</a:t>
                </a:r>
                <a:r>
                  <a:rPr lang="en-US" altLang="ko-KR" dirty="0"/>
                  <a:t>+ </a:t>
                </a:r>
                <a:r>
                  <a:rPr lang="en-US" altLang="ko-KR" dirty="0" err="1"/>
                  <a:t>bS</a:t>
                </a:r>
                <a:endParaRPr lang="en-US" altLang="ko-KR" dirty="0"/>
              </a:p>
              <a:p>
                <a:r>
                  <a:rPr lang="en-US" altLang="ko-KR" dirty="0"/>
                  <a:t>A = </a:t>
                </a:r>
                <a:r>
                  <a:rPr lang="en-US" altLang="ko-KR" dirty="0" err="1"/>
                  <a:t>aS</a:t>
                </a:r>
                <a:r>
                  <a:rPr lang="en-US" altLang="ko-KR" dirty="0"/>
                  <a:t> + </a:t>
                </a:r>
                <a:r>
                  <a:rPr lang="en-US" altLang="ko-KR" dirty="0" err="1"/>
                  <a:t>bB</a:t>
                </a:r>
                <a:endParaRPr lang="en-US" altLang="ko-KR" dirty="0"/>
              </a:p>
              <a:p>
                <a:r>
                  <a:rPr lang="en-US" altLang="ko-KR" dirty="0"/>
                  <a:t>B = </a:t>
                </a:r>
                <a:r>
                  <a:rPr lang="en-US" altLang="ko-KR" dirty="0" err="1"/>
                  <a:t>aB</a:t>
                </a:r>
                <a:r>
                  <a:rPr lang="en-US" altLang="ko-KR" dirty="0"/>
                  <a:t> + </a:t>
                </a:r>
                <a:r>
                  <a:rPr lang="en-US" altLang="ko-KR" dirty="0" err="1"/>
                  <a:t>bB</a:t>
                </a:r>
                <a:r>
                  <a:rPr lang="en-US" altLang="ko-KR" dirty="0"/>
                  <a:t> +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73B431-AEDB-4815-9A0A-9E642C4F0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281" y="14054435"/>
                <a:ext cx="1759744" cy="923330"/>
              </a:xfrm>
              <a:prstGeom prst="rect">
                <a:avLst/>
              </a:prstGeom>
              <a:blipFill>
                <a:blip r:embed="rId4"/>
                <a:stretch>
                  <a:fillRect l="-3125" t="-3974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D5200CD-F97E-44A9-8C7B-53D7911C5F2C}"/>
              </a:ext>
            </a:extLst>
          </p:cNvPr>
          <p:cNvSpPr/>
          <p:nvPr/>
        </p:nvSpPr>
        <p:spPr>
          <a:xfrm>
            <a:off x="1933575" y="14249400"/>
            <a:ext cx="847725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0EDBB2-8D0A-41E0-A699-C523A277232F}"/>
                  </a:ext>
                </a:extLst>
              </p:cNvPr>
              <p:cNvSpPr txBox="1"/>
              <p:nvPr/>
            </p:nvSpPr>
            <p:spPr>
              <a:xfrm>
                <a:off x="6096001" y="14088844"/>
                <a:ext cx="392430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B = </a:t>
                </a:r>
                <a:r>
                  <a:rPr lang="en-US" altLang="ko-KR" dirty="0" err="1"/>
                  <a:t>aB</a:t>
                </a:r>
                <a:r>
                  <a:rPr lang="en-US" altLang="ko-KR" dirty="0"/>
                  <a:t> + </a:t>
                </a:r>
                <a:r>
                  <a:rPr lang="en-US" altLang="ko-KR" dirty="0" err="1"/>
                  <a:t>bB</a:t>
                </a:r>
                <a:r>
                  <a:rPr lang="en-US" altLang="ko-KR" dirty="0"/>
                  <a:t> +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dirty="0"/>
                  <a:t> = (</a:t>
                </a:r>
                <a:r>
                  <a:rPr lang="en-US" altLang="ko-KR" dirty="0" err="1"/>
                  <a:t>a+b</a:t>
                </a:r>
                <a:r>
                  <a:rPr lang="en-US" altLang="ko-KR" dirty="0"/>
                  <a:t>)B +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이므로 </a:t>
                </a:r>
                <a:endParaRPr lang="en-US" altLang="ko-KR" dirty="0"/>
              </a:p>
              <a:p>
                <a:r>
                  <a:rPr lang="en-US" altLang="ko-KR" dirty="0"/>
                  <a:t>B = (</a:t>
                </a:r>
                <a:r>
                  <a:rPr lang="en-US" altLang="ko-KR" dirty="0" err="1"/>
                  <a:t>a+b</a:t>
                </a:r>
                <a:r>
                  <a:rPr lang="en-US" altLang="ko-KR" dirty="0"/>
                  <a:t>)*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dirty="0"/>
                  <a:t> = (</a:t>
                </a:r>
                <a:r>
                  <a:rPr lang="en-US" altLang="ko-KR" dirty="0" err="1"/>
                  <a:t>a+b</a:t>
                </a:r>
                <a:r>
                  <a:rPr lang="en-US" altLang="ko-KR" dirty="0"/>
                  <a:t>)*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더 이상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형태가 없으니 시작 기호 </a:t>
                </a:r>
                <a:r>
                  <a:rPr lang="en-US" altLang="ko-KR" dirty="0"/>
                  <a:t>S </a:t>
                </a:r>
                <a:r>
                  <a:rPr lang="ko-KR" altLang="en-US" dirty="0"/>
                  <a:t>부터 시작</a:t>
                </a:r>
                <a:endParaRPr lang="en-US" altLang="ko-KR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0EDBB2-8D0A-41E0-A699-C523A2772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14088844"/>
                <a:ext cx="3924300" cy="1477328"/>
              </a:xfrm>
              <a:prstGeom prst="rect">
                <a:avLst/>
              </a:prstGeom>
              <a:blipFill>
                <a:blip r:embed="rId5"/>
                <a:stretch>
                  <a:fillRect l="-1242" t="-2881" b="-5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880DA7A-2C9B-428E-8996-DBC51D51C72F}"/>
              </a:ext>
            </a:extLst>
          </p:cNvPr>
          <p:cNvSpPr/>
          <p:nvPr/>
        </p:nvSpPr>
        <p:spPr>
          <a:xfrm>
            <a:off x="5086350" y="14148702"/>
            <a:ext cx="847725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41A319-D078-4382-941F-A1846654E5E6}"/>
                  </a:ext>
                </a:extLst>
              </p:cNvPr>
              <p:cNvSpPr txBox="1"/>
              <p:nvPr/>
            </p:nvSpPr>
            <p:spPr>
              <a:xfrm>
                <a:off x="0" y="15391521"/>
                <a:ext cx="461962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</a:t>
                </a:r>
              </a:p>
              <a:p>
                <a:r>
                  <a:rPr lang="en-US" altLang="ko-KR" dirty="0"/>
                  <a:t>= </a:t>
                </a:r>
                <a:r>
                  <a:rPr lang="en-US" altLang="ko-KR" dirty="0" err="1"/>
                  <a:t>aA</a:t>
                </a:r>
                <a:r>
                  <a:rPr lang="en-US" altLang="ko-KR" dirty="0"/>
                  <a:t> + </a:t>
                </a:r>
                <a:r>
                  <a:rPr lang="en-US" altLang="ko-KR" dirty="0" err="1"/>
                  <a:t>bS</a:t>
                </a:r>
                <a:endParaRPr lang="en-US" altLang="ko-KR" dirty="0"/>
              </a:p>
              <a:p>
                <a:r>
                  <a:rPr lang="en-US" altLang="ko-KR" dirty="0"/>
                  <a:t>= a(</a:t>
                </a:r>
                <a:r>
                  <a:rPr lang="en-US" altLang="ko-KR" dirty="0" err="1"/>
                  <a:t>aS+bB</a:t>
                </a:r>
                <a:r>
                  <a:rPr lang="en-US" altLang="ko-KR" dirty="0"/>
                  <a:t>) + </a:t>
                </a:r>
                <a:r>
                  <a:rPr lang="en-US" altLang="ko-KR" dirty="0" err="1"/>
                  <a:t>bS</a:t>
                </a:r>
                <a:endParaRPr lang="en-US" altLang="ko-KR" dirty="0"/>
              </a:p>
              <a:p>
                <a:r>
                  <a:rPr lang="en-US" altLang="ko-KR" dirty="0"/>
                  <a:t>= </a:t>
                </a:r>
                <a:r>
                  <a:rPr lang="en-US" altLang="ko-KR" dirty="0" err="1"/>
                  <a:t>aaS</a:t>
                </a:r>
                <a:r>
                  <a:rPr lang="en-US" altLang="ko-KR" dirty="0"/>
                  <a:t> + </a:t>
                </a:r>
                <a:r>
                  <a:rPr lang="en-US" altLang="ko-KR" dirty="0" err="1"/>
                  <a:t>abB</a:t>
                </a:r>
                <a:r>
                  <a:rPr lang="en-US" altLang="ko-KR" dirty="0"/>
                  <a:t> + </a:t>
                </a:r>
                <a:r>
                  <a:rPr lang="en-US" altLang="ko-KR" dirty="0" err="1"/>
                  <a:t>bS</a:t>
                </a:r>
                <a:endParaRPr lang="en-US" altLang="ko-KR" dirty="0"/>
              </a:p>
              <a:p>
                <a:r>
                  <a:rPr lang="en-US" altLang="ko-KR" dirty="0"/>
                  <a:t>= </a:t>
                </a:r>
                <a:r>
                  <a:rPr lang="en-US" altLang="ko-KR" dirty="0" err="1"/>
                  <a:t>aaS</a:t>
                </a:r>
                <a:r>
                  <a:rPr lang="en-US" altLang="ko-KR" dirty="0"/>
                  <a:t> + ab(</a:t>
                </a:r>
                <a:r>
                  <a:rPr lang="en-US" altLang="ko-KR" dirty="0" err="1"/>
                  <a:t>a+b</a:t>
                </a:r>
                <a:r>
                  <a:rPr lang="en-US" altLang="ko-KR" dirty="0"/>
                  <a:t>)* +</a:t>
                </a:r>
                <a:r>
                  <a:rPr lang="en-US" altLang="ko-KR" dirty="0" err="1"/>
                  <a:t>bS</a:t>
                </a:r>
                <a:endParaRPr lang="en-US" altLang="ko-KR" dirty="0"/>
              </a:p>
              <a:p>
                <a:r>
                  <a:rPr lang="en-US" altLang="ko-KR" dirty="0"/>
                  <a:t>= (</a:t>
                </a:r>
                <a:r>
                  <a:rPr lang="en-US" altLang="ko-KR" dirty="0" err="1"/>
                  <a:t>aa+b</a:t>
                </a:r>
                <a:r>
                  <a:rPr lang="en-US" altLang="ko-KR" dirty="0"/>
                  <a:t>)S + ab(</a:t>
                </a:r>
                <a:r>
                  <a:rPr lang="en-US" altLang="ko-KR" dirty="0" err="1"/>
                  <a:t>a+b</a:t>
                </a:r>
                <a:r>
                  <a:rPr lang="en-US" altLang="ko-KR" dirty="0"/>
                  <a:t>)* [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형태</a:t>
                </a:r>
                <a:r>
                  <a:rPr lang="en-US" altLang="ko-KR" dirty="0"/>
                  <a:t>]</a:t>
                </a:r>
              </a:p>
              <a:p>
                <a:r>
                  <a:rPr lang="en-US" altLang="ko-KR" dirty="0"/>
                  <a:t>S= (</a:t>
                </a:r>
                <a:r>
                  <a:rPr lang="en-US" altLang="ko-KR" dirty="0" err="1"/>
                  <a:t>aa+b</a:t>
                </a:r>
                <a:r>
                  <a:rPr lang="en-US" altLang="ko-KR" dirty="0"/>
                  <a:t>)*ab(</a:t>
                </a:r>
                <a:r>
                  <a:rPr lang="en-US" altLang="ko-KR" dirty="0" err="1"/>
                  <a:t>a+b</a:t>
                </a:r>
                <a:r>
                  <a:rPr lang="en-US" altLang="ko-KR" dirty="0"/>
                  <a:t>)*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41A319-D078-4382-941F-A1846654E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391521"/>
                <a:ext cx="4619625" cy="2031325"/>
              </a:xfrm>
              <a:prstGeom prst="rect">
                <a:avLst/>
              </a:prstGeom>
              <a:blipFill>
                <a:blip r:embed="rId6"/>
                <a:stretch>
                  <a:fillRect l="-1055" t="-1802" b="-3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49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ACA643-85A6-402A-8EF0-E9BF0AC00396}"/>
                  </a:ext>
                </a:extLst>
              </p:cNvPr>
              <p:cNvSpPr txBox="1"/>
              <p:nvPr/>
            </p:nvSpPr>
            <p:spPr>
              <a:xfrm>
                <a:off x="-1" y="0"/>
                <a:ext cx="12192001" cy="2590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유한 오토마타로부터 정규 문법으로 변환</a:t>
                </a:r>
                <a:endParaRPr lang="en-US" altLang="ko-KR" dirty="0"/>
              </a:p>
              <a:p>
                <a:r>
                  <a:rPr lang="ko-KR" altLang="en-US" dirty="0"/>
                  <a:t>유한 오토마타 </a:t>
                </a:r>
                <a:r>
                  <a:rPr lang="en-US" altLang="ko-KR" dirty="0"/>
                  <a:t>M =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으로부터 정규 문법 </a:t>
                </a:r>
                <a:r>
                  <a:rPr lang="en-US" altLang="ko-KR" dirty="0"/>
                  <a:t>G 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을  만드는 것은 다음과 같이 하면 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[</a:t>
                </a:r>
                <a:r>
                  <a:rPr lang="ko-KR" altLang="en-US" dirty="0"/>
                  <a:t>입력</a:t>
                </a:r>
                <a:r>
                  <a:rPr lang="en-US" altLang="ko-KR" dirty="0"/>
                  <a:t>] </a:t>
                </a:r>
              </a:p>
              <a:p>
                <a:r>
                  <a:rPr lang="en-US" altLang="ko-KR" dirty="0"/>
                  <a:t>M =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Q : </a:t>
                </a:r>
                <a:r>
                  <a:rPr lang="ko-KR" altLang="en-US" dirty="0"/>
                  <a:t>상태들의 유한 집합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ko-KR" dirty="0"/>
                  <a:t> : </a:t>
                </a:r>
                <a:r>
                  <a:rPr lang="ko-KR" altLang="en-US" dirty="0"/>
                  <a:t>입력기호들의 유한 집합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상</m:t>
                    </m:r>
                  </m:oMath>
                </a14:m>
                <a:r>
                  <a:rPr lang="ko-KR" altLang="en-US" dirty="0"/>
                  <a:t>태전이 함수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 : </a:t>
                </a:r>
                <a:r>
                  <a:rPr lang="ko-KR" altLang="en-US" dirty="0"/>
                  <a:t>종결 기호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ACA643-85A6-402A-8EF0-E9BF0AC00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0"/>
                <a:ext cx="12192001" cy="2590517"/>
              </a:xfrm>
              <a:prstGeom prst="rect">
                <a:avLst/>
              </a:prstGeom>
              <a:blipFill>
                <a:blip r:embed="rId3"/>
                <a:stretch>
                  <a:fillRect l="-400" t="-1647" b="-2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393BDB-105D-4293-978F-CB976CEC7B68}"/>
                  </a:ext>
                </a:extLst>
              </p:cNvPr>
              <p:cNvSpPr txBox="1"/>
              <p:nvPr/>
            </p:nvSpPr>
            <p:spPr>
              <a:xfrm>
                <a:off x="3428999" y="828675"/>
                <a:ext cx="613410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</a:t>
                </a:r>
                <a:r>
                  <a:rPr lang="ko-KR" altLang="en-US" dirty="0"/>
                  <a:t>출력</a:t>
                </a:r>
                <a:r>
                  <a:rPr lang="en-US" altLang="ko-KR" dirty="0"/>
                  <a:t>]</a:t>
                </a:r>
              </a:p>
              <a:p>
                <a:r>
                  <a:rPr lang="ko-KR" altLang="en-US" dirty="0"/>
                  <a:t>정규 문법 </a:t>
                </a:r>
                <a:r>
                  <a:rPr lang="en-US" altLang="ko-KR" dirty="0"/>
                  <a:t>G 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ko-KR" dirty="0"/>
                  <a:t> : non-terminal </a:t>
                </a:r>
                <a:r>
                  <a:rPr lang="ko-KR" altLang="en-US" dirty="0"/>
                  <a:t>기호들의 유한 집합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altLang="ko-KR" dirty="0"/>
                  <a:t>terminal </a:t>
                </a:r>
                <a:r>
                  <a:rPr lang="ko-KR" altLang="en-US" dirty="0"/>
                  <a:t>기호들의 유한 집합</a:t>
                </a:r>
                <a:endParaRPr lang="en-US" altLang="ko-KR" dirty="0"/>
              </a:p>
              <a:p>
                <a:r>
                  <a:rPr lang="en-US" altLang="ko-KR" dirty="0"/>
                  <a:t>P : </a:t>
                </a:r>
                <a:r>
                  <a:rPr lang="ko-KR" altLang="en-US" dirty="0"/>
                  <a:t>생성 규칙들의 집합</a:t>
                </a:r>
                <a:endParaRPr lang="en-US" altLang="ko-KR" dirty="0"/>
              </a:p>
              <a:p>
                <a:r>
                  <a:rPr lang="en-US" altLang="ko-KR" dirty="0"/>
                  <a:t>S : non-terminal </a:t>
                </a:r>
                <a:r>
                  <a:rPr lang="ko-KR" altLang="en-US" dirty="0"/>
                  <a:t>기호로서 시작 기호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393BDB-105D-4293-978F-CB976CEC7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9" y="828675"/>
                <a:ext cx="6134101" cy="2031325"/>
              </a:xfrm>
              <a:prstGeom prst="rect">
                <a:avLst/>
              </a:prstGeom>
              <a:blipFill>
                <a:blip r:embed="rId4"/>
                <a:stretch>
                  <a:fillRect l="-794" t="-24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95A1C2-9510-460A-8995-0858068E0379}"/>
                  </a:ext>
                </a:extLst>
              </p:cNvPr>
              <p:cNvSpPr txBox="1"/>
              <p:nvPr/>
            </p:nvSpPr>
            <p:spPr>
              <a:xfrm>
                <a:off x="7546181" y="828675"/>
                <a:ext cx="6119812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[</a:t>
                </a:r>
                <a:r>
                  <a:rPr lang="ko-KR" altLang="en-US" dirty="0"/>
                  <a:t>방법</a:t>
                </a:r>
                <a:r>
                  <a:rPr lang="en-US" altLang="ko-KR" dirty="0"/>
                  <a:t>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ko-KR" dirty="0"/>
                  <a:t> : Q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S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P : if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/>
                  <a:t>(q, a) = r, then q-&gt;</a:t>
                </a:r>
                <a:r>
                  <a:rPr lang="en-US" altLang="ko-KR" dirty="0" err="1"/>
                  <a:t>ar</a:t>
                </a:r>
                <a:r>
                  <a:rPr lang="en-US" altLang="ko-KR" dirty="0"/>
                  <a:t>;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95A1C2-9510-460A-8995-0858068E0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181" y="828675"/>
                <a:ext cx="6119812" cy="1477328"/>
              </a:xfrm>
              <a:prstGeom prst="rect">
                <a:avLst/>
              </a:prstGeom>
              <a:blipFill>
                <a:blip r:embed="rId5"/>
                <a:stretch>
                  <a:fillRect l="-896" t="-3306" b="-5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7204F3-5C1D-46DF-8EEC-4186B3BFF26E}"/>
                  </a:ext>
                </a:extLst>
              </p:cNvPr>
              <p:cNvSpPr txBox="1"/>
              <p:nvPr/>
            </p:nvSpPr>
            <p:spPr>
              <a:xfrm>
                <a:off x="0" y="3028950"/>
                <a:ext cx="4655442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Ex) </a:t>
                </a:r>
                <a:r>
                  <a:rPr lang="ko-KR" altLang="en-US" dirty="0"/>
                  <a:t>유한 오토마타를 정규 문법으로 변환하기</a:t>
                </a:r>
                <a:endParaRPr lang="en-US" altLang="ko-KR" dirty="0"/>
              </a:p>
              <a:p>
                <a:r>
                  <a:rPr lang="en-US" altLang="ko-KR" dirty="0"/>
                  <a:t>G 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ko-KR" dirty="0"/>
                  <a:t> = {A, B, C, D}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= {a, b}</a:t>
                </a:r>
              </a:p>
              <a:p>
                <a:r>
                  <a:rPr lang="en-US" altLang="ko-KR" dirty="0"/>
                  <a:t>S = A</a:t>
                </a:r>
              </a:p>
              <a:p>
                <a:r>
                  <a:rPr lang="en-US" altLang="ko-KR" dirty="0"/>
                  <a:t>P: 	A -&gt; </a:t>
                </a:r>
                <a:r>
                  <a:rPr lang="en-US" altLang="ko-KR" dirty="0" err="1"/>
                  <a:t>aA</a:t>
                </a:r>
                <a:r>
                  <a:rPr lang="en-US" altLang="ko-KR" dirty="0"/>
                  <a:t> | </a:t>
                </a:r>
                <a:r>
                  <a:rPr lang="en-US" altLang="ko-KR" dirty="0" err="1"/>
                  <a:t>bA</a:t>
                </a:r>
                <a:r>
                  <a:rPr lang="en-US" altLang="ko-KR" dirty="0"/>
                  <a:t> | </a:t>
                </a:r>
                <a:r>
                  <a:rPr lang="en-US" altLang="ko-KR" dirty="0" err="1"/>
                  <a:t>aB</a:t>
                </a:r>
                <a:endParaRPr lang="en-US" altLang="ko-KR" dirty="0"/>
              </a:p>
              <a:p>
                <a:r>
                  <a:rPr lang="en-US" altLang="ko-KR" dirty="0"/>
                  <a:t>	B -&gt; </a:t>
                </a:r>
                <a:r>
                  <a:rPr lang="en-US" altLang="ko-KR" dirty="0" err="1"/>
                  <a:t>bC</a:t>
                </a:r>
                <a:endParaRPr lang="en-US" altLang="ko-KR" dirty="0"/>
              </a:p>
              <a:p>
                <a:r>
                  <a:rPr lang="en-US" altLang="ko-KR" dirty="0"/>
                  <a:t>	C -&gt; </a:t>
                </a:r>
                <a:r>
                  <a:rPr lang="en-US" altLang="ko-KR" dirty="0" err="1"/>
                  <a:t>bD</a:t>
                </a:r>
                <a:endParaRPr lang="en-US" altLang="ko-KR" dirty="0"/>
              </a:p>
              <a:p>
                <a:r>
                  <a:rPr lang="en-US" altLang="ko-KR" dirty="0"/>
                  <a:t>	D -&gt;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7204F3-5C1D-46DF-8EEC-4186B3BFF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28950"/>
                <a:ext cx="4655442" cy="3139321"/>
              </a:xfrm>
              <a:prstGeom prst="rect">
                <a:avLst/>
              </a:prstGeom>
              <a:blipFill>
                <a:blip r:embed="rId6"/>
                <a:stretch>
                  <a:fillRect l="-1047" t="-1553" r="-2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21CCE458-AE7B-4E6C-AAF9-1493086102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5375" y="3028950"/>
            <a:ext cx="71437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7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2621</TotalTime>
  <Words>3769</Words>
  <Application>Microsoft Office PowerPoint</Application>
  <PresentationFormat>사용자 지정</PresentationFormat>
  <Paragraphs>416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공영재</dc:creator>
  <cp:lastModifiedBy>공영재</cp:lastModifiedBy>
  <cp:revision>247</cp:revision>
  <dcterms:created xsi:type="dcterms:W3CDTF">2020-05-20T02:40:13Z</dcterms:created>
  <dcterms:modified xsi:type="dcterms:W3CDTF">2020-08-31T08:04:06Z</dcterms:modified>
</cp:coreProperties>
</file>