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</p:sldIdLst>
  <p:sldSz cx="12192000" cy="21674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77" autoAdjust="0"/>
    <p:restoredTop sz="94660"/>
  </p:normalViewPr>
  <p:slideViewPr>
    <p:cSldViewPr snapToGrid="0">
      <p:cViewPr>
        <p:scale>
          <a:sx n="100" d="100"/>
          <a:sy n="100" d="100"/>
        </p:scale>
        <p:origin x="132" y="-5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547135"/>
            <a:ext cx="10363200" cy="7545811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383941"/>
            <a:ext cx="9144000" cy="523289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247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01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53947"/>
            <a:ext cx="2628900" cy="1836783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53947"/>
            <a:ext cx="7734300" cy="1836783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573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68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403489"/>
            <a:ext cx="10515600" cy="901583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504620"/>
            <a:ext cx="10515600" cy="474121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703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769736"/>
            <a:ext cx="5181600" cy="137520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769736"/>
            <a:ext cx="5181600" cy="137520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2020-08-13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947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53952"/>
            <a:ext cx="10515600" cy="418933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313176"/>
            <a:ext cx="5157787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917081"/>
            <a:ext cx="5157787" cy="116448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313176"/>
            <a:ext cx="5183188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917081"/>
            <a:ext cx="5183188" cy="116448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2020-08-13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61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2020-08-13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197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2020-08-13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846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120679"/>
            <a:ext cx="6172200" cy="1540268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2020-08-13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55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120679"/>
            <a:ext cx="6172200" cy="1540268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2020-08-13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538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53952"/>
            <a:ext cx="10515600" cy="418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769736"/>
            <a:ext cx="10515600" cy="13752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0ADB1-C884-4507-AE44-E10F309A465B}" type="datetimeFigureOut">
              <a:rPr lang="ko-KR" altLang="en-US" smtClean="0"/>
              <a:t>2020-08-13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0088720"/>
            <a:ext cx="41148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8311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8256A09-34C0-4D21-897E-A1424BD89174}"/>
                  </a:ext>
                </a:extLst>
              </p:cNvPr>
              <p:cNvSpPr txBox="1"/>
              <p:nvPr/>
            </p:nvSpPr>
            <p:spPr>
              <a:xfrm>
                <a:off x="0" y="209550"/>
                <a:ext cx="10929146" cy="88626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Frozen Lake Game as MDP</a:t>
                </a:r>
              </a:p>
              <a:p>
                <a:r>
                  <a:rPr lang="ko-KR" altLang="en-US" dirty="0"/>
                  <a:t>상태</a:t>
                </a:r>
                <a:r>
                  <a:rPr lang="en-US" altLang="ko-KR" dirty="0"/>
                  <a:t> S : 4x4 Table</a:t>
                </a:r>
              </a:p>
              <a:p>
                <a:r>
                  <a:rPr lang="ko-KR" altLang="en-US" dirty="0"/>
                  <a:t>액션 </a:t>
                </a:r>
                <a:r>
                  <a:rPr lang="en-US" altLang="ko-KR" dirty="0"/>
                  <a:t>A : </a:t>
                </a:r>
                <a:r>
                  <a:rPr lang="ko-KR" altLang="en-US" dirty="0"/>
                  <a:t>상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하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우</a:t>
                </a:r>
                <a:endParaRPr lang="en-US" altLang="ko-KR" dirty="0"/>
              </a:p>
              <a:p>
                <a:r>
                  <a:rPr lang="ko-KR" altLang="en-US" dirty="0"/>
                  <a:t>보상 </a:t>
                </a:r>
                <a:r>
                  <a:rPr lang="en-US" altLang="ko-KR" dirty="0"/>
                  <a:t>R : Frozen[0], Hole[-1], Goal[1]</a:t>
                </a:r>
              </a:p>
              <a:p>
                <a:r>
                  <a:rPr lang="ko-KR" altLang="en-US" dirty="0"/>
                  <a:t>상태변환 확률 </a:t>
                </a:r>
                <a:r>
                  <a:rPr lang="en-US" altLang="ko-KR" dirty="0"/>
                  <a:t>P : 1</a:t>
                </a:r>
              </a:p>
              <a:p>
                <a:r>
                  <a:rPr lang="ko-KR" altLang="en-US" dirty="0" err="1"/>
                  <a:t>할인률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Y : 0.1</a:t>
                </a:r>
              </a:p>
              <a:p>
                <a:endParaRPr lang="en-US" altLang="ko-KR" dirty="0"/>
              </a:p>
              <a:p>
                <a:r>
                  <a:rPr lang="en-US" altLang="ko-KR" sz="2400" b="1" dirty="0"/>
                  <a:t>Terminologies</a:t>
                </a:r>
              </a:p>
              <a:p>
                <a:r>
                  <a:rPr lang="en-US" altLang="ko-KR" dirty="0"/>
                  <a:t>Greedy actions : </a:t>
                </a:r>
                <a:r>
                  <a:rPr lang="ko-KR" altLang="en-US" dirty="0"/>
                  <a:t>매 시도에서 </a:t>
                </a:r>
                <a:r>
                  <a:rPr lang="en-US" altLang="ko-KR" dirty="0"/>
                  <a:t>Q </a:t>
                </a:r>
                <a:r>
                  <a:rPr lang="ko-KR" altLang="en-US" dirty="0"/>
                  <a:t>함수의 값이 가장 높은 </a:t>
                </a:r>
                <a:r>
                  <a:rPr lang="en-US" altLang="ko-KR" dirty="0"/>
                  <a:t>action</a:t>
                </a:r>
                <a:r>
                  <a:rPr lang="ko-KR" altLang="en-US" dirty="0"/>
                  <a:t>들의 집합</a:t>
                </a:r>
                <a:endParaRPr lang="en-US" altLang="ko-KR" dirty="0"/>
              </a:p>
              <a:p>
                <a:r>
                  <a:rPr lang="en-US" altLang="ko-KR" dirty="0"/>
                  <a:t>Exploiting : Greedy actions </a:t>
                </a:r>
                <a:r>
                  <a:rPr lang="ko-KR" altLang="en-US" dirty="0"/>
                  <a:t>중 한가지 </a:t>
                </a:r>
                <a:r>
                  <a:rPr lang="en-US" altLang="ko-KR" dirty="0"/>
                  <a:t>action </a:t>
                </a:r>
                <a:r>
                  <a:rPr lang="ko-KR" altLang="en-US" dirty="0"/>
                  <a:t>을 선택하는 것</a:t>
                </a:r>
                <a:endParaRPr lang="en-US" altLang="ko-KR" dirty="0"/>
              </a:p>
              <a:p>
                <a:r>
                  <a:rPr lang="en-US" altLang="ko-KR" dirty="0"/>
                  <a:t>Exploring : </a:t>
                </a:r>
                <a:r>
                  <a:rPr lang="ko-KR" altLang="en-US" dirty="0"/>
                  <a:t>탐험을 위해 </a:t>
                </a:r>
                <a:r>
                  <a:rPr lang="en-US" altLang="ko-KR" dirty="0"/>
                  <a:t>non-greedy action </a:t>
                </a:r>
                <a:r>
                  <a:rPr lang="ko-KR" altLang="en-US" dirty="0"/>
                  <a:t>중 한가지 </a:t>
                </a:r>
                <a:r>
                  <a:rPr lang="en-US" altLang="ko-KR" dirty="0"/>
                  <a:t>action</a:t>
                </a:r>
                <a:r>
                  <a:rPr lang="ko-KR" altLang="en-US" dirty="0"/>
                  <a:t>을 선택하는 것</a:t>
                </a:r>
                <a:endParaRPr lang="en-US" altLang="ko-KR" dirty="0"/>
              </a:p>
              <a:p>
                <a:r>
                  <a:rPr lang="en-US" altLang="ko-KR" dirty="0"/>
                  <a:t>-&gt;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Exploitation</a:t>
                </a:r>
                <a:r>
                  <a:rPr lang="ko-KR" altLang="en-US" dirty="0"/>
                  <a:t> 과 </a:t>
                </a:r>
                <a:r>
                  <a:rPr lang="en-US" altLang="ko-KR" dirty="0"/>
                  <a:t>Exploration</a:t>
                </a:r>
                <a:r>
                  <a:rPr lang="ko-KR" altLang="en-US" dirty="0"/>
                  <a:t>은 </a:t>
                </a:r>
                <a:r>
                  <a:rPr lang="en-US" altLang="ko-KR" dirty="0"/>
                  <a:t>trade-off </a:t>
                </a:r>
                <a:r>
                  <a:rPr lang="ko-KR" altLang="en-US" dirty="0"/>
                  <a:t>관계</a:t>
                </a:r>
                <a:endParaRPr lang="en-US" altLang="ko-KR" dirty="0"/>
              </a:p>
              <a:p>
                <a:r>
                  <a:rPr lang="en-US" altLang="ko-KR" dirty="0"/>
                  <a:t>-&gt; Exploitation</a:t>
                </a:r>
                <a:r>
                  <a:rPr lang="ko-KR" altLang="en-US" dirty="0"/>
                  <a:t> 과 </a:t>
                </a:r>
                <a:r>
                  <a:rPr lang="en-US" altLang="ko-KR" dirty="0"/>
                  <a:t>Exploration</a:t>
                </a:r>
                <a:r>
                  <a:rPr lang="ko-KR" altLang="en-US" dirty="0"/>
                  <a:t>사이의 적절한 균형 유지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Action-value Methods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𝑠𝑢𝑚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𝑟𝑒𝑤𝑎𝑟𝑑𝑠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𝑤h𝑒𝑛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𝑡𝑎𝑘𝑒𝑛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𝑝𝑟𝑖𝑜𝑟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𝑡𝑖𝑚𝑒𝑠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𝑡𝑎𝑘𝑒𝑛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𝑝𝑟𝑖𝑜𝑟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predicate : Predicate 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true </a:t>
                </a:r>
                <a:r>
                  <a:rPr lang="ko-KR" altLang="en-US" dirty="0"/>
                  <a:t>이면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을 반환</a:t>
                </a:r>
                <a:endParaRPr lang="en-US" altLang="ko-KR" dirty="0"/>
              </a:p>
              <a:p>
                <a:r>
                  <a:rPr lang="en-US" altLang="ko-KR" dirty="0"/>
                  <a:t>		: Predicate 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false </a:t>
                </a:r>
                <a:r>
                  <a:rPr lang="ko-KR" altLang="en-US" dirty="0"/>
                  <a:t>이면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을 반환 </a:t>
                </a:r>
                <a:r>
                  <a:rPr lang="en-US" altLang="ko-KR" dirty="0"/>
                  <a:t>[</a:t>
                </a:r>
                <a:r>
                  <a:rPr lang="ko-KR" altLang="en-US" dirty="0"/>
                  <a:t>분모가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이면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ko-KR" altLang="en-US" dirty="0"/>
                  <a:t>을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임의의 상수로 정의</a:t>
                </a:r>
                <a:r>
                  <a:rPr lang="en-US" altLang="ko-KR" dirty="0"/>
                  <a:t>]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*</a:t>
                </a:r>
                <a:r>
                  <a:rPr lang="ko-KR" altLang="en-US" dirty="0"/>
                  <a:t>위와 같은 방식을 </a:t>
                </a:r>
                <a:r>
                  <a:rPr lang="en-US" altLang="ko-KR" dirty="0"/>
                  <a:t>Sample-average Method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	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Action Selection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𝑎𝑟𝑔𝑚𝑎𝑥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함수는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를 최대화 시키는 </a:t>
                </a:r>
                <a:r>
                  <a:rPr lang="en-US" altLang="ko-KR" dirty="0"/>
                  <a:t>action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를 반환</a:t>
                </a:r>
                <a:endParaRPr lang="en-US" altLang="ko-KR" dirty="0"/>
              </a:p>
              <a:p>
                <a:r>
                  <a:rPr lang="ko-KR" altLang="en-US" dirty="0"/>
                  <a:t> </a:t>
                </a:r>
                <a:r>
                  <a:rPr lang="en-US" altLang="ko-KR" dirty="0"/>
                  <a:t>	</a:t>
                </a:r>
              </a:p>
              <a:p>
                <a:r>
                  <a:rPr lang="en-US" altLang="ko-KR" dirty="0"/>
                  <a:t>*</a:t>
                </a:r>
                <a:r>
                  <a:rPr lang="ko-KR" altLang="en-US" dirty="0"/>
                  <a:t>위와 같은 방식을 </a:t>
                </a:r>
                <a:r>
                  <a:rPr lang="en-US" altLang="ko-KR" dirty="0"/>
                  <a:t>greedy action selection</a:t>
                </a:r>
                <a:r>
                  <a:rPr lang="ko-KR" altLang="en-US" dirty="0"/>
                  <a:t>이라 부른다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*Exploring</a:t>
                </a:r>
                <a:r>
                  <a:rPr lang="ko-KR" altLang="en-US" dirty="0"/>
                  <a:t>을 위해 매 시도마다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만</m:t>
                    </m:r>
                  </m:oMath>
                </a14:m>
                <a:r>
                  <a:rPr lang="ko-KR" altLang="en-US" dirty="0"/>
                  <a:t>큼의 확률로 </a:t>
                </a:r>
                <a:r>
                  <a:rPr lang="en-US" altLang="ko-KR" dirty="0"/>
                  <a:t>non-greedy action selection</a:t>
                </a:r>
                <a:r>
                  <a:rPr lang="ko-KR" altLang="en-US" dirty="0"/>
                  <a:t>을 할 수 있다</a:t>
                </a:r>
                <a:r>
                  <a:rPr lang="en-US" altLang="ko-KR" dirty="0"/>
                  <a:t>.(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𝑔𝑟𝑒𝑒𝑑𝑦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𝑚𝑒𝑡h𝑜𝑑</m:t>
                    </m:r>
                  </m:oMath>
                </a14:m>
                <a:r>
                  <a:rPr lang="en-US" altLang="ko-KR" dirty="0"/>
                  <a:t>)</a:t>
                </a: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8256A09-34C0-4D21-897E-A1424BD89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9550"/>
                <a:ext cx="10929146" cy="8862619"/>
              </a:xfrm>
              <a:prstGeom prst="rect">
                <a:avLst/>
              </a:prstGeom>
              <a:blipFill>
                <a:blip r:embed="rId2"/>
                <a:stretch>
                  <a:fillRect l="-837" t="-5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그룹 9">
            <a:extLst>
              <a:ext uri="{FF2B5EF4-FFF2-40B4-BE49-F238E27FC236}">
                <a16:creationId xmlns:a16="http://schemas.microsoft.com/office/drawing/2014/main" id="{6106155E-BE41-498A-921C-A7084AB93E33}"/>
              </a:ext>
            </a:extLst>
          </p:cNvPr>
          <p:cNvGrpSpPr/>
          <p:nvPr/>
        </p:nvGrpSpPr>
        <p:grpSpPr>
          <a:xfrm>
            <a:off x="5676900" y="6019800"/>
            <a:ext cx="1981200" cy="369332"/>
            <a:chOff x="5676900" y="6019800"/>
            <a:chExt cx="1981200" cy="36933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091E9BE-B062-4B67-9285-CAFE9D880875}"/>
                </a:ext>
              </a:extLst>
            </p:cNvPr>
            <p:cNvGrpSpPr/>
            <p:nvPr/>
          </p:nvGrpSpPr>
          <p:grpSpPr>
            <a:xfrm>
              <a:off x="5676900" y="6019800"/>
              <a:ext cx="1981200" cy="369332"/>
              <a:chOff x="5676900" y="5901809"/>
              <a:chExt cx="1981200" cy="369332"/>
            </a:xfrm>
          </p:grpSpPr>
          <p:cxnSp>
            <p:nvCxnSpPr>
              <p:cNvPr id="3" name="직선 연결선 2">
                <a:extLst>
                  <a:ext uri="{FF2B5EF4-FFF2-40B4-BE49-F238E27FC236}">
                    <a16:creationId xmlns:a16="http://schemas.microsoft.com/office/drawing/2014/main" id="{C1E96436-051C-4A7C-8306-456FB1BC61B1}"/>
                  </a:ext>
                </a:extLst>
              </p:cNvPr>
              <p:cNvCxnSpPr/>
              <p:nvPr/>
            </p:nvCxnSpPr>
            <p:spPr>
              <a:xfrm>
                <a:off x="5676900" y="5953125"/>
                <a:ext cx="1981200" cy="0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2F2D21-0050-4868-99B4-EC80F982D965}"/>
                  </a:ext>
                </a:extLst>
              </p:cNvPr>
              <p:cNvSpPr txBox="1"/>
              <p:nvPr/>
            </p:nvSpPr>
            <p:spPr>
              <a:xfrm>
                <a:off x="7324724" y="590180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2060"/>
                    </a:solidFill>
                  </a:rPr>
                  <a:t>0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cxnSp>
          <p:nvCxnSpPr>
            <p:cNvPr id="6" name="연결선: 꺾임 5">
              <a:extLst>
                <a:ext uri="{FF2B5EF4-FFF2-40B4-BE49-F238E27FC236}">
                  <a16:creationId xmlns:a16="http://schemas.microsoft.com/office/drawing/2014/main" id="{58328577-03DA-456F-93EE-AC4B854845CB}"/>
                </a:ext>
              </a:extLst>
            </p:cNvPr>
            <p:cNvCxnSpPr/>
            <p:nvPr/>
          </p:nvCxnSpPr>
          <p:spPr>
            <a:xfrm>
              <a:off x="6005512" y="6071116"/>
              <a:ext cx="1323975" cy="133350"/>
            </a:xfrm>
            <a:prstGeom prst="bentConnector3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C287E0-F29F-4D69-B7FF-3C35467B29CB}"/>
                  </a:ext>
                </a:extLst>
              </p:cNvPr>
              <p:cNvSpPr txBox="1"/>
              <p:nvPr/>
            </p:nvSpPr>
            <p:spPr>
              <a:xfrm>
                <a:off x="4150944" y="7153275"/>
                <a:ext cx="371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C287E0-F29F-4D69-B7FF-3C35467B2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944" y="7153275"/>
                <a:ext cx="37144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4DA991-7271-4ACA-8C81-95711CFC540F}"/>
                  </a:ext>
                </a:extLst>
              </p:cNvPr>
              <p:cNvSpPr txBox="1"/>
              <p:nvPr/>
            </p:nvSpPr>
            <p:spPr>
              <a:xfrm>
                <a:off x="0" y="8976919"/>
                <a:ext cx="9601154" cy="116339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MDP </a:t>
                </a:r>
                <a:r>
                  <a:rPr lang="ko-KR" altLang="en-US" sz="2400" b="1" dirty="0"/>
                  <a:t>에이전트의 행동선택</a:t>
                </a:r>
                <a:endParaRPr lang="en-US" altLang="ko-KR" sz="2400" b="1" dirty="0"/>
              </a:p>
              <a:p>
                <a:pPr marL="342900" indent="-342900">
                  <a:buAutoNum type="arabicPeriod"/>
                </a:pPr>
                <a:r>
                  <a:rPr lang="ko-KR" altLang="en-US" dirty="0"/>
                  <a:t>에이전트와 환경의 상호작용</a:t>
                </a:r>
                <a:r>
                  <a:rPr lang="en-US" altLang="ko-KR" dirty="0"/>
                  <a:t>(Value-based)</a:t>
                </a:r>
              </a:p>
              <a:p>
                <a:r>
                  <a:rPr lang="en-US" altLang="ko-KR" dirty="0"/>
                  <a:t>	(1) </a:t>
                </a:r>
                <a:r>
                  <a:rPr lang="ko-KR" altLang="en-US" dirty="0"/>
                  <a:t>에이전트가 상태를 관찰</a:t>
                </a:r>
                <a:endParaRPr lang="en-US" altLang="ko-KR" dirty="0"/>
              </a:p>
              <a:p>
                <a:r>
                  <a:rPr lang="en-US" altLang="ko-KR" dirty="0"/>
                  <a:t>	(2) </a:t>
                </a:r>
                <a:r>
                  <a:rPr lang="ko-KR" altLang="en-US" dirty="0"/>
                  <a:t>어떠한 기준에 따라 행동을 선택</a:t>
                </a:r>
                <a:endParaRPr lang="en-US" altLang="ko-KR" dirty="0"/>
              </a:p>
              <a:p>
                <a:r>
                  <a:rPr lang="en-US" altLang="ko-KR" dirty="0"/>
                  <a:t>	(3) </a:t>
                </a:r>
                <a:r>
                  <a:rPr lang="ko-KR" altLang="en-US" dirty="0"/>
                  <a:t>환경으로 부터 보상을 받음</a:t>
                </a:r>
                <a:endParaRPr lang="en-US" altLang="ko-KR" dirty="0"/>
              </a:p>
              <a:p>
                <a:r>
                  <a:rPr lang="en-US" altLang="ko-KR" dirty="0"/>
                  <a:t>	* </a:t>
                </a:r>
                <a:r>
                  <a:rPr lang="ko-KR" altLang="en-US" dirty="0"/>
                  <a:t>어떠한 기준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가치함수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행동선택</a:t>
                </a:r>
                <a:r>
                  <a:rPr lang="en-US" altLang="ko-KR" dirty="0"/>
                  <a:t>: greedy action selection</a:t>
                </a:r>
              </a:p>
              <a:p>
                <a:endParaRPr lang="en-US" altLang="ko-KR" dirty="0"/>
              </a:p>
              <a:p>
                <a:pPr marL="342900" indent="-342900">
                  <a:buAutoNum type="arabicPeriod" startAt="2"/>
                </a:pPr>
                <a:r>
                  <a:rPr lang="ko-KR" altLang="en-US" dirty="0"/>
                  <a:t>에이전트 행동 선택의 기준</a:t>
                </a:r>
                <a:endParaRPr lang="en-US" altLang="ko-KR" dirty="0"/>
              </a:p>
              <a:p>
                <a:r>
                  <a:rPr lang="en-US" altLang="ko-KR" dirty="0"/>
                  <a:t>	(1) </a:t>
                </a:r>
                <a:r>
                  <a:rPr lang="ko-KR" altLang="en-US" dirty="0"/>
                  <a:t>에이전트는 매 타입 스텝마다 보상을 더 많이 받으려 함</a:t>
                </a:r>
                <a:endParaRPr lang="en-US" altLang="ko-KR" dirty="0"/>
              </a:p>
              <a:p>
                <a:r>
                  <a:rPr lang="en-US" altLang="ko-KR" dirty="0"/>
                  <a:t>	(2) </a:t>
                </a:r>
                <a:r>
                  <a:rPr lang="ko-KR" altLang="en-US" dirty="0"/>
                  <a:t>단기적 보상만 고려한다면 최적의 정책에 도달 할 수 있을까</a:t>
                </a:r>
                <a:r>
                  <a:rPr lang="en-US" altLang="ko-KR" dirty="0"/>
                  <a:t>?</a:t>
                </a:r>
              </a:p>
              <a:p>
                <a:r>
                  <a:rPr lang="en-US" altLang="ko-KR" dirty="0"/>
                  <a:t>		Problem 1 : sparse reward</a:t>
                </a:r>
              </a:p>
              <a:p>
                <a:r>
                  <a:rPr lang="en-US" altLang="ko-KR" dirty="0"/>
                  <a:t>		Problem 2 : delayed reward</a:t>
                </a:r>
              </a:p>
              <a:p>
                <a:endParaRPr lang="en-US" altLang="ko-KR" dirty="0"/>
              </a:p>
              <a:p>
                <a:r>
                  <a:rPr lang="en-US" altLang="ko-KR" sz="2400" b="1" dirty="0"/>
                  <a:t>Episodes</a:t>
                </a:r>
              </a:p>
              <a:p>
                <a:r>
                  <a:rPr lang="en-US" altLang="ko-KR" dirty="0"/>
                  <a:t>∙ </a:t>
                </a:r>
                <a:r>
                  <a:rPr lang="ko-KR" altLang="en-US" dirty="0"/>
                  <a:t>에이전트와 환경 간의 상호작용이 자연스럽게 여러 개의 </a:t>
                </a:r>
                <a:r>
                  <a:rPr lang="en-US" altLang="ko-KR" dirty="0"/>
                  <a:t>subsequence</a:t>
                </a:r>
                <a:r>
                  <a:rPr lang="ko-KR" altLang="en-US" dirty="0"/>
                  <a:t>로 나뉘어 질 수 있을 때 </a:t>
                </a:r>
                <a:endParaRPr lang="en-US" altLang="ko-KR" dirty="0"/>
              </a:p>
              <a:p>
                <a:r>
                  <a:rPr lang="en-US" altLang="ko-KR" dirty="0"/>
                  <a:t>  </a:t>
                </a:r>
                <a:r>
                  <a:rPr lang="ko-KR" altLang="en-US" dirty="0"/>
                  <a:t>하나의 </a:t>
                </a:r>
                <a:r>
                  <a:rPr lang="en-US" altLang="ko-KR" dirty="0"/>
                  <a:t>subsequence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Episode</a:t>
                </a:r>
                <a:r>
                  <a:rPr lang="ko-KR" altLang="en-US" dirty="0"/>
                  <a:t>라고 부른다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∙ Episode</a:t>
                </a:r>
                <a:r>
                  <a:rPr lang="ko-KR" altLang="en-US" dirty="0"/>
                  <a:t>의 단위로 표현할 수 있는 문제를 </a:t>
                </a:r>
                <a:r>
                  <a:rPr lang="en-US" altLang="ko-KR" dirty="0"/>
                  <a:t>Episodic tasks</a:t>
                </a:r>
              </a:p>
              <a:p>
                <a:r>
                  <a:rPr lang="en-US" altLang="ko-KR" dirty="0"/>
                  <a:t>   [</a:t>
                </a:r>
                <a:r>
                  <a:rPr lang="ko-KR" altLang="en-US" dirty="0"/>
                  <a:t>모든 </a:t>
                </a:r>
                <a:r>
                  <a:rPr lang="en-US" altLang="ko-KR" dirty="0"/>
                  <a:t>states</a:t>
                </a:r>
                <a:r>
                  <a:rPr lang="ko-KR" altLang="en-US" dirty="0"/>
                  <a:t>의 집합에서 </a:t>
                </a:r>
                <a:r>
                  <a:rPr lang="en-US" altLang="ko-KR" dirty="0"/>
                  <a:t>non-terminal states</a:t>
                </a:r>
                <a:r>
                  <a:rPr lang="ko-KR" altLang="en-US" dirty="0"/>
                  <a:t>의 집합의 구분 가능</a:t>
                </a:r>
                <a:r>
                  <a:rPr lang="en-US" altLang="ko-KR" dirty="0"/>
                  <a:t>]</a:t>
                </a:r>
              </a:p>
              <a:p>
                <a:r>
                  <a:rPr lang="en-US" altLang="ko-KR" dirty="0"/>
                  <a:t>∙ Episode</a:t>
                </a:r>
                <a:r>
                  <a:rPr lang="ko-KR" altLang="en-US" dirty="0"/>
                  <a:t>의 단위로 표현 못 하는 문제를 </a:t>
                </a:r>
                <a:r>
                  <a:rPr lang="en-US" altLang="ko-KR" dirty="0"/>
                  <a:t>continuing tasks</a:t>
                </a:r>
              </a:p>
              <a:p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장기적 보상 </a:t>
                </a:r>
                <a:r>
                  <a:rPr lang="en-US" altLang="ko-KR" dirty="0"/>
                  <a:t>1 : </a:t>
                </a:r>
                <a:r>
                  <a:rPr lang="ko-KR" altLang="en-US" dirty="0"/>
                  <a:t>단순함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한계 </a:t>
                </a:r>
                <a:r>
                  <a:rPr lang="en-US" altLang="ko-KR" dirty="0"/>
                  <a:t>1 : </a:t>
                </a:r>
                <a:r>
                  <a:rPr lang="ko-KR" altLang="en-US" dirty="0"/>
                  <a:t>지금 받은 보상이나 미래에 받는 보상이나 똑같이 취급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한계 </a:t>
                </a:r>
                <a:r>
                  <a:rPr lang="en-US" altLang="ko-KR" dirty="0"/>
                  <a:t>2 : </a:t>
                </a:r>
                <a:r>
                  <a:rPr lang="ko-KR" altLang="en-US" dirty="0"/>
                  <a:t>단순한 보상의 합으로는 판단을 내리기 쉽지 않다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장기적 보상</a:t>
                </a:r>
                <a:r>
                  <a:rPr lang="en-US" altLang="ko-KR" dirty="0"/>
                  <a:t> 2 : </a:t>
                </a:r>
                <a:r>
                  <a:rPr lang="ko-KR" altLang="en-US" dirty="0" err="1"/>
                  <a:t>반환값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한계 </a:t>
                </a:r>
                <a:r>
                  <a:rPr lang="en-US" altLang="ko-KR" dirty="0"/>
                  <a:t>: Episode </a:t>
                </a:r>
                <a:r>
                  <a:rPr lang="ko-KR" altLang="en-US" dirty="0"/>
                  <a:t>가 끝나야 </a:t>
                </a:r>
                <a:r>
                  <a:rPr lang="ko-KR" altLang="en-US" dirty="0" err="1"/>
                  <a:t>반환값을</a:t>
                </a:r>
                <a:r>
                  <a:rPr lang="ko-KR" altLang="en-US" dirty="0"/>
                  <a:t> 알 수 있음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장기적 보상 </a:t>
                </a:r>
                <a:r>
                  <a:rPr lang="en-US" altLang="ko-KR" dirty="0"/>
                  <a:t>3 </a:t>
                </a:r>
                <a:r>
                  <a:rPr lang="ko-KR" altLang="en-US" dirty="0"/>
                  <a:t>가치함수 </a:t>
                </a:r>
                <a:r>
                  <a:rPr lang="en-US" altLang="ko-KR" dirty="0"/>
                  <a:t>[</a:t>
                </a:r>
                <a:r>
                  <a:rPr lang="ko-KR" altLang="en-US" dirty="0" err="1"/>
                  <a:t>벨만</a:t>
                </a:r>
                <a:r>
                  <a:rPr lang="ko-KR" altLang="en-US" dirty="0"/>
                  <a:t> 기대 방정식</a:t>
                </a:r>
                <a:r>
                  <a:rPr lang="en-US" altLang="ko-KR" dirty="0"/>
                  <a:t>]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)|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큐 함수 </a:t>
                </a:r>
                <a:r>
                  <a:rPr lang="en-US" altLang="ko-KR" dirty="0"/>
                  <a:t>[</a:t>
                </a:r>
                <a:r>
                  <a:rPr lang="ko-KR" altLang="en-US" dirty="0"/>
                  <a:t>행동 가치 함수</a:t>
                </a:r>
                <a:r>
                  <a:rPr lang="en-US" altLang="ko-KR" dirty="0"/>
                  <a:t>]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4DA991-7271-4ACA-8C81-95711CFC5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976919"/>
                <a:ext cx="9601154" cy="11633954"/>
              </a:xfrm>
              <a:prstGeom prst="rect">
                <a:avLst/>
              </a:prstGeom>
              <a:blipFill>
                <a:blip r:embed="rId4"/>
                <a:stretch>
                  <a:fillRect l="-952" t="-5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6910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8256A09-34C0-4D21-897E-A1424BD89174}"/>
                  </a:ext>
                </a:extLst>
              </p:cNvPr>
              <p:cNvSpPr txBox="1"/>
              <p:nvPr/>
            </p:nvSpPr>
            <p:spPr>
              <a:xfrm>
                <a:off x="0" y="209550"/>
                <a:ext cx="7304692" cy="6971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dirty="0"/>
                  <a:t>가치함수</a:t>
                </a:r>
                <a:r>
                  <a:rPr lang="en-US" altLang="ko-KR" sz="2400" b="1" dirty="0"/>
                  <a:t>(value function) : </a:t>
                </a:r>
                <a:r>
                  <a:rPr lang="ko-KR" altLang="en-US" b="1" dirty="0"/>
                  <a:t>반환 값에 대한 </a:t>
                </a:r>
                <a:r>
                  <a:rPr lang="ko-KR" altLang="en-US" b="1" dirty="0" err="1"/>
                  <a:t>기댓값</a:t>
                </a:r>
                <a:endParaRPr lang="en-US" altLang="ko-KR" b="1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∙ 반환 값은 상태 </a:t>
                </a:r>
                <a:r>
                  <a:rPr lang="en-US" altLang="ko-KR" dirty="0"/>
                  <a:t>S</a:t>
                </a:r>
                <a:r>
                  <a:rPr lang="ko-KR" altLang="en-US" dirty="0"/>
                  <a:t>에서 어떤 행동을 선택하는지에 따라 다름</a:t>
                </a:r>
                <a:endParaRPr lang="en-US" altLang="ko-KR" dirty="0"/>
              </a:p>
              <a:p>
                <a:r>
                  <a:rPr lang="ko-KR" altLang="en-US" dirty="0"/>
                  <a:t>∙ 가치함수는 상태 </a:t>
                </a:r>
                <a:r>
                  <a:rPr lang="en-US" altLang="ko-KR" dirty="0"/>
                  <a:t>S</a:t>
                </a:r>
                <a:r>
                  <a:rPr lang="ko-KR" altLang="en-US" dirty="0"/>
                  <a:t>로만 정해지는 값 </a:t>
                </a:r>
                <a:r>
                  <a:rPr lang="en-US" altLang="ko-KR" dirty="0"/>
                  <a:t>-&lt; </a:t>
                </a:r>
                <a:r>
                  <a:rPr lang="ko-KR" altLang="en-US" dirty="0"/>
                  <a:t>가능한 반환 값들의 평균</a:t>
                </a:r>
                <a:endParaRPr lang="en-US" altLang="ko-KR" dirty="0"/>
              </a:p>
              <a:p>
                <a:r>
                  <a:rPr lang="ko-KR" altLang="en-US" dirty="0"/>
                  <a:t>∙</a:t>
                </a:r>
                <a:r>
                  <a:rPr lang="en-US" altLang="ko-KR" dirty="0"/>
                  <a:t> </a:t>
                </a:r>
                <a:r>
                  <a:rPr lang="ko-KR" altLang="en-US" dirty="0" err="1"/>
                  <a:t>기댓값을</a:t>
                </a:r>
                <a:r>
                  <a:rPr lang="ko-KR" altLang="en-US" dirty="0"/>
                  <a:t> 계산하기 위해서는 환경의 모델을 알아야함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 err="1"/>
                  <a:t>벨만</a:t>
                </a:r>
                <a:r>
                  <a:rPr lang="ko-KR" altLang="en-US" dirty="0"/>
                  <a:t> 기대 방정식 </a:t>
                </a:r>
                <a:r>
                  <a:rPr lang="en-US" altLang="ko-KR" dirty="0"/>
                  <a:t>-&gt; </a:t>
                </a:r>
                <a:r>
                  <a:rPr lang="ko-KR" altLang="en-US" dirty="0"/>
                  <a:t>정책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dirty="0"/>
                  <a:t>를 따라 갔을 때</a:t>
                </a:r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endParaRPr lang="en-US" altLang="ko-KR" dirty="0"/>
              </a:p>
              <a:p>
                <a:r>
                  <a:rPr lang="ko-KR" altLang="en-US" dirty="0"/>
                  <a:t>최적의 큐 함수 </a:t>
                </a:r>
                <a:r>
                  <a:rPr lang="en-US" altLang="ko-KR" dirty="0"/>
                  <a:t>-&gt; </a:t>
                </a:r>
                <a:r>
                  <a:rPr lang="ko-KR" altLang="en-US" dirty="0"/>
                  <a:t>정책이 최적일때</a:t>
                </a:r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b="0" dirty="0"/>
              </a:p>
              <a:p>
                <a:endParaRPr lang="en-US" altLang="ko-KR" dirty="0"/>
              </a:p>
              <a:p>
                <a:r>
                  <a:rPr lang="ko-KR" altLang="en-US" dirty="0"/>
                  <a:t>최적의 정책</a:t>
                </a:r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정책일때 가치 함수와 큐 함수 사이의 관계</a:t>
                </a:r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⁡[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)|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 err="1"/>
                  <a:t>벨만</a:t>
                </a:r>
                <a:r>
                  <a:rPr lang="ko-KR" altLang="en-US" dirty="0"/>
                  <a:t> 최적 방정식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행동을 선택할 때는 </a:t>
                </a:r>
                <a:r>
                  <a:rPr lang="en-US" altLang="ko-KR" dirty="0"/>
                  <a:t>max, </a:t>
                </a:r>
                <a:r>
                  <a:rPr lang="ko-KR" altLang="en-US" dirty="0"/>
                  <a:t>가치함수 </a:t>
                </a:r>
                <a:r>
                  <a:rPr lang="en-US" altLang="ko-KR" dirty="0"/>
                  <a:t>or </a:t>
                </a:r>
                <a:r>
                  <a:rPr lang="ko-KR" altLang="en-US" dirty="0"/>
                  <a:t>큐 함수로 최적</a:t>
                </a:r>
                <a:endParaRPr lang="en-US" altLang="ko-KR" dirty="0"/>
              </a:p>
              <a:p>
                <a:r>
                  <a:rPr lang="ko-KR" altLang="en-US" dirty="0"/>
                  <a:t>가치 함수에 대한 </a:t>
                </a:r>
                <a:r>
                  <a:rPr lang="ko-KR" altLang="en-US" dirty="0" err="1"/>
                  <a:t>벨만</a:t>
                </a:r>
                <a:r>
                  <a:rPr lang="ko-KR" altLang="en-US" dirty="0"/>
                  <a:t> 최적 방정식</a:t>
                </a:r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큐 함수에 대한 </a:t>
                </a:r>
                <a:r>
                  <a:rPr lang="ko-KR" altLang="en-US" dirty="0" err="1"/>
                  <a:t>벨만</a:t>
                </a:r>
                <a:r>
                  <a:rPr lang="ko-KR" altLang="en-US" dirty="0"/>
                  <a:t> 최적 방정식</a:t>
                </a:r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8256A09-34C0-4D21-897E-A1424BD89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9550"/>
                <a:ext cx="7304692" cy="6971588"/>
              </a:xfrm>
              <a:prstGeom prst="rect">
                <a:avLst/>
              </a:prstGeom>
              <a:blipFill>
                <a:blip r:embed="rId2"/>
                <a:stretch>
                  <a:fillRect l="-1252" t="-8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3D8154C-466A-4F31-9857-1C628803B523}"/>
                  </a:ext>
                </a:extLst>
              </p:cNvPr>
              <p:cNvSpPr txBox="1"/>
              <p:nvPr/>
            </p:nvSpPr>
            <p:spPr>
              <a:xfrm>
                <a:off x="3301545" y="2952750"/>
                <a:ext cx="378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3D8154C-466A-4F31-9857-1C628803B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545" y="2952750"/>
                <a:ext cx="3787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22B3B9-891A-4C12-8969-55E8154A9894}"/>
                  </a:ext>
                </a:extLst>
              </p:cNvPr>
              <p:cNvSpPr txBox="1"/>
              <p:nvPr/>
            </p:nvSpPr>
            <p:spPr>
              <a:xfrm>
                <a:off x="2543175" y="4924425"/>
                <a:ext cx="1867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22B3B9-891A-4C12-8969-55E8154A9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175" y="4924425"/>
                <a:ext cx="186782" cy="276999"/>
              </a:xfrm>
              <a:prstGeom prst="rect">
                <a:avLst/>
              </a:prstGeom>
              <a:blipFill>
                <a:blip r:embed="rId4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1820FB7-B833-4052-B67E-4B1AB4423ED0}"/>
                  </a:ext>
                </a:extLst>
              </p:cNvPr>
              <p:cNvSpPr txBox="1"/>
              <p:nvPr/>
            </p:nvSpPr>
            <p:spPr>
              <a:xfrm>
                <a:off x="2238375" y="6072693"/>
                <a:ext cx="1867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1820FB7-B833-4052-B67E-4B1AB4423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375" y="6072693"/>
                <a:ext cx="186782" cy="276999"/>
              </a:xfrm>
              <a:prstGeom prst="rect">
                <a:avLst/>
              </a:prstGeom>
              <a:blipFill>
                <a:blip r:embed="rId5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80C9E3D-8501-4091-ADF6-EF5642530DEA}"/>
                  </a:ext>
                </a:extLst>
              </p:cNvPr>
              <p:cNvSpPr txBox="1"/>
              <p:nvPr/>
            </p:nvSpPr>
            <p:spPr>
              <a:xfrm>
                <a:off x="0" y="7572375"/>
                <a:ext cx="9701887" cy="9166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Dynamic Programing</a:t>
                </a:r>
              </a:p>
              <a:p>
                <a:r>
                  <a:rPr lang="ko-KR" altLang="en-US" dirty="0"/>
                  <a:t>∙ 알고리즘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DP</a:t>
                </a:r>
              </a:p>
              <a:p>
                <a:r>
                  <a:rPr lang="en-US" altLang="ko-KR" dirty="0"/>
                  <a:t>  </a:t>
                </a:r>
                <a:r>
                  <a:rPr lang="ko-KR" altLang="en-US" dirty="0"/>
                  <a:t>∙ 분할정부 기법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큰 문제를 해결하기 위해 작은 여러 문제로 나누기</a:t>
                </a:r>
                <a:endParaRPr lang="en-US" altLang="ko-KR" dirty="0"/>
              </a:p>
              <a:p>
                <a:r>
                  <a:rPr lang="en-US" altLang="ko-KR" dirty="0"/>
                  <a:t>  </a:t>
                </a:r>
                <a:r>
                  <a:rPr lang="ko-KR" altLang="en-US" dirty="0"/>
                  <a:t>∙ 작은 문제들을 같은 문제로 푸는 것</a:t>
                </a:r>
                <a:endParaRPr lang="en-US" altLang="ko-KR" dirty="0"/>
              </a:p>
              <a:p>
                <a:r>
                  <a:rPr lang="en-US" altLang="ko-KR" dirty="0"/>
                  <a:t>  </a:t>
                </a:r>
                <a:r>
                  <a:rPr lang="ko-KR" altLang="en-US" dirty="0"/>
                  <a:t>∙ 매번 재 계산하지 않고 값은 저장하고 재사용 하는 곳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∙ </a:t>
                </a:r>
                <a:r>
                  <a:rPr lang="en-US" altLang="ko-KR" dirty="0"/>
                  <a:t>MDP</a:t>
                </a:r>
                <a:r>
                  <a:rPr lang="ko-KR" altLang="en-US" dirty="0"/>
                  <a:t>에서의 </a:t>
                </a:r>
                <a:r>
                  <a:rPr lang="en-US" altLang="ko-KR" dirty="0"/>
                  <a:t>DP</a:t>
                </a:r>
              </a:p>
              <a:p>
                <a:r>
                  <a:rPr lang="en-US" altLang="ko-KR" dirty="0"/>
                  <a:t>  </a:t>
                </a:r>
                <a:r>
                  <a:rPr lang="ko-KR" altLang="en-US" dirty="0"/>
                  <a:t>∙ 큰 문제는 무엇이고 작은 문제는 무엇인가</a:t>
                </a:r>
                <a:r>
                  <a:rPr lang="en-US" altLang="ko-KR" dirty="0"/>
                  <a:t>?</a:t>
                </a:r>
              </a:p>
              <a:p>
                <a:r>
                  <a:rPr lang="ko-KR" altLang="en-US" dirty="0"/>
                  <a:t>  ∙ 반복되는 작은 문제는 어떻게 푸는지 </a:t>
                </a:r>
                <a:r>
                  <a:rPr lang="en-US" altLang="ko-KR" dirty="0"/>
                  <a:t>?</a:t>
                </a:r>
              </a:p>
              <a:p>
                <a:r>
                  <a:rPr lang="en-US" altLang="ko-KR" dirty="0"/>
                  <a:t>  </a:t>
                </a:r>
                <a:r>
                  <a:rPr lang="ko-KR" altLang="en-US" dirty="0"/>
                  <a:t>∙ 저장되는 값이 무엇인지</a:t>
                </a:r>
                <a:r>
                  <a:rPr lang="en-US" altLang="ko-KR" dirty="0"/>
                  <a:t>?</a:t>
                </a:r>
              </a:p>
              <a:p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en-US" altLang="ko-KR" dirty="0"/>
                  <a:t>MDP</a:t>
                </a:r>
                <a:r>
                  <a:rPr lang="ko-KR" altLang="en-US" dirty="0"/>
                  <a:t>의 목표는 보상을 최대로 받는 정책을 구하기 </a:t>
                </a:r>
                <a:r>
                  <a:rPr lang="en-US" altLang="ko-KR" dirty="0"/>
                  <a:t>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ko-KR" altLang="en-US" dirty="0"/>
                  <a:t>큰 문제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       </a:t>
                </a:r>
                <a:r>
                  <a:rPr lang="ko-KR" altLang="en-US" dirty="0"/>
                  <a:t>∙ 내재적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dirty="0"/>
                  <a:t> : Value Iteration</a:t>
                </a:r>
              </a:p>
              <a:p>
                <a:r>
                  <a:rPr lang="ko-KR" altLang="en-US" dirty="0"/>
                  <a:t>       ∙ 외재적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dirty="0"/>
                  <a:t> : Policy Iteration</a:t>
                </a:r>
              </a:p>
              <a:p>
                <a:pPr marL="342900" indent="-342900">
                  <a:buAutoNum type="arabicPeriod"/>
                </a:pPr>
                <a:endParaRPr lang="en-US" altLang="ko-KR" dirty="0"/>
              </a:p>
              <a:p>
                <a:r>
                  <a:rPr lang="en-US" altLang="ko-KR" dirty="0"/>
                  <a:t>3. </a:t>
                </a:r>
                <a:r>
                  <a:rPr lang="ko-KR" altLang="en-US" dirty="0"/>
                  <a:t>작은 문제 </a:t>
                </a:r>
                <a:r>
                  <a:rPr lang="en-US" altLang="ko-KR" dirty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4. </a:t>
                </a:r>
                <a:r>
                  <a:rPr lang="ko-KR" altLang="en-US" dirty="0"/>
                  <a:t>반복되는 작은 문제를 푸는 방법 </a:t>
                </a:r>
                <a:r>
                  <a:rPr lang="en-US" altLang="ko-KR" dirty="0"/>
                  <a:t>: Bellman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기대 </a:t>
                </a:r>
                <a:r>
                  <a:rPr lang="en-US" altLang="ko-KR" dirty="0"/>
                  <a:t>or </a:t>
                </a:r>
                <a:r>
                  <a:rPr lang="ko-KR" altLang="en-US" dirty="0"/>
                  <a:t>최적</a:t>
                </a:r>
                <a:r>
                  <a:rPr lang="en-US" altLang="ko-KR" dirty="0"/>
                  <a:t>)</a:t>
                </a:r>
              </a:p>
              <a:p>
                <a:r>
                  <a:rPr lang="en-US" altLang="ko-KR" dirty="0"/>
                  <a:t>5. </a:t>
                </a:r>
                <a:r>
                  <a:rPr lang="ko-KR" altLang="en-US" dirty="0"/>
                  <a:t>저장되는 값</a:t>
                </a:r>
                <a:r>
                  <a:rPr lang="en-US" altLang="ko-KR" dirty="0"/>
                  <a:t> : </a:t>
                </a:r>
                <a:r>
                  <a:rPr lang="ko-KR" altLang="en-US" dirty="0"/>
                  <a:t>가치 함수 </a:t>
                </a:r>
                <a:r>
                  <a:rPr lang="en-US" altLang="ko-KR" dirty="0">
                    <a:solidFill>
                      <a:srgbClr val="002060"/>
                    </a:solidFill>
                  </a:rPr>
                  <a:t>[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가치 함수는 업데이트의 반복적 계산</a:t>
                </a:r>
                <a:r>
                  <a:rPr lang="en-US" altLang="ko-KR" dirty="0">
                    <a:solidFill>
                      <a:srgbClr val="002060"/>
                    </a:solidFill>
                  </a:rPr>
                  <a:t>]</a:t>
                </a:r>
              </a:p>
              <a:p>
                <a:endParaRPr lang="en-US" altLang="ko-KR" dirty="0">
                  <a:solidFill>
                    <a:srgbClr val="002060"/>
                  </a:solidFill>
                </a:endParaRPr>
              </a:p>
              <a:p>
                <a:r>
                  <a:rPr lang="en-US" altLang="ko-KR" dirty="0"/>
                  <a:t>Value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Iteration</a:t>
                </a:r>
              </a:p>
              <a:p>
                <a:pPr marL="342900" indent="-342900">
                  <a:buAutoNum type="arabicPeriod"/>
                </a:pPr>
                <a:r>
                  <a:rPr lang="en-US" altLang="ko-KR" dirty="0"/>
                  <a:t>MDP</a:t>
                </a:r>
                <a:r>
                  <a:rPr lang="ko-KR" altLang="en-US" dirty="0"/>
                  <a:t>를 풀었지만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ko-KR" altLang="en-US" dirty="0"/>
                  <a:t>를 구한 것 </a:t>
                </a:r>
                <a:r>
                  <a:rPr lang="en-US" altLang="ko-KR" dirty="0"/>
                  <a:t>-&gt; </a:t>
                </a:r>
                <a:r>
                  <a:rPr lang="ko-KR" altLang="en-US" dirty="0" err="1"/>
                  <a:t>벨만</a:t>
                </a:r>
                <a:r>
                  <a:rPr lang="ko-KR" altLang="en-US" dirty="0"/>
                  <a:t> 최적 방정식</a:t>
                </a:r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ko-KR" altLang="en-US" dirty="0"/>
                  <a:t>처음부터 </a:t>
                </a:r>
                <a:r>
                  <a:rPr lang="ko-KR" altLang="en-US" dirty="0" err="1"/>
                  <a:t>벨만</a:t>
                </a:r>
                <a:r>
                  <a:rPr lang="ko-KR" altLang="en-US" dirty="0"/>
                  <a:t> 최적 방정식을 만족한다고 가정</a:t>
                </a:r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ko-KR" altLang="en-US" dirty="0" err="1"/>
                  <a:t>벨만</a:t>
                </a:r>
                <a:r>
                  <a:rPr lang="ko-KR" altLang="en-US" dirty="0"/>
                  <a:t> 최적 방정식을 통해 가치함수를 업데이트 </a:t>
                </a:r>
                <a:r>
                  <a:rPr lang="en-US" altLang="ko-KR" dirty="0"/>
                  <a:t>-&gt; </a:t>
                </a:r>
                <a:r>
                  <a:rPr lang="ko-KR" altLang="en-US" dirty="0"/>
                  <a:t>가치 함수가 수렴하면 </a:t>
                </a:r>
                <a:r>
                  <a:rPr lang="en-US" altLang="ko-KR" dirty="0"/>
                  <a:t>greedy policy</a:t>
                </a:r>
                <a:r>
                  <a:rPr lang="ko-KR" altLang="en-US" dirty="0"/>
                  <a:t>로 선택</a:t>
                </a:r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&lt;−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⁡[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nary>
                        <m:naryPr>
                          <m:chr m:val="∑"/>
                          <m:supHide m:val="on"/>
                          <m:ctrlP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Dynamic Programming</a:t>
                </a:r>
                <a:r>
                  <a:rPr lang="ko-KR" altLang="en-US" dirty="0"/>
                  <a:t>은 상당히 높은 </a:t>
                </a:r>
                <a:r>
                  <a:rPr lang="ko-KR" altLang="en-US" dirty="0" err="1"/>
                  <a:t>계산량과</a:t>
                </a:r>
                <a:r>
                  <a:rPr lang="ko-KR" altLang="en-US" dirty="0"/>
                  <a:t> 정확한 </a:t>
                </a:r>
                <a:r>
                  <a:rPr lang="en-US" altLang="ko-KR" dirty="0"/>
                  <a:t>Model</a:t>
                </a:r>
                <a:r>
                  <a:rPr lang="ko-KR" altLang="en-US" dirty="0"/>
                  <a:t>을 요구한다</a:t>
                </a:r>
                <a:endParaRPr lang="en-US" altLang="ko-KR" dirty="0"/>
              </a:p>
              <a:p>
                <a:r>
                  <a:rPr lang="ko-KR" altLang="en-US" dirty="0"/>
                  <a:t>실제 경험을 통해 환경과 상호작용하여 얻은 정보를 그때 그때 반영한다면</a:t>
                </a:r>
                <a:r>
                  <a:rPr lang="en-US" altLang="ko-KR" dirty="0"/>
                  <a:t>?</a:t>
                </a:r>
              </a:p>
              <a:p>
                <a:r>
                  <a:rPr lang="en-US" altLang="ko-KR" dirty="0"/>
                  <a:t>MDP4: </a:t>
                </a:r>
                <a:r>
                  <a:rPr lang="ko-KR" altLang="en-US" dirty="0"/>
                  <a:t>상태변환 확률</a:t>
                </a:r>
                <a:endParaRPr lang="en-US" altLang="ko-KR" dirty="0"/>
              </a:p>
              <a:p>
                <a:r>
                  <a:rPr lang="ko-KR" altLang="en-US" dirty="0"/>
                  <a:t>∙ 상태변환 확률을 안다면 </a:t>
                </a:r>
                <a:r>
                  <a:rPr lang="en-US" altLang="ko-KR" dirty="0"/>
                  <a:t>: Model-based[Dynamic Programming]</a:t>
                </a:r>
              </a:p>
              <a:p>
                <a:r>
                  <a:rPr lang="ko-KR" altLang="en-US" dirty="0"/>
                  <a:t>∙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상태변환 확률을 모른다면 </a:t>
                </a:r>
                <a:r>
                  <a:rPr lang="en-US" altLang="ko-KR" dirty="0"/>
                  <a:t>: Model-free[Reinforcement Learning]</a:t>
                </a:r>
              </a:p>
              <a:p>
                <a:r>
                  <a:rPr lang="ko-KR" altLang="en-US" dirty="0"/>
                  <a:t>∙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상태변환 확률을 학 습한다면 </a:t>
                </a:r>
                <a:r>
                  <a:rPr lang="en-US" altLang="ko-KR" dirty="0"/>
                  <a:t>: Model-based RL [Dyna-Q]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80C9E3D-8501-4091-ADF6-EF5642530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572375"/>
                <a:ext cx="9701887" cy="9166805"/>
              </a:xfrm>
              <a:prstGeom prst="rect">
                <a:avLst/>
              </a:prstGeom>
              <a:blipFill>
                <a:blip r:embed="rId6"/>
                <a:stretch>
                  <a:fillRect l="-942" t="-532" b="-1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598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B8256A09-34C0-4D21-897E-A1424BD89174}"/>
              </a:ext>
            </a:extLst>
          </p:cNvPr>
          <p:cNvSpPr txBox="1"/>
          <p:nvPr/>
        </p:nvSpPr>
        <p:spPr>
          <a:xfrm>
            <a:off x="0" y="209550"/>
            <a:ext cx="9598140" cy="946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DP</a:t>
            </a:r>
            <a:r>
              <a:rPr lang="ko-KR" altLang="en-US" sz="2400" b="1" dirty="0"/>
              <a:t>와 </a:t>
            </a:r>
            <a:r>
              <a:rPr lang="en-US" altLang="ko-KR" sz="2400" b="1" dirty="0"/>
              <a:t>Reinforcement Learning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∙ </a:t>
            </a:r>
            <a:r>
              <a:rPr lang="ko-KR" altLang="en-US" dirty="0" err="1"/>
              <a:t>벨만</a:t>
            </a:r>
            <a:r>
              <a:rPr lang="ko-KR" altLang="en-US" dirty="0"/>
              <a:t> 방정식을 통한 가치함수 및 정책의 업데이트</a:t>
            </a:r>
            <a:endParaRPr lang="en-US" altLang="ko-KR" dirty="0"/>
          </a:p>
          <a:p>
            <a:r>
              <a:rPr lang="ko-KR" altLang="en-US" dirty="0"/>
              <a:t>∙ </a:t>
            </a:r>
            <a:r>
              <a:rPr lang="ko-KR" altLang="en-US" dirty="0" err="1"/>
              <a:t>기댓값을</a:t>
            </a:r>
            <a:r>
              <a:rPr lang="ko-KR" altLang="en-US" dirty="0"/>
              <a:t> 계산하기 위해 환경의 모델을 알아야함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∙</a:t>
            </a:r>
            <a:r>
              <a:rPr lang="en-US" altLang="ko-KR" dirty="0"/>
              <a:t> </a:t>
            </a:r>
            <a:r>
              <a:rPr lang="ko-KR" altLang="en-US" dirty="0"/>
              <a:t>에이전트라는 개념이 없음</a:t>
            </a:r>
            <a:endParaRPr lang="en-US" altLang="ko-KR" dirty="0"/>
          </a:p>
          <a:p>
            <a:r>
              <a:rPr lang="ko-KR" altLang="en-US" dirty="0"/>
              <a:t>∙</a:t>
            </a:r>
            <a:r>
              <a:rPr lang="en-US" altLang="ko-KR" dirty="0"/>
              <a:t> </a:t>
            </a:r>
            <a:r>
              <a:rPr lang="ko-KR" altLang="en-US" dirty="0"/>
              <a:t>환경의 모델을 알아야 하기 때문에 전문적인 지식이 필요</a:t>
            </a:r>
            <a:endParaRPr lang="en-US" altLang="ko-KR" dirty="0"/>
          </a:p>
          <a:p>
            <a:r>
              <a:rPr lang="ko-KR" altLang="en-US" dirty="0"/>
              <a:t>∙</a:t>
            </a:r>
            <a:r>
              <a:rPr lang="en-US" altLang="ko-KR" dirty="0"/>
              <a:t> </a:t>
            </a:r>
            <a:r>
              <a:rPr lang="ko-KR" altLang="en-US" dirty="0"/>
              <a:t>일정 이상 복잡한 문제에 적응하기 힘 </a:t>
            </a:r>
            <a:r>
              <a:rPr lang="ko-KR" altLang="en-US" dirty="0" err="1"/>
              <a:t>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Model-free RL</a:t>
            </a:r>
          </a:p>
          <a:p>
            <a:r>
              <a:rPr lang="en-US" altLang="ko-KR" dirty="0"/>
              <a:t>Reinforcement Learning: </a:t>
            </a:r>
            <a:r>
              <a:rPr lang="ko-KR" altLang="en-US" dirty="0"/>
              <a:t>에이전트가 환경과 직접 상호작용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일단 행동을 선택 후 환경에서 진행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선택한 행동을 평가 </a:t>
            </a:r>
            <a:r>
              <a:rPr lang="en-US" altLang="ko-KR" dirty="0"/>
              <a:t>(</a:t>
            </a:r>
            <a:r>
              <a:rPr lang="ko-KR" altLang="en-US" dirty="0"/>
              <a:t>보상을 받음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평가한 대로 자신을 업데이트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∙ </a:t>
            </a:r>
            <a:r>
              <a:rPr lang="en-US" altLang="ko-KR" dirty="0"/>
              <a:t>Model-free Learning : sampling</a:t>
            </a:r>
            <a:r>
              <a:rPr lang="ko-KR" altLang="en-US" dirty="0"/>
              <a:t>을 통해 학습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Monte Carlo method</a:t>
            </a:r>
          </a:p>
          <a:p>
            <a:r>
              <a:rPr lang="en-US" altLang="ko-KR" dirty="0"/>
              <a:t>-    </a:t>
            </a:r>
            <a:r>
              <a:rPr lang="ko-KR" altLang="en-US" dirty="0"/>
              <a:t>환경을 알고 있다고 전제하지 않음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실제 경험만을 요구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Monte Carlo Control</a:t>
            </a:r>
          </a:p>
          <a:p>
            <a:r>
              <a:rPr lang="ko-KR" altLang="en-US" dirty="0"/>
              <a:t>∙</a:t>
            </a:r>
            <a:r>
              <a:rPr lang="en-US" altLang="ko-KR" dirty="0"/>
              <a:t> Agent</a:t>
            </a:r>
            <a:r>
              <a:rPr lang="ko-KR" altLang="en-US" dirty="0"/>
              <a:t>가 직접 탐험을 한다면</a:t>
            </a:r>
            <a:endParaRPr lang="en-US" altLang="ko-KR" dirty="0"/>
          </a:p>
          <a:p>
            <a:r>
              <a:rPr lang="en-US" altLang="ko-KR" dirty="0"/>
              <a:t>  - on-policy methods: policy</a:t>
            </a:r>
            <a:r>
              <a:rPr lang="ko-KR" altLang="en-US" dirty="0"/>
              <a:t>와 </a:t>
            </a:r>
            <a:r>
              <a:rPr lang="en-US" altLang="ko-KR" dirty="0"/>
              <a:t>policy evaluation &amp; improvement</a:t>
            </a:r>
            <a:r>
              <a:rPr lang="ko-KR" altLang="en-US" dirty="0"/>
              <a:t>가 동일</a:t>
            </a:r>
            <a:endParaRPr lang="en-US" altLang="ko-KR" dirty="0"/>
          </a:p>
          <a:p>
            <a:r>
              <a:rPr lang="en-US" altLang="ko-KR" dirty="0"/>
              <a:t>  - off-policy methods: policy</a:t>
            </a:r>
            <a:r>
              <a:rPr lang="ko-KR" altLang="en-US" dirty="0"/>
              <a:t>와 </a:t>
            </a:r>
            <a:r>
              <a:rPr lang="en-US" altLang="ko-KR" dirty="0"/>
              <a:t>policy evaluation &amp; improvement</a:t>
            </a:r>
            <a:r>
              <a:rPr lang="ko-KR" altLang="en-US" dirty="0"/>
              <a:t>가 별개</a:t>
            </a:r>
            <a:endParaRPr lang="en-US" altLang="ko-KR" dirty="0"/>
          </a:p>
          <a:p>
            <a:r>
              <a:rPr lang="ko-KR" altLang="en-US" dirty="0"/>
              <a:t>∙ </a:t>
            </a:r>
            <a:r>
              <a:rPr lang="en-US" altLang="ko-KR" dirty="0"/>
              <a:t>on-policy methods </a:t>
            </a:r>
            <a:r>
              <a:rPr lang="ko-KR" altLang="en-US" dirty="0"/>
              <a:t>단점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/>
              <a:t>지속적으로 탐험해야 하기 때문에 </a:t>
            </a:r>
            <a:r>
              <a:rPr lang="en-US" altLang="ko-KR" dirty="0"/>
              <a:t>optimal policy</a:t>
            </a:r>
            <a:r>
              <a:rPr lang="ko-KR" altLang="en-US" dirty="0"/>
              <a:t>를 학습 할 수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∙</a:t>
            </a:r>
            <a:r>
              <a:rPr lang="en-US" altLang="ko-KR" dirty="0"/>
              <a:t> policy</a:t>
            </a:r>
            <a:r>
              <a:rPr lang="ko-KR" altLang="en-US" dirty="0"/>
              <a:t>를 두개로 분리하면 어떨까</a:t>
            </a:r>
            <a:endParaRPr lang="en-US" altLang="ko-KR" dirty="0"/>
          </a:p>
          <a:p>
            <a:r>
              <a:rPr lang="en-US" altLang="ko-KR" dirty="0"/>
              <a:t>  - Target policy : </a:t>
            </a:r>
            <a:r>
              <a:rPr lang="ko-KR" altLang="en-US" dirty="0"/>
              <a:t>학습의 대상이 되는 </a:t>
            </a:r>
            <a:r>
              <a:rPr lang="en-US" altLang="ko-KR" dirty="0"/>
              <a:t>policy</a:t>
            </a:r>
          </a:p>
          <a:p>
            <a:r>
              <a:rPr lang="en-US" altLang="ko-KR" dirty="0"/>
              <a:t>  - Behavior policy : behavior</a:t>
            </a:r>
            <a:r>
              <a:rPr lang="ko-KR" altLang="en-US" dirty="0"/>
              <a:t>를 결정하는 </a:t>
            </a:r>
            <a:r>
              <a:rPr lang="en-US" altLang="ko-KR" dirty="0"/>
              <a:t>policy(</a:t>
            </a:r>
            <a:r>
              <a:rPr lang="ko-KR" altLang="en-US" dirty="0"/>
              <a:t>에피소드를 생성하는 </a:t>
            </a:r>
            <a:r>
              <a:rPr lang="en-US" altLang="ko-KR" dirty="0"/>
              <a:t>policy)</a:t>
            </a:r>
          </a:p>
          <a:p>
            <a:r>
              <a:rPr lang="ko-KR" altLang="en-US" dirty="0"/>
              <a:t>∙ </a:t>
            </a:r>
            <a:r>
              <a:rPr lang="en-US" altLang="ko-KR" dirty="0"/>
              <a:t>off-policy methods –Importance</a:t>
            </a:r>
            <a:r>
              <a:rPr lang="ko-KR" altLang="en-US" dirty="0"/>
              <a:t> </a:t>
            </a:r>
            <a:r>
              <a:rPr lang="en-US" altLang="ko-KR" dirty="0"/>
              <a:t>sampling</a:t>
            </a:r>
          </a:p>
          <a:p>
            <a:r>
              <a:rPr lang="en-US" altLang="ko-KR" dirty="0"/>
              <a:t>  - </a:t>
            </a:r>
            <a:r>
              <a:rPr lang="ko-KR" altLang="en-US" dirty="0"/>
              <a:t>대부분의 </a:t>
            </a:r>
            <a:r>
              <a:rPr lang="en-US" altLang="ko-KR" dirty="0"/>
              <a:t>off-policy </a:t>
            </a:r>
            <a:r>
              <a:rPr lang="ko-KR" altLang="en-US" dirty="0"/>
              <a:t>방법은 </a:t>
            </a:r>
            <a:r>
              <a:rPr lang="en-US" altLang="ko-KR" dirty="0"/>
              <a:t>Importance sampling</a:t>
            </a:r>
            <a:r>
              <a:rPr lang="ko-KR" altLang="en-US" dirty="0"/>
              <a:t>을 이용</a:t>
            </a:r>
            <a:endParaRPr lang="en-US" altLang="ko-KR" dirty="0"/>
          </a:p>
          <a:p>
            <a:r>
              <a:rPr lang="en-US" altLang="ko-KR" dirty="0"/>
              <a:t>  - Importance sampling</a:t>
            </a:r>
            <a:r>
              <a:rPr lang="ko-KR" altLang="en-US" dirty="0"/>
              <a:t>이란 다른 두개의 확률 분포를 함께 이용해서 </a:t>
            </a:r>
            <a:r>
              <a:rPr lang="en-US" altLang="ko-KR" dirty="0"/>
              <a:t>expected value</a:t>
            </a:r>
            <a:r>
              <a:rPr lang="ko-KR" altLang="en-US" dirty="0"/>
              <a:t>를 추정한다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2EF8093-7439-4C91-8D0D-C8F3855D486B}"/>
              </a:ext>
            </a:extLst>
          </p:cNvPr>
          <p:cNvCxnSpPr/>
          <p:nvPr/>
        </p:nvCxnSpPr>
        <p:spPr>
          <a:xfrm>
            <a:off x="276225" y="8982075"/>
            <a:ext cx="1971675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E0B23B0-A2E6-40A5-98E3-B167ACF00072}"/>
              </a:ext>
            </a:extLst>
          </p:cNvPr>
          <p:cNvSpPr txBox="1"/>
          <p:nvPr/>
        </p:nvSpPr>
        <p:spPr>
          <a:xfrm>
            <a:off x="1447800" y="8982075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추정이 빠르거나  더 편함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67E516AE-8937-4E76-A5C9-298912C946F4}"/>
              </a:ext>
            </a:extLst>
          </p:cNvPr>
          <p:cNvCxnSpPr>
            <a:endCxn id="6" idx="1"/>
          </p:cNvCxnSpPr>
          <p:nvPr/>
        </p:nvCxnSpPr>
        <p:spPr>
          <a:xfrm>
            <a:off x="638175" y="8982075"/>
            <a:ext cx="809625" cy="184666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DA741B6-7B02-4CAD-81AB-CCF5AFED50C1}"/>
              </a:ext>
            </a:extLst>
          </p:cNvPr>
          <p:cNvSpPr txBox="1"/>
          <p:nvPr/>
        </p:nvSpPr>
        <p:spPr>
          <a:xfrm>
            <a:off x="8086725" y="5619750"/>
            <a:ext cx="42530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Monte-Carlo </a:t>
            </a:r>
            <a:r>
              <a:rPr lang="ko-KR" altLang="en-US" dirty="0"/>
              <a:t>한계</a:t>
            </a:r>
            <a:endParaRPr lang="en-US" altLang="ko-KR" dirty="0"/>
          </a:p>
          <a:p>
            <a:r>
              <a:rPr lang="ko-KR" altLang="en-US" dirty="0"/>
              <a:t>∙</a:t>
            </a:r>
            <a:r>
              <a:rPr lang="en-US" altLang="ko-KR" dirty="0"/>
              <a:t> </a:t>
            </a:r>
            <a:r>
              <a:rPr lang="ko-KR" altLang="en-US" dirty="0"/>
              <a:t>에피소드가 끝나야만 업데이트</a:t>
            </a:r>
            <a:endParaRPr lang="en-US" altLang="ko-KR" dirty="0"/>
          </a:p>
          <a:p>
            <a:r>
              <a:rPr lang="ko-KR" altLang="en-US" dirty="0"/>
              <a:t>∙</a:t>
            </a:r>
            <a:r>
              <a:rPr lang="en-US" altLang="ko-KR" dirty="0"/>
              <a:t> </a:t>
            </a:r>
            <a:r>
              <a:rPr lang="ko-KR" altLang="en-US" dirty="0"/>
              <a:t>에피소드가 끝나지 않거나 긴 상황에서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학습이 어려움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B1F45D-81A4-4B33-9FE8-3C2ED61B2DC2}"/>
              </a:ext>
            </a:extLst>
          </p:cNvPr>
          <p:cNvSpPr txBox="1"/>
          <p:nvPr/>
        </p:nvSpPr>
        <p:spPr>
          <a:xfrm>
            <a:off x="7143750" y="2419350"/>
            <a:ext cx="46854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Monte Carlo Prediction</a:t>
            </a:r>
          </a:p>
          <a:p>
            <a:r>
              <a:rPr lang="ko-KR" altLang="en-US" dirty="0"/>
              <a:t>∙ </a:t>
            </a:r>
            <a:r>
              <a:rPr lang="en-US" altLang="ko-KR" dirty="0"/>
              <a:t>First-visit MC method</a:t>
            </a:r>
          </a:p>
          <a:p>
            <a:r>
              <a:rPr lang="ko-KR" altLang="en-US" dirty="0"/>
              <a:t>  처음으로 방문한 </a:t>
            </a:r>
            <a:r>
              <a:rPr lang="en-US" altLang="ko-KR" dirty="0"/>
              <a:t>static</a:t>
            </a:r>
            <a:r>
              <a:rPr lang="ko-KR" altLang="en-US" dirty="0"/>
              <a:t>에 대한 </a:t>
            </a:r>
            <a:r>
              <a:rPr lang="en-US" altLang="ko-KR" dirty="0"/>
              <a:t>average return</a:t>
            </a:r>
          </a:p>
          <a:p>
            <a:r>
              <a:rPr lang="ko-KR" altLang="en-US" dirty="0"/>
              <a:t>∙ </a:t>
            </a:r>
            <a:r>
              <a:rPr lang="en-US" altLang="ko-KR" dirty="0"/>
              <a:t>Every-visit MC method</a:t>
            </a:r>
          </a:p>
          <a:p>
            <a:r>
              <a:rPr lang="ko-KR" altLang="en-US" dirty="0"/>
              <a:t>  모든 방문한 </a:t>
            </a:r>
            <a:r>
              <a:rPr lang="en-US" altLang="ko-KR" dirty="0"/>
              <a:t>static</a:t>
            </a:r>
            <a:r>
              <a:rPr lang="ko-KR" altLang="en-US" dirty="0"/>
              <a:t>에 대한 </a:t>
            </a:r>
            <a:r>
              <a:rPr lang="en-US" altLang="ko-KR" dirty="0"/>
              <a:t>average return</a:t>
            </a:r>
          </a:p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18CB95-4D53-4697-A719-46251E051C9E}"/>
                  </a:ext>
                </a:extLst>
              </p:cNvPr>
              <p:cNvSpPr txBox="1"/>
              <p:nvPr/>
            </p:nvSpPr>
            <p:spPr>
              <a:xfrm>
                <a:off x="0" y="10010775"/>
                <a:ext cx="6595267" cy="2343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Time difference</a:t>
                </a:r>
              </a:p>
              <a:p>
                <a:r>
                  <a:rPr lang="ko-KR" altLang="en-US" dirty="0"/>
                  <a:t>∙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에피소드마다 학습하던 </a:t>
                </a:r>
                <a:r>
                  <a:rPr lang="en-US" altLang="ko-KR" dirty="0"/>
                  <a:t>Monte-Carlo </a:t>
                </a:r>
                <a:r>
                  <a:rPr lang="ko-KR" altLang="en-US" dirty="0"/>
                  <a:t>방식을 실시간으로 바꾸다</a:t>
                </a:r>
                <a:endParaRPr lang="en-US" altLang="ko-KR" dirty="0"/>
              </a:p>
              <a:p>
                <a:r>
                  <a:rPr lang="en-US" altLang="ko-KR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endParaRPr lang="en-US" altLang="ko-KR" b="0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endParaRPr lang="en-US" altLang="ko-KR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18CB95-4D53-4697-A719-46251E051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010775"/>
                <a:ext cx="6595267" cy="2343975"/>
              </a:xfrm>
              <a:prstGeom prst="rect">
                <a:avLst/>
              </a:prstGeom>
              <a:blipFill>
                <a:blip r:embed="rId2"/>
                <a:stretch>
                  <a:fillRect l="-739" t="-1299" b="-12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20BFA663-41D6-44AF-B05C-57AF7FACA16D}"/>
              </a:ext>
            </a:extLst>
          </p:cNvPr>
          <p:cNvSpPr/>
          <p:nvPr/>
        </p:nvSpPr>
        <p:spPr>
          <a:xfrm>
            <a:off x="2247900" y="10648950"/>
            <a:ext cx="238125" cy="257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D929882-47FC-4C88-A14F-E91FD629D877}"/>
              </a:ext>
            </a:extLst>
          </p:cNvPr>
          <p:cNvCxnSpPr>
            <a:stCxn id="14" idx="2"/>
          </p:cNvCxnSpPr>
          <p:nvPr/>
        </p:nvCxnSpPr>
        <p:spPr>
          <a:xfrm>
            <a:off x="2366963" y="10906125"/>
            <a:ext cx="119062" cy="27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5B0BBAE-C977-425E-ACBC-C93F2FCBB1A7}"/>
              </a:ext>
            </a:extLst>
          </p:cNvPr>
          <p:cNvSpPr/>
          <p:nvPr/>
        </p:nvSpPr>
        <p:spPr>
          <a:xfrm>
            <a:off x="2486025" y="11473275"/>
            <a:ext cx="1666362" cy="276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BEA3BED-B6D4-4A92-B0A4-331BAD78D4E5}"/>
              </a:ext>
            </a:extLst>
          </p:cNvPr>
          <p:cNvSpPr/>
          <p:nvPr/>
        </p:nvSpPr>
        <p:spPr>
          <a:xfrm>
            <a:off x="2800093" y="12036075"/>
            <a:ext cx="1666362" cy="276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E8EE75B-E0D5-4156-8B7B-A2AB9DC55CD6}"/>
              </a:ext>
            </a:extLst>
          </p:cNvPr>
          <p:cNvCxnSpPr>
            <a:stCxn id="17" idx="2"/>
          </p:cNvCxnSpPr>
          <p:nvPr/>
        </p:nvCxnSpPr>
        <p:spPr>
          <a:xfrm flipH="1">
            <a:off x="3295650" y="11749500"/>
            <a:ext cx="23556" cy="286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014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4662</TotalTime>
  <Words>1110</Words>
  <Application>Microsoft Office PowerPoint</Application>
  <PresentationFormat>사용자 지정</PresentationFormat>
  <Paragraphs>172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공영재</dc:creator>
  <cp:lastModifiedBy>공영재</cp:lastModifiedBy>
  <cp:revision>100</cp:revision>
  <dcterms:created xsi:type="dcterms:W3CDTF">2020-05-20T02:40:13Z</dcterms:created>
  <dcterms:modified xsi:type="dcterms:W3CDTF">2020-08-13T10:45:32Z</dcterms:modified>
</cp:coreProperties>
</file>