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13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2620DEB-7638-4EBB-8F72-EFAEC8521E1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강화학습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56A09-34C0-4D21-897E-A1424BD89174}"/>
              </a:ext>
            </a:extLst>
          </p:cNvPr>
          <p:cNvSpPr txBox="1"/>
          <p:nvPr/>
        </p:nvSpPr>
        <p:spPr>
          <a:xfrm>
            <a:off x="0" y="714375"/>
            <a:ext cx="657744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Local Maxima </a:t>
            </a:r>
            <a:r>
              <a:rPr lang="ko-KR" altLang="en-US" sz="2400" b="1" dirty="0"/>
              <a:t>문제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최적의 해를 구하는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원하는 만큼의 최적의 해가 나오지 않은 경우 </a:t>
            </a:r>
            <a:r>
              <a:rPr lang="en-US" altLang="ko-KR" dirty="0"/>
              <a:t>[</a:t>
            </a:r>
            <a:r>
              <a:rPr lang="ko-KR" altLang="en-US" dirty="0"/>
              <a:t>랜덤으로 해결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2400" b="1" dirty="0"/>
              <a:t>파블로프와 스키너</a:t>
            </a:r>
            <a:r>
              <a:rPr lang="en-US" altLang="ko-KR" dirty="0"/>
              <a:t>: </a:t>
            </a:r>
            <a:r>
              <a:rPr lang="ko-KR" altLang="en-US" dirty="0"/>
              <a:t>심리학에서 본 강화학습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파블로프식 자극 </a:t>
            </a:r>
            <a:r>
              <a:rPr lang="en-US" altLang="ko-KR" dirty="0"/>
              <a:t>– </a:t>
            </a:r>
            <a:r>
              <a:rPr lang="ko-KR" altLang="en-US" dirty="0"/>
              <a:t>반응 모형 </a:t>
            </a:r>
            <a:r>
              <a:rPr lang="en-US" altLang="ko-KR" b="1" dirty="0">
                <a:solidFill>
                  <a:srgbClr val="00B050"/>
                </a:solidFill>
              </a:rPr>
              <a:t>[Black Box Learning]</a:t>
            </a:r>
          </a:p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3C0E87-93BF-4A3E-A755-6FCE3F359A64}"/>
              </a:ext>
            </a:extLst>
          </p:cNvPr>
          <p:cNvSpPr txBox="1"/>
          <p:nvPr/>
        </p:nvSpPr>
        <p:spPr>
          <a:xfrm>
            <a:off x="280988" y="2603995"/>
            <a:ext cx="1033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(stimuli)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13F7-BB52-4E42-AD48-ACE56C883D8A}"/>
              </a:ext>
            </a:extLst>
          </p:cNvPr>
          <p:cNvSpPr txBox="1"/>
          <p:nvPr/>
        </p:nvSpPr>
        <p:spPr>
          <a:xfrm>
            <a:off x="1833563" y="2597655"/>
            <a:ext cx="12620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(Response)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AA2EEA-4C4E-4ED7-8BF0-E4F39627E9F9}"/>
              </a:ext>
            </a:extLst>
          </p:cNvPr>
          <p:cNvSpPr txBox="1"/>
          <p:nvPr/>
        </p:nvSpPr>
        <p:spPr>
          <a:xfrm>
            <a:off x="6577442" y="1891620"/>
            <a:ext cx="49503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스키너 행동주의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dirty="0"/>
              <a:t>유전적 설명의 거부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무의식 동기에 대한 부정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인간은 기계와 같다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인간의 자유성과 행동의 책임성에 대한 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스키너 강화 이론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강화 </a:t>
            </a:r>
            <a:r>
              <a:rPr lang="en-US" altLang="ko-KR" dirty="0"/>
              <a:t>[</a:t>
            </a:r>
            <a:r>
              <a:rPr lang="ko-KR" altLang="en-US" dirty="0"/>
              <a:t>정적강화</a:t>
            </a:r>
            <a:r>
              <a:rPr lang="en-US" altLang="ko-KR" dirty="0"/>
              <a:t>, </a:t>
            </a:r>
            <a:r>
              <a:rPr lang="ko-KR" altLang="en-US" dirty="0"/>
              <a:t>부적강화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처벌 </a:t>
            </a:r>
            <a:r>
              <a:rPr lang="en-US" altLang="ko-KR" dirty="0"/>
              <a:t>[</a:t>
            </a:r>
            <a:r>
              <a:rPr lang="ko-KR" altLang="en-US" dirty="0"/>
              <a:t>정적처벌</a:t>
            </a:r>
            <a:r>
              <a:rPr lang="en-US" altLang="ko-KR" dirty="0"/>
              <a:t>, </a:t>
            </a:r>
            <a:r>
              <a:rPr lang="ko-KR" altLang="en-US" dirty="0"/>
              <a:t>부적 처벌</a:t>
            </a:r>
            <a:r>
              <a:rPr lang="en-US" altLang="ko-KR" dirty="0"/>
              <a:t>]</a:t>
            </a: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A67E555-94F9-473A-9533-A38EB087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41995"/>
              </p:ext>
            </p:extLst>
          </p:nvPr>
        </p:nvGraphicFramePr>
        <p:xfrm>
          <a:off x="1014413" y="5075425"/>
          <a:ext cx="9496426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437">
                  <a:extLst>
                    <a:ext uri="{9D8B030D-6E8A-4147-A177-3AD203B41FA5}">
                      <a16:colId xmlns:a16="http://schemas.microsoft.com/office/drawing/2014/main" val="1279982020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72148574"/>
                    </a:ext>
                  </a:extLst>
                </a:gridCol>
                <a:gridCol w="4214814">
                  <a:extLst>
                    <a:ext uri="{9D8B030D-6E8A-4147-A177-3AD203B41FA5}">
                      <a16:colId xmlns:a16="http://schemas.microsoft.com/office/drawing/2014/main" val="84180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고정적 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조작적 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자극 반응의 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자극을 해야 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자극을 얻기 위해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자극의 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외부 자극에 의해 반응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자발적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의식적으로 일어 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형성 과정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정서적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불수의적 행동을 반복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목적지향적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수의적 행동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2799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E5CF158-E5D5-4542-844E-DE407DC1ECAD}"/>
              </a:ext>
            </a:extLst>
          </p:cNvPr>
          <p:cNvSpPr txBox="1"/>
          <p:nvPr/>
        </p:nvSpPr>
        <p:spPr>
          <a:xfrm>
            <a:off x="0" y="8010525"/>
            <a:ext cx="7446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환경과의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상호작용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상호작용과 학습에 대한 계산적 관점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상호작용을 통한 목표지향적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Trial-and-error search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상황에 가장 적합한 행동을 찾기까지는 수 많은 시행착오가 필요하다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Delayed reward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복잡한 상황에서는 현재 선택한 행동이 미래의 순차적인 보상에 영향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강화학습의 일반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에이전트와 환경의 상호작용 </a:t>
            </a:r>
            <a:r>
              <a:rPr lang="en-US" altLang="ko-KR" dirty="0"/>
              <a:t>-&gt; </a:t>
            </a:r>
            <a:r>
              <a:rPr lang="ko-KR" altLang="en-US" dirty="0"/>
              <a:t>데이터 생성 </a:t>
            </a:r>
            <a:r>
              <a:rPr lang="en-US" altLang="ko-KR" dirty="0"/>
              <a:t>[</a:t>
            </a:r>
            <a:r>
              <a:rPr lang="ko-KR" altLang="en-US" dirty="0"/>
              <a:t>미리 모아 놓을 수 없다</a:t>
            </a:r>
            <a:r>
              <a:rPr lang="en-US" altLang="ko-KR" dirty="0"/>
              <a:t>.]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특정상태에서 특정 행동을 선택 </a:t>
            </a:r>
            <a:r>
              <a:rPr lang="en-US" altLang="ko-KR" dirty="0"/>
              <a:t>-&gt; </a:t>
            </a:r>
            <a:r>
              <a:rPr lang="ko-KR" altLang="en-US" dirty="0"/>
              <a:t>보상 </a:t>
            </a:r>
            <a:r>
              <a:rPr lang="en-US" altLang="ko-KR" dirty="0"/>
              <a:t>-&gt; </a:t>
            </a:r>
            <a:r>
              <a:rPr lang="ko-KR" altLang="en-US" dirty="0"/>
              <a:t>학습</a:t>
            </a:r>
            <a:endParaRPr lang="en-US" alt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4FC97B-E0A5-4EC6-B0C1-AA0CE1E69AD3}"/>
              </a:ext>
            </a:extLst>
          </p:cNvPr>
          <p:cNvSpPr txBox="1"/>
          <p:nvPr/>
        </p:nvSpPr>
        <p:spPr>
          <a:xfrm>
            <a:off x="3929062" y="7687359"/>
            <a:ext cx="8472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★</a:t>
            </a:r>
            <a:r>
              <a:rPr lang="ko-KR" altLang="en-US" dirty="0" err="1">
                <a:solidFill>
                  <a:srgbClr val="00B050"/>
                </a:solidFill>
              </a:rPr>
              <a:t>강화학습이란</a:t>
            </a:r>
            <a:r>
              <a:rPr lang="ko-KR" altLang="en-US" dirty="0">
                <a:solidFill>
                  <a:srgbClr val="00B050"/>
                </a:solidFill>
              </a:rPr>
              <a:t> 주어진 상황에서 보상을 최대화 할 수 있는 행동에 대한 학습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C665E9-849A-4878-AEC8-0053B0C51EF9}"/>
              </a:ext>
            </a:extLst>
          </p:cNvPr>
          <p:cNvSpPr/>
          <p:nvPr/>
        </p:nvSpPr>
        <p:spPr>
          <a:xfrm>
            <a:off x="4668549" y="12119343"/>
            <a:ext cx="21881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에이전트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423B4F-54AC-4465-96D0-31231012006E}"/>
              </a:ext>
            </a:extLst>
          </p:cNvPr>
          <p:cNvSpPr/>
          <p:nvPr/>
        </p:nvSpPr>
        <p:spPr>
          <a:xfrm>
            <a:off x="4668549" y="13252997"/>
            <a:ext cx="21881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44F81CE-DE18-498C-AE06-477FBDCC252B}"/>
              </a:ext>
            </a:extLst>
          </p:cNvPr>
          <p:cNvCxnSpPr>
            <a:stCxn id="48" idx="3"/>
            <a:endCxn id="50" idx="3"/>
          </p:cNvCxnSpPr>
          <p:nvPr/>
        </p:nvCxnSpPr>
        <p:spPr>
          <a:xfrm>
            <a:off x="6856703" y="12309843"/>
            <a:ext cx="12700" cy="1133654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6B9B9ED-C2A7-4189-AEE3-151C825CE4E2}"/>
              </a:ext>
            </a:extLst>
          </p:cNvPr>
          <p:cNvCxnSpPr>
            <a:cxnSpLocks/>
            <a:stCxn id="50" idx="1"/>
            <a:endCxn id="48" idx="1"/>
          </p:cNvCxnSpPr>
          <p:nvPr/>
        </p:nvCxnSpPr>
        <p:spPr>
          <a:xfrm rot="10800000">
            <a:off x="4668549" y="12309843"/>
            <a:ext cx="12700" cy="1133654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899EEE-903C-448C-B42A-4C5C3AFA20F0}"/>
              </a:ext>
            </a:extLst>
          </p:cNvPr>
          <p:cNvSpPr txBox="1"/>
          <p:nvPr/>
        </p:nvSpPr>
        <p:spPr>
          <a:xfrm>
            <a:off x="7219950" y="12767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행동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DC61DF-A145-4034-A57A-FB557B7F644A}"/>
              </a:ext>
            </a:extLst>
          </p:cNvPr>
          <p:cNvSpPr txBox="1"/>
          <p:nvPr/>
        </p:nvSpPr>
        <p:spPr>
          <a:xfrm>
            <a:off x="3288721" y="126290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보상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다음상태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5D135D-D269-4B1E-AA23-427F83A39D4B}"/>
                  </a:ext>
                </a:extLst>
              </p:cNvPr>
              <p:cNvSpPr txBox="1"/>
              <p:nvPr/>
            </p:nvSpPr>
            <p:spPr>
              <a:xfrm>
                <a:off x="0" y="14106525"/>
                <a:ext cx="8196731" cy="5228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강화학습 한눈에 보기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강화 학습이 풀고자 하는 문제 </a:t>
                </a:r>
                <a:r>
                  <a:rPr lang="en-US" altLang="ko-KR" dirty="0"/>
                  <a:t>: Sequential Decision Problem [SDP]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문제에 대한 수학적 정의 </a:t>
                </a:r>
                <a:r>
                  <a:rPr lang="en-US" altLang="ko-KR" dirty="0"/>
                  <a:t>: Markov Decision Process [MDP]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MDP</a:t>
                </a:r>
                <a:r>
                  <a:rPr lang="ko-KR" altLang="en-US" dirty="0"/>
                  <a:t>를 계산으로 푸는 방법 </a:t>
                </a:r>
                <a:r>
                  <a:rPr lang="en-US" altLang="ko-KR" dirty="0"/>
                  <a:t>: Dynamic Programming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MDP</a:t>
                </a:r>
                <a:r>
                  <a:rPr lang="ko-KR" altLang="en-US" dirty="0"/>
                  <a:t>를 학습으로 푸는 방법</a:t>
                </a:r>
                <a:r>
                  <a:rPr lang="en-US" altLang="ko-KR" dirty="0"/>
                  <a:t> : Reinforcement Learning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상태공간이 크고 차원이 높을 때 쓰는 방법 </a:t>
                </a:r>
                <a:r>
                  <a:rPr lang="en-US" altLang="ko-KR" dirty="0"/>
                  <a:t>: Function Approximation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바둑과 같은 복잡하고 어려운 문제를 푸는 방법 </a:t>
                </a:r>
                <a:r>
                  <a:rPr lang="en-US" altLang="ko-KR" dirty="0"/>
                  <a:t>: Deep Reinforcement Learning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MDP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MDP={S,A,R,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dirty="0"/>
                  <a:t>,r}</a:t>
                </a:r>
                <a:r>
                  <a:rPr lang="ko-KR" altLang="en-US" dirty="0"/>
                  <a:t>로 정의되는 </a:t>
                </a:r>
                <a:r>
                  <a:rPr lang="en-US" altLang="ko-KR" dirty="0"/>
                  <a:t>tuple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MDP</a:t>
                </a:r>
                <a:r>
                  <a:rPr lang="ko-KR" altLang="en-US" dirty="0"/>
                  <a:t>의 구성요소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S </a:t>
                </a:r>
                <a:r>
                  <a:rPr lang="ko-KR" altLang="en-US" dirty="0"/>
                  <a:t>상태 </a:t>
                </a:r>
                <a:r>
                  <a:rPr lang="en-US" altLang="ko-KR" dirty="0"/>
                  <a:t>[state]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A </a:t>
                </a:r>
                <a:r>
                  <a:rPr lang="ko-KR" altLang="en-US" dirty="0"/>
                  <a:t>행동 </a:t>
                </a:r>
                <a:r>
                  <a:rPr lang="en-US" altLang="ko-KR" dirty="0"/>
                  <a:t>[action]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R </a:t>
                </a:r>
                <a:r>
                  <a:rPr lang="ko-KR" altLang="en-US" dirty="0"/>
                  <a:t>보상 </a:t>
                </a:r>
                <a:r>
                  <a:rPr lang="en-US" altLang="ko-KR" dirty="0"/>
                  <a:t>[reward]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ko-KR" altLang="en-US" dirty="0"/>
                  <a:t>상태변환확률 </a:t>
                </a:r>
                <a:r>
                  <a:rPr lang="en-US" altLang="ko-KR" dirty="0"/>
                  <a:t>[state transition probability]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r </a:t>
                </a:r>
                <a:r>
                  <a:rPr lang="ko-KR" altLang="en-US" dirty="0" err="1"/>
                  <a:t>할인률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[discount factor]</a:t>
                </a:r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5D135D-D269-4B1E-AA23-427F83A39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06525"/>
                <a:ext cx="8196731" cy="5228034"/>
              </a:xfrm>
              <a:prstGeom prst="rect">
                <a:avLst/>
              </a:prstGeom>
              <a:blipFill>
                <a:blip r:embed="rId2"/>
                <a:stretch>
                  <a:fillRect l="-595" t="-816" b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89D1D45-23A9-4D0E-B2B3-D551C17F8D2D}"/>
              </a:ext>
            </a:extLst>
          </p:cNvPr>
          <p:cNvCxnSpPr/>
          <p:nvPr/>
        </p:nvCxnSpPr>
        <p:spPr>
          <a:xfrm>
            <a:off x="2095500" y="17478375"/>
            <a:ext cx="771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AC45095-2E06-43F4-9DDF-0078C612B49D}"/>
              </a:ext>
            </a:extLst>
          </p:cNvPr>
          <p:cNvCxnSpPr/>
          <p:nvPr/>
        </p:nvCxnSpPr>
        <p:spPr>
          <a:xfrm>
            <a:off x="2095500" y="17897475"/>
            <a:ext cx="771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9CD2EC4-99E4-46DE-8FAC-A84F0E2E435F}"/>
              </a:ext>
            </a:extLst>
          </p:cNvPr>
          <p:cNvCxnSpPr/>
          <p:nvPr/>
        </p:nvCxnSpPr>
        <p:spPr>
          <a:xfrm>
            <a:off x="2095500" y="18268950"/>
            <a:ext cx="771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65E17D1-CC9E-495B-8B61-54AC25EC52EC}"/>
              </a:ext>
            </a:extLst>
          </p:cNvPr>
          <p:cNvCxnSpPr>
            <a:cxnSpLocks/>
          </p:cNvCxnSpPr>
          <p:nvPr/>
        </p:nvCxnSpPr>
        <p:spPr>
          <a:xfrm flipV="1">
            <a:off x="2867025" y="17478375"/>
            <a:ext cx="0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EFEC3A-5246-436F-9D24-7B9BBF91C688}"/>
              </a:ext>
            </a:extLst>
          </p:cNvPr>
          <p:cNvSpPr txBox="1"/>
          <p:nvPr/>
        </p:nvSpPr>
        <p:spPr>
          <a:xfrm>
            <a:off x="3034351" y="17688996"/>
            <a:ext cx="32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Define </a:t>
            </a:r>
            <a:r>
              <a:rPr lang="ko-KR" altLang="en-US" dirty="0">
                <a:solidFill>
                  <a:srgbClr val="002060"/>
                </a:solidFill>
              </a:rPr>
              <a:t>가능하면 강화학습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D75C42-D1A3-440C-A0DC-6A0DF8688B9B}"/>
              </a:ext>
            </a:extLst>
          </p:cNvPr>
          <p:cNvSpPr txBox="1"/>
          <p:nvPr/>
        </p:nvSpPr>
        <p:spPr>
          <a:xfrm>
            <a:off x="6961478" y="17028527"/>
            <a:ext cx="216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Case by case </a:t>
            </a:r>
            <a:r>
              <a:rPr lang="ko-KR" altLang="en-US" dirty="0">
                <a:solidFill>
                  <a:srgbClr val="002060"/>
                </a:solidFill>
              </a:rPr>
              <a:t>로 설정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ko-KR" altLang="en-US" dirty="0">
                <a:solidFill>
                  <a:srgbClr val="002060"/>
                </a:solidFill>
              </a:rPr>
              <a:t>경험적 </a:t>
            </a:r>
            <a:r>
              <a:rPr lang="en-US" altLang="ko-KR" dirty="0">
                <a:solidFill>
                  <a:srgbClr val="002060"/>
                </a:solidFill>
              </a:rPr>
              <a:t>]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C3D8B9E-25FC-48E8-859E-E64B9A0169DD}"/>
              </a:ext>
            </a:extLst>
          </p:cNvPr>
          <p:cNvCxnSpPr>
            <a:stCxn id="72" idx="1"/>
          </p:cNvCxnSpPr>
          <p:nvPr/>
        </p:nvCxnSpPr>
        <p:spPr>
          <a:xfrm flipH="1">
            <a:off x="5734050" y="17351693"/>
            <a:ext cx="1227428" cy="33730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D076991-3390-4479-9F6D-73DE6C7CF78E}"/>
              </a:ext>
            </a:extLst>
          </p:cNvPr>
          <p:cNvCxnSpPr/>
          <p:nvPr/>
        </p:nvCxnSpPr>
        <p:spPr>
          <a:xfrm>
            <a:off x="4991101" y="18707100"/>
            <a:ext cx="7715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FBA5B4-1F9E-4DB1-B83D-CC75ED7F1B39}"/>
              </a:ext>
            </a:extLst>
          </p:cNvPr>
          <p:cNvSpPr txBox="1"/>
          <p:nvPr/>
        </p:nvSpPr>
        <p:spPr>
          <a:xfrm>
            <a:off x="5726087" y="1852017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간단한 문제는 값이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B1B8DDB-CD32-45EA-9591-D046442015EF}"/>
              </a:ext>
            </a:extLst>
          </p:cNvPr>
          <p:cNvCxnSpPr/>
          <p:nvPr/>
        </p:nvCxnSpPr>
        <p:spPr>
          <a:xfrm>
            <a:off x="4991101" y="19139684"/>
            <a:ext cx="7715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3392513-17CD-4B0E-8294-2E6B4BEA7E49}"/>
              </a:ext>
            </a:extLst>
          </p:cNvPr>
          <p:cNvSpPr txBox="1"/>
          <p:nvPr/>
        </p:nvSpPr>
        <p:spPr>
          <a:xfrm>
            <a:off x="5726087" y="18952756"/>
            <a:ext cx="332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평등하게 분배한다면 값이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지금의 보상이 중요하면 ↓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과거와 현재의 차이가 적으면↑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B7049-746F-4E66-93FD-32CCB1B3103C}"/>
              </a:ext>
            </a:extLst>
          </p:cNvPr>
          <p:cNvSpPr txBox="1"/>
          <p:nvPr/>
        </p:nvSpPr>
        <p:spPr>
          <a:xfrm>
            <a:off x="0" y="0"/>
            <a:ext cx="786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Reinforcement Learning</a:t>
            </a:r>
          </a:p>
          <a:p>
            <a:r>
              <a:rPr lang="en-US" altLang="ko-KR" dirty="0"/>
              <a:t>MDP</a:t>
            </a:r>
            <a:r>
              <a:rPr lang="ko-KR" altLang="en-US" dirty="0"/>
              <a:t>는 </a:t>
            </a:r>
            <a:r>
              <a:rPr lang="en-US" altLang="ko-KR" dirty="0"/>
              <a:t>sensation, action, goal</a:t>
            </a:r>
            <a:r>
              <a:rPr lang="ko-KR" altLang="en-US" dirty="0"/>
              <a:t>의 세가지 개념을 포함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E174472-E7B3-4B43-BBE2-241C93D42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63978"/>
              </p:ext>
            </p:extLst>
          </p:nvPr>
        </p:nvGraphicFramePr>
        <p:xfrm>
          <a:off x="0" y="738664"/>
          <a:ext cx="10312400" cy="111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242258612"/>
                    </a:ext>
                  </a:extLst>
                </a:gridCol>
                <a:gridCol w="9007475">
                  <a:extLst>
                    <a:ext uri="{9D8B030D-6E8A-4147-A177-3AD203B41FA5}">
                      <a16:colId xmlns:a16="http://schemas.microsoft.com/office/drawing/2014/main" val="2004720800"/>
                    </a:ext>
                  </a:extLst>
                </a:gridCol>
              </a:tblGrid>
              <a:tr h="377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sensation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Agent</a:t>
                      </a:r>
                      <a:r>
                        <a:rPr lang="ko-KR" altLang="en-US" sz="1800" dirty="0"/>
                        <a:t>는 환경이 어떤 상태인지 인지 할 수 있어야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action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Agent</a:t>
                      </a:r>
                      <a:r>
                        <a:rPr lang="ko-KR" altLang="en-US" sz="1800" dirty="0"/>
                        <a:t>는 주어진 상태에 따라 행동을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goal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강화학습 문제에는 목표가 있어야함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28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6DB425-5B24-4CB1-8D51-71CBF5AEE23B}"/>
              </a:ext>
            </a:extLst>
          </p:cNvPr>
          <p:cNvSpPr txBox="1"/>
          <p:nvPr/>
        </p:nvSpPr>
        <p:spPr>
          <a:xfrm>
            <a:off x="0" y="2061515"/>
            <a:ext cx="8552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탐험과 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더 높은 보상을 받기 위해서는 주어진 상황에서 더 적절한 행동을 선택 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이때 각 </a:t>
            </a:r>
            <a:r>
              <a:rPr lang="en-US" altLang="ko-KR" dirty="0"/>
              <a:t>action</a:t>
            </a:r>
            <a:r>
              <a:rPr lang="ko-KR" altLang="en-US" dirty="0"/>
              <a:t>들의 가치에 대해 알기 위해서는 사전 탐험을 할 필요가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D48B7CF9-07AB-42B4-B98C-4573FDD8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93304"/>
              </p:ext>
            </p:extLst>
          </p:nvPr>
        </p:nvGraphicFramePr>
        <p:xfrm>
          <a:off x="0" y="3291364"/>
          <a:ext cx="10312400" cy="194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1242258612"/>
                    </a:ext>
                  </a:extLst>
                </a:gridCol>
                <a:gridCol w="8683625">
                  <a:extLst>
                    <a:ext uri="{9D8B030D-6E8A-4147-A177-3AD203B41FA5}">
                      <a16:colId xmlns:a16="http://schemas.microsoft.com/office/drawing/2014/main" val="2004720800"/>
                    </a:ext>
                  </a:extLst>
                </a:gridCol>
              </a:tblGrid>
              <a:tr h="377455">
                <a:tc gridSpan="2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Elements of RL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9375"/>
                  </a:ext>
                </a:extLst>
              </a:tr>
              <a:tr h="377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Policy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현재 상태에 대한 행동을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결정</a:t>
                      </a:r>
                      <a:r>
                        <a:rPr lang="ko-KR" altLang="en-US" sz="18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800" b="0" i="0" dirty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ko-KR" altLang="en-US" sz="1800" b="0" i="0" dirty="0">
                          <a:solidFill>
                            <a:srgbClr val="002060"/>
                          </a:solidFill>
                        </a:rPr>
                        <a:t>확률적</a:t>
                      </a:r>
                      <a:r>
                        <a:rPr lang="en-US" altLang="ko-KR" sz="1800" b="0" i="0" dirty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ko-KR" altLang="en-US" sz="1800" b="0" i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Reward signal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Agent</a:t>
                      </a:r>
                      <a:r>
                        <a:rPr lang="ko-KR" altLang="en-US" sz="1800" dirty="0"/>
                        <a:t>가 어떤 행동을 할 때 마다 환경은 </a:t>
                      </a:r>
                      <a:r>
                        <a:rPr lang="en-US" altLang="ko-KR" sz="1800" dirty="0"/>
                        <a:t>Agent</a:t>
                      </a:r>
                      <a:r>
                        <a:rPr lang="ko-KR" altLang="en-US" sz="1800" dirty="0"/>
                        <a:t>에게 보내주는 숫자 </a:t>
                      </a:r>
                      <a:r>
                        <a:rPr lang="en-US" altLang="ko-KR" sz="1800" dirty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ko-KR" altLang="en-US" sz="1800" dirty="0">
                          <a:solidFill>
                            <a:srgbClr val="002060"/>
                          </a:solidFill>
                        </a:rPr>
                        <a:t>목표에 대한 정의</a:t>
                      </a:r>
                      <a:r>
                        <a:rPr lang="en-US" altLang="ko-KR" sz="1800" dirty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ko-KR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function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reward</a:t>
                      </a:r>
                      <a:r>
                        <a:rPr lang="ko-KR" altLang="en-US" sz="1800" dirty="0"/>
                        <a:t>에 대한 총합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2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Model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환경의 </a:t>
                      </a:r>
                      <a:r>
                        <a:rPr lang="en-US" altLang="ko-KR" sz="1800" dirty="0"/>
                        <a:t>behavior</a:t>
                      </a:r>
                      <a:r>
                        <a:rPr lang="ko-KR" altLang="en-US" sz="1800" dirty="0"/>
                        <a:t>를 모방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05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149280-1098-4578-BF61-1103FAE1C331}"/>
                  </a:ext>
                </a:extLst>
              </p:cNvPr>
              <p:cNvSpPr txBox="1"/>
              <p:nvPr/>
            </p:nvSpPr>
            <p:spPr>
              <a:xfrm>
                <a:off x="0" y="5471775"/>
                <a:ext cx="9634369" cy="5179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∙ 우리는</a:t>
                </a:r>
                <a:r>
                  <a:rPr lang="en-US" altLang="ko-KR" dirty="0"/>
                  <a:t>(optimal) action value</a:t>
                </a:r>
                <a:r>
                  <a:rPr lang="ko-KR" altLang="en-US" dirty="0"/>
                  <a:t>에 대한 정보를 가지고 있지 않다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∙ 실험을 반복하며 얻은 정보를 토대로 추정</a:t>
                </a:r>
                <a:endParaRPr lang="en-US" altLang="ko-KR" dirty="0"/>
              </a:p>
              <a:p>
                <a:r>
                  <a:rPr lang="ko-KR" altLang="en-US" dirty="0"/>
                  <a:t>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추정함수를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표현하고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함수라고 부른다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추정이 </a:t>
                </a:r>
                <a:r>
                  <a:rPr lang="en-US" altLang="ko-KR" dirty="0"/>
                  <a:t>action value</a:t>
                </a:r>
                <a:r>
                  <a:rPr lang="ko-KR" altLang="en-US" dirty="0"/>
                  <a:t>에 최대한 가까워진다면 객관적으로 좋은 행동을 선택 할 수 있으리라 기대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2400" b="1" dirty="0"/>
                  <a:t>Frozen Lake Game</a:t>
                </a:r>
              </a:p>
              <a:p>
                <a:r>
                  <a:rPr lang="en-US" altLang="ko-KR" dirty="0"/>
                  <a:t>Learning Q(s, a)?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MDP</a:t>
                </a:r>
                <a:r>
                  <a:rPr lang="ko-KR" altLang="en-US" dirty="0"/>
                  <a:t> 표현 </a:t>
                </a:r>
                <a:r>
                  <a:rPr lang="en-US" altLang="ko-KR" dirty="0"/>
                  <a:t>:</a:t>
                </a:r>
              </a:p>
              <a:p>
                <a:pPr/>
                <a:r>
                  <a:rPr lang="ko-KR" altLang="en-US" dirty="0"/>
                  <a:t>현재의 최적의 보상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지금의 보상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과거 보상 최적치</a:t>
                </a:r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E-greedy[</a:t>
                </a:r>
                <a:r>
                  <a:rPr lang="ko-KR" altLang="en-US" dirty="0"/>
                  <a:t>랜덤으로 이동</a:t>
                </a:r>
                <a:r>
                  <a:rPr lang="en-US" altLang="ko-KR" dirty="0"/>
                  <a:t>]</a:t>
                </a:r>
              </a:p>
              <a:p>
                <a:pPr/>
                <a:r>
                  <a:rPr lang="en-US" altLang="ko-KR" dirty="0"/>
                  <a:t>e = 0.1</a:t>
                </a:r>
              </a:p>
              <a:p>
                <a:pPr/>
                <a:r>
                  <a:rPr lang="en-US" altLang="ko-KR" dirty="0"/>
                  <a:t>If rand &lt;e : </a:t>
                </a:r>
              </a:p>
              <a:p>
                <a:pPr/>
                <a:r>
                  <a:rPr lang="en-US" altLang="ko-KR" dirty="0"/>
                  <a:t>a = random</a:t>
                </a:r>
              </a:p>
              <a:p>
                <a:pPr/>
                <a:r>
                  <a:rPr lang="en-US" altLang="ko-KR" dirty="0"/>
                  <a:t>Else</a:t>
                </a:r>
              </a:p>
              <a:p>
                <a:pPr/>
                <a:r>
                  <a:rPr lang="en-US" altLang="ko-KR" dirty="0"/>
                  <a:t>a = argmax(Q(</a:t>
                </a:r>
                <a:r>
                  <a:rPr lang="en-US" altLang="ko-KR" dirty="0" err="1"/>
                  <a:t>s,a</a:t>
                </a:r>
                <a:r>
                  <a:rPr lang="en-US" altLang="ko-KR" dirty="0"/>
                  <a:t>))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149280-1098-4578-BF61-1103FAE1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1775"/>
                <a:ext cx="9634369" cy="5179944"/>
              </a:xfrm>
              <a:prstGeom prst="rect">
                <a:avLst/>
              </a:prstGeom>
              <a:blipFill>
                <a:blip r:embed="rId2"/>
                <a:stretch>
                  <a:fillRect l="-949" t="-942" b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44021A76-D000-4A25-8714-433D848A3CCC}"/>
              </a:ext>
            </a:extLst>
          </p:cNvPr>
          <p:cNvSpPr/>
          <p:nvPr/>
        </p:nvSpPr>
        <p:spPr>
          <a:xfrm>
            <a:off x="66675" y="7505699"/>
            <a:ext cx="209550" cy="371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95FE9-21B1-4E42-93F1-37D77AFF90EA}"/>
              </a:ext>
            </a:extLst>
          </p:cNvPr>
          <p:cNvSpPr txBox="1"/>
          <p:nvPr/>
        </p:nvSpPr>
        <p:spPr>
          <a:xfrm>
            <a:off x="171450" y="78026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</a:rPr>
              <a:t>추정치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1CCC1F-6DE1-4864-89B4-0B8F75548D6D}"/>
              </a:ext>
            </a:extLst>
          </p:cNvPr>
          <p:cNvSpPr txBox="1"/>
          <p:nvPr/>
        </p:nvSpPr>
        <p:spPr>
          <a:xfrm>
            <a:off x="2757488" y="8897393"/>
            <a:ext cx="61436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For I in range(1000)</a:t>
            </a:r>
          </a:p>
          <a:p>
            <a:r>
              <a:rPr lang="en-US" altLang="ko-KR" dirty="0"/>
              <a:t>e = 0.1/(i+1)</a:t>
            </a:r>
          </a:p>
          <a:p>
            <a:r>
              <a:rPr lang="en-US" altLang="ko-KR" dirty="0"/>
              <a:t>If random(1) &lt; e:</a:t>
            </a:r>
          </a:p>
          <a:p>
            <a:r>
              <a:rPr lang="en-US" altLang="ko-KR" dirty="0"/>
              <a:t>a = random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a = argmax(Q(</a:t>
            </a:r>
            <a:r>
              <a:rPr lang="en-US" altLang="ko-KR" dirty="0" err="1"/>
              <a:t>s,a</a:t>
            </a:r>
            <a:r>
              <a:rPr lang="en-US" altLang="ko-KR" dirty="0"/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13D0A-FAE2-4F78-BE1D-5259407D3B30}"/>
              </a:ext>
            </a:extLst>
          </p:cNvPr>
          <p:cNvSpPr txBox="1"/>
          <p:nvPr/>
        </p:nvSpPr>
        <p:spPr>
          <a:xfrm>
            <a:off x="5156200" y="9153525"/>
            <a:ext cx="293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시간이 갈 수록 랜덤이 적어 짐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36CE54-0284-44D6-999D-BAC167AA02C4}"/>
              </a:ext>
            </a:extLst>
          </p:cNvPr>
          <p:cNvCxnSpPr/>
          <p:nvPr/>
        </p:nvCxnSpPr>
        <p:spPr>
          <a:xfrm flipH="1">
            <a:off x="4105275" y="9344025"/>
            <a:ext cx="103187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4FC185-DE28-4C3A-B1F6-D3D47912DDE2}"/>
                  </a:ext>
                </a:extLst>
              </p:cNvPr>
              <p:cNvSpPr txBox="1"/>
              <p:nvPr/>
            </p:nvSpPr>
            <p:spPr>
              <a:xfrm>
                <a:off x="6665251" y="7272360"/>
                <a:ext cx="3082254" cy="120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Convergence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4FC185-DE28-4C3A-B1F6-D3D47912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51" y="7272360"/>
                <a:ext cx="3082254" cy="1209627"/>
              </a:xfrm>
              <a:prstGeom prst="rect">
                <a:avLst/>
              </a:prstGeom>
              <a:blipFill>
                <a:blip r:embed="rId3"/>
                <a:stretch>
                  <a:fillRect l="-1581" t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13C250-0F5E-41B1-91DA-902AA5FEDF21}"/>
                  </a:ext>
                </a:extLst>
              </p:cNvPr>
              <p:cNvSpPr txBox="1"/>
              <p:nvPr/>
            </p:nvSpPr>
            <p:spPr>
              <a:xfrm>
                <a:off x="0" y="11306175"/>
                <a:ext cx="5137150" cy="289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Q-learning algorithm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observe current state : s</a:t>
                </a:r>
              </a:p>
              <a:p>
                <a:r>
                  <a:rPr lang="en-US" altLang="ko-KR" dirty="0"/>
                  <a:t>Do forever:</a:t>
                </a:r>
              </a:p>
              <a:p>
                <a:r>
                  <a:rPr lang="en-US" altLang="ko-KR" dirty="0"/>
                  <a:t>	Select an action a and execute it</a:t>
                </a:r>
              </a:p>
              <a:p>
                <a:r>
                  <a:rPr lang="en-US" altLang="ko-KR" dirty="0"/>
                  <a:t>	Receive immediate reward r</a:t>
                </a:r>
              </a:p>
              <a:p>
                <a:r>
                  <a:rPr lang="en-US" altLang="ko-KR" dirty="0"/>
                  <a:t>	Observe the new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Update the table entry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 as follows: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s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13C250-0F5E-41B1-91DA-902AA5FE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06175"/>
                <a:ext cx="5137150" cy="2890535"/>
              </a:xfrm>
              <a:prstGeom prst="rect">
                <a:avLst/>
              </a:prstGeom>
              <a:blipFill>
                <a:blip r:embed="rId4"/>
                <a:stretch>
                  <a:fillRect l="-949" t="-1266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9F5EC-0147-4224-9366-12B04CD0B267}"/>
                  </a:ext>
                </a:extLst>
              </p:cNvPr>
              <p:cNvSpPr txBox="1"/>
              <p:nvPr/>
            </p:nvSpPr>
            <p:spPr>
              <a:xfrm>
                <a:off x="5156200" y="13497996"/>
                <a:ext cx="614362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시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간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39F5EC-0147-4224-9366-12B04CD0B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0" y="13497996"/>
                <a:ext cx="6143624" cy="374526"/>
              </a:xfrm>
              <a:prstGeom prst="rect">
                <a:avLst/>
              </a:prstGeom>
              <a:blipFill>
                <a:blip r:embed="rId5"/>
                <a:stretch>
                  <a:fillRect t="-9677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8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4514</TotalTime>
  <Words>683</Words>
  <Application>Microsoft Office PowerPoint</Application>
  <PresentationFormat>사용자 지정</PresentationFormat>
  <Paragraphs>132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88</cp:revision>
  <dcterms:created xsi:type="dcterms:W3CDTF">2020-05-20T02:40:13Z</dcterms:created>
  <dcterms:modified xsi:type="dcterms:W3CDTF">2020-08-12T10:07:14Z</dcterms:modified>
</cp:coreProperties>
</file>