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공영재" initials="공" lastIdx="1" clrIdx="0">
    <p:extLst>
      <p:ext uri="{19B8F6BF-5375-455C-9EA6-DF929625EA0E}">
        <p15:presenceInfo xmlns:p15="http://schemas.microsoft.com/office/powerpoint/2012/main" userId="공영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94660"/>
  </p:normalViewPr>
  <p:slideViewPr>
    <p:cSldViewPr snapToGrid="0">
      <p:cViewPr varScale="1">
        <p:scale>
          <a:sx n="35" d="100"/>
          <a:sy n="35" d="100"/>
        </p:scale>
        <p:origin x="29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C9A7-FFB6-46C5-A6FE-94A0125A1703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5F6E8-5889-4843-9514-07C18BB92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1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2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0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5F6E8-5889-4843-9514-07C18BB92AC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1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68BE0EB-24C2-43BD-A319-5EA8E6023E12}"/>
              </a:ext>
            </a:extLst>
          </p:cNvPr>
          <p:cNvSpPr txBox="1"/>
          <p:nvPr/>
        </p:nvSpPr>
        <p:spPr>
          <a:xfrm>
            <a:off x="0" y="0"/>
            <a:ext cx="9550400" cy="258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형식언어와 유한 오토마타</a:t>
            </a:r>
            <a:endParaRPr lang="en-US" altLang="ko-KR" sz="3200" b="1" dirty="0"/>
          </a:p>
          <a:p>
            <a:endParaRPr lang="en-US" altLang="ko-KR" sz="2400" dirty="0"/>
          </a:p>
          <a:p>
            <a:r>
              <a:rPr lang="ko-KR" altLang="en-US" sz="2800" b="1" dirty="0"/>
              <a:t>형식언어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언어 </a:t>
            </a:r>
            <a:r>
              <a:rPr lang="en-US" altLang="ko-KR" dirty="0"/>
              <a:t>: </a:t>
            </a:r>
            <a:r>
              <a:rPr lang="ko-KR" altLang="en-US" dirty="0"/>
              <a:t>알파벳으로 부터 생성되는 모든 문자열들의 부분 집합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문법 </a:t>
            </a:r>
            <a:r>
              <a:rPr lang="en-US" altLang="ko-KR" dirty="0"/>
              <a:t>: </a:t>
            </a:r>
            <a:r>
              <a:rPr lang="ko-KR" altLang="en-US" dirty="0"/>
              <a:t>언어는 문법</a:t>
            </a:r>
            <a:r>
              <a:rPr lang="en-US" altLang="ko-KR" dirty="0"/>
              <a:t>(grammar)</a:t>
            </a:r>
            <a:r>
              <a:rPr lang="ko-KR" altLang="en-US" dirty="0"/>
              <a:t>에 의해서 생성이라고 정의된다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인식기 </a:t>
            </a:r>
            <a:r>
              <a:rPr lang="en-US" altLang="ko-KR" dirty="0"/>
              <a:t>: </a:t>
            </a:r>
            <a:r>
              <a:rPr lang="ko-KR" altLang="en-US" dirty="0"/>
              <a:t>언어는 인식기에 의해 인식된다</a:t>
            </a: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36FBC83-5DD0-4048-BD9E-5CCE8E20B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90463"/>
              </p:ext>
            </p:extLst>
          </p:nvPr>
        </p:nvGraphicFramePr>
        <p:xfrm>
          <a:off x="0" y="2975164"/>
          <a:ext cx="1078411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199">
                  <a:extLst>
                    <a:ext uri="{9D8B030D-6E8A-4147-A177-3AD203B41FA5}">
                      <a16:colId xmlns:a16="http://schemas.microsoft.com/office/drawing/2014/main" val="625489680"/>
                    </a:ext>
                  </a:extLst>
                </a:gridCol>
                <a:gridCol w="2278743">
                  <a:extLst>
                    <a:ext uri="{9D8B030D-6E8A-4147-A177-3AD203B41FA5}">
                      <a16:colId xmlns:a16="http://schemas.microsoft.com/office/drawing/2014/main" val="1892145789"/>
                    </a:ext>
                  </a:extLst>
                </a:gridCol>
                <a:gridCol w="5254172">
                  <a:extLst>
                    <a:ext uri="{9D8B030D-6E8A-4147-A177-3AD203B41FA5}">
                      <a16:colId xmlns:a16="http://schemas.microsoft.com/office/drawing/2014/main" val="3996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문법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인식기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7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 0 (</a:t>
                      </a:r>
                      <a:r>
                        <a:rPr lang="ko-KR" altLang="en-US" dirty="0"/>
                        <a:t>무 제약 문법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재귀 열거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튜닝기계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8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Type 1 (</a:t>
                      </a:r>
                      <a:r>
                        <a:rPr lang="ko-KR" altLang="en-US" dirty="0"/>
                        <a:t>문맥 인식 문법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문맥 인식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선형 한계 오토마타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9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Type 2 (</a:t>
                      </a:r>
                      <a:r>
                        <a:rPr lang="ko-KR" altLang="en-US" dirty="0"/>
                        <a:t>문맥 자유문법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문맥 자유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푸시다운</a:t>
                      </a:r>
                      <a:r>
                        <a:rPr lang="ko-KR" altLang="en-US" dirty="0"/>
                        <a:t> 오토마타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2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Type 3 (</a:t>
                      </a:r>
                      <a:r>
                        <a:rPr lang="ko-KR" altLang="en-US" dirty="0"/>
                        <a:t>정규 문법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정규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유한 오토마타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2961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37AE6E1F-1081-473F-ABFF-7FDB5B0EA5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746211"/>
                  </p:ext>
                </p:extLst>
              </p:nvPr>
            </p:nvGraphicFramePr>
            <p:xfrm>
              <a:off x="0" y="5804263"/>
              <a:ext cx="12141155" cy="110373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56665">
                      <a:extLst>
                        <a:ext uri="{9D8B030D-6E8A-4147-A177-3AD203B41FA5}">
                          <a16:colId xmlns:a16="http://schemas.microsoft.com/office/drawing/2014/main" val="625489680"/>
                        </a:ext>
                      </a:extLst>
                    </a:gridCol>
                    <a:gridCol w="1000959">
                      <a:extLst>
                        <a:ext uri="{9D8B030D-6E8A-4147-A177-3AD203B41FA5}">
                          <a16:colId xmlns:a16="http://schemas.microsoft.com/office/drawing/2014/main" val="1892145789"/>
                        </a:ext>
                      </a:extLst>
                    </a:gridCol>
                    <a:gridCol w="399074">
                      <a:extLst>
                        <a:ext uri="{9D8B030D-6E8A-4147-A177-3AD203B41FA5}">
                          <a16:colId xmlns:a16="http://schemas.microsoft.com/office/drawing/2014/main" val="2952309109"/>
                        </a:ext>
                      </a:extLst>
                    </a:gridCol>
                    <a:gridCol w="8084457">
                      <a:extLst>
                        <a:ext uri="{9D8B030D-6E8A-4147-A177-3AD203B41FA5}">
                          <a16:colId xmlns:a16="http://schemas.microsoft.com/office/drawing/2014/main" val="1682710063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알파벳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언어의 문장을 이루는 기본적인 기호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748904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문자열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알파벳에서 정의된 기호들을 나열한 유한 수열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98764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문자열 길이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문자열을 이루는 개수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81775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문자열의 접속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두개의 문자열을 연결하여 새로운 문자열을 생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dirty="0" smtClean="0">
                                  <a:latin typeface="Cambria Math" panose="02040503050406030204" pitchFamily="18" charset="0"/>
                                </a:rPr>
                                <m:t>성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𝑣𝑢</m:t>
                                  </m:r>
                                </m:e>
                              </m:d>
                            </m:oMath>
                          </a14:m>
                          <a:endParaRPr lang="en-US" altLang="ko-K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148103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공문자열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문자열의 길이가 </a:t>
                          </a:r>
                          <a:r>
                            <a:rPr lang="en-US" altLang="ko-KR" dirty="0"/>
                            <a:t>0</a:t>
                          </a:r>
                          <a:r>
                            <a:rPr lang="ko-KR" altLang="en-US" dirty="0"/>
                            <a:t>인 문자열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으로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표기</m:t>
                                  </m:r>
                                </m:e>
                              </m:d>
                            </m:oMath>
                          </a14:m>
                          <a:endParaRPr lang="en-US" altLang="ko-KR" dirty="0"/>
                        </a:p>
                        <a:p>
                          <a:pPr algn="l" latinLnBrk="1"/>
                          <a:r>
                            <a:rPr lang="en-US" altLang="ko-KR" dirty="0"/>
                            <a:t>                                                     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𝑛𝑢𝑙𝑙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문자열</m:t>
                                  </m:r>
                                </m:e>
                              </m:d>
                            </m:oMath>
                          </a14:m>
                          <a:endParaRPr lang="en-US" altLang="ko-K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160739"/>
                      </a:ext>
                    </a:extLst>
                  </a:tr>
                  <a:tr h="350520">
                    <a:tc gridSpan="4"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dirty="0"/>
                            <a:t>* r</a:t>
                          </a:r>
                          <a:r>
                            <a:rPr lang="ko-KR" altLang="en-US" dirty="0"/>
                            <a:t>은 역순을 의미한다</a:t>
                          </a:r>
                          <a:r>
                            <a:rPr lang="en-US" altLang="ko-KR" dirty="0"/>
                            <a:t>.  Ex) w =</a:t>
                          </a:r>
                          <a:r>
                            <a:rPr lang="en-US" altLang="ko-KR" dirty="0" err="1"/>
                            <a:t>ccba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en-US" altLang="ko-KR" dirty="0" err="1"/>
                            <a:t>wr</a:t>
                          </a:r>
                          <a:r>
                            <a:rPr lang="en-US" altLang="ko-KR" dirty="0"/>
                            <a:t> = </a:t>
                          </a:r>
                          <a:r>
                            <a:rPr lang="en-US" altLang="ko-KR" dirty="0" err="1"/>
                            <a:t>abcc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692661"/>
                      </a:ext>
                    </a:extLst>
                  </a:tr>
                  <a:tr h="350520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접두사 </a:t>
                          </a:r>
                          <a:r>
                            <a:rPr lang="en-US" altLang="ko-KR" dirty="0"/>
                            <a:t>(prefix)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문자열 </a:t>
                          </a:r>
                          <a:r>
                            <a:rPr lang="en-US" altLang="ko-KR" dirty="0"/>
                            <a:t>w =</a:t>
                          </a:r>
                          <a:r>
                            <a:rPr lang="en-US" altLang="ko-KR" dirty="0" err="1"/>
                            <a:t>uv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 err="1"/>
                            <a:t>일때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u</a:t>
                          </a:r>
                          <a:r>
                            <a:rPr lang="ko-KR" altLang="en-US" dirty="0"/>
                            <a:t>가 접두사</a:t>
                          </a:r>
                          <a:endParaRPr lang="en-US" altLang="ko-K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/>
                            <a:t>: </a:t>
                          </a:r>
                          <a:r>
                            <a:rPr lang="ko-KR" altLang="en-US"/>
                            <a:t>문자열 </a:t>
                          </a:r>
                          <a:r>
                            <a:rPr lang="en-US" altLang="ko-KR"/>
                            <a:t>w =uv </a:t>
                          </a:r>
                          <a:r>
                            <a:rPr lang="ko-KR" altLang="en-US"/>
                            <a:t>일때 </a:t>
                          </a:r>
                          <a:r>
                            <a:rPr lang="en-US" altLang="ko-KR"/>
                            <a:t>u</a:t>
                          </a:r>
                          <a:r>
                            <a:rPr lang="ko-KR" altLang="en-US"/>
                            <a:t>가 접두사</a:t>
                          </a:r>
                          <a:endParaRPr lang="en-US" altLang="ko-K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4099172"/>
                      </a:ext>
                    </a:extLst>
                  </a:tr>
                  <a:tr h="350520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진 접두사 </a:t>
                          </a:r>
                          <a:r>
                            <a:rPr lang="en-US" altLang="ko-KR" dirty="0"/>
                            <a:t>(Proper Prefix)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인</m:t>
                              </m:r>
                            </m:oMath>
                          </a14:m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접두사</a:t>
                          </a:r>
                          <a:endParaRPr lang="en-US" altLang="ko-K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125064"/>
                      </a:ext>
                    </a:extLst>
                  </a:tr>
                  <a:tr h="350520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접미사 </a:t>
                          </a:r>
                          <a:r>
                            <a:rPr lang="en-US" altLang="ko-KR" dirty="0"/>
                            <a:t>(suffix)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w=</a:t>
                          </a:r>
                          <a:r>
                            <a:rPr lang="en-US" altLang="ko-KR" dirty="0" err="1"/>
                            <a:t>uv</a:t>
                          </a:r>
                          <a:r>
                            <a:rPr lang="ko-KR" altLang="en-US" dirty="0" err="1"/>
                            <a:t>일때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v</a:t>
                          </a:r>
                          <a:r>
                            <a:rPr lang="ko-KR" altLang="en-US" dirty="0"/>
                            <a:t>를 접미사</a:t>
                          </a:r>
                          <a:endParaRPr lang="en-US" altLang="ko-K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4905692"/>
                      </a:ext>
                    </a:extLst>
                  </a:tr>
                  <a:tr h="350520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진 접미사 </a:t>
                          </a:r>
                          <a:r>
                            <a:rPr lang="en-US" altLang="ko-KR" dirty="0"/>
                            <a:t>(proper suffix)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ko-KR" altLang="en-US" dirty="0"/>
                            <a:t>인 접미사</a:t>
                          </a:r>
                          <a:endParaRPr lang="en-US" altLang="ko-K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839657"/>
                      </a:ext>
                    </a:extLst>
                  </a:tr>
                  <a:tr h="350520">
                    <a:tc gridSpan="4"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dirty="0"/>
                            <a:t>(reflexive transitive closure, Kleene</a:t>
                          </a:r>
                          <a:r>
                            <a:rPr lang="en-US" altLang="ko-KR" baseline="0" dirty="0"/>
                            <a:t> closure</a:t>
                          </a:r>
                          <a:r>
                            <a:rPr lang="en-US" altLang="ko-KR" dirty="0"/>
                            <a:t>) : </a:t>
                          </a:r>
                          <a:r>
                            <a:rPr lang="ko-KR" altLang="en-US" dirty="0"/>
                            <a:t>공문자열을 포함하는 모든 문자열들의 집합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2173351"/>
                      </a:ext>
                    </a:extLst>
                  </a:tr>
                  <a:tr h="350520">
                    <a:tc gridSpan="4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dirty="0"/>
                            <a:t>(transitive closure, positive</a:t>
                          </a:r>
                          <a:r>
                            <a:rPr lang="en-US" altLang="ko-KR" baseline="0" dirty="0"/>
                            <a:t> closure</a:t>
                          </a:r>
                          <a:r>
                            <a:rPr lang="en-US" altLang="ko-KR" dirty="0"/>
                            <a:t>)              : </a:t>
                          </a:r>
                          <a:r>
                            <a:rPr lang="ko-KR" altLang="en-US" dirty="0"/>
                            <a:t>공문자열을 제외하는 모든 문자열들의 집합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70355"/>
                      </a:ext>
                    </a:extLst>
                  </a:tr>
                  <a:tr h="350520">
                    <a:tc gridSpan="3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459987"/>
                      </a:ext>
                    </a:extLst>
                  </a:tr>
                  <a:tr h="350520"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언어 </a:t>
                          </a:r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알파벳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altLang="ko-K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oMath>
                          </a14:m>
                          <a:r>
                            <a:rPr lang="ko-KR" altLang="en-US" dirty="0"/>
                            <a:t>에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대해서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nary>
                            </m:oMath>
                          </a14:m>
                          <a:r>
                            <a:rPr lang="ko-KR" altLang="en-US" dirty="0"/>
                            <a:t>의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부분 집합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5806892"/>
                      </a:ext>
                    </a:extLst>
                  </a:tr>
                  <a:tr h="350520">
                    <a:tc gridSpan="3">
                      <a:txBody>
                        <a:bodyPr/>
                        <a:lstStyle/>
                        <a:p>
                          <a:pPr marL="342900" indent="-342900" latinLnBrk="1">
                            <a:buFontTx/>
                            <a:buChar char="-"/>
                          </a:pPr>
                          <a:r>
                            <a:rPr lang="ko-KR" altLang="en-US" dirty="0"/>
                            <a:t>유한언어</a:t>
                          </a:r>
                          <a:r>
                            <a:rPr lang="en-US" altLang="ko-KR" dirty="0"/>
                            <a:t>(finite language)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문자열의 수가 유한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968334"/>
                      </a:ext>
                    </a:extLst>
                  </a:tr>
                  <a:tr h="350520">
                    <a:tc gridSpan="3">
                      <a:txBody>
                        <a:bodyPr/>
                        <a:lstStyle/>
                        <a:p>
                          <a:pPr marL="342900" indent="-342900" latinLnBrk="1">
                            <a:buFontTx/>
                            <a:buChar char="-"/>
                          </a:pPr>
                          <a:r>
                            <a:rPr lang="ko-KR" altLang="en-US" dirty="0"/>
                            <a:t>무한언어</a:t>
                          </a:r>
                          <a:r>
                            <a:rPr lang="en-US" altLang="ko-KR" dirty="0"/>
                            <a:t>(infinite language)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문자열의 수가 무한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655123"/>
                      </a:ext>
                    </a:extLst>
                  </a:tr>
                  <a:tr h="350520">
                    <a:tc gridSpan="4">
                      <a:txBody>
                        <a:bodyPr/>
                        <a:lstStyle/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ko-KR" altLang="en-US" dirty="0"/>
                            <a:t>두언어의 합 집합 </a:t>
                          </a:r>
                          <a:endParaRPr lang="en-US" altLang="ko-KR" dirty="0"/>
                        </a:p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en-US" altLang="ko-KR" dirty="0"/>
                            <a:t>ex)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𝑏𝑏𝑏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𝑎𝑎𝑎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𝑏𝑎𝑏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𝑎𝑏𝑎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𝑏𝑏𝑎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2∪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3={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𝑏𝑏𝑏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𝑎𝑎𝑎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𝑏𝑎𝑏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𝑏𝑏𝑎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5858380"/>
                      </a:ext>
                    </a:extLst>
                  </a:tr>
                  <a:tr h="350520">
                    <a:tc gridSpan="4">
                      <a:txBody>
                        <a:bodyPr/>
                        <a:lstStyle/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ko-KR" altLang="en-US" dirty="0"/>
                            <a:t>두언어의 접속</a:t>
                          </a:r>
                          <a:endParaRPr lang="en-US" altLang="ko-KR" dirty="0"/>
                        </a:p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en-US" altLang="ko-KR" dirty="0"/>
                            <a:t>Ex)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소수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&gt;1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5={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는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소수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≥1}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4295526"/>
                      </a:ext>
                    </a:extLst>
                  </a:tr>
                  <a:tr h="350520">
                    <a:tc gridSpan="4">
                      <a:txBody>
                        <a:bodyPr/>
                        <a:lstStyle/>
                        <a:p>
                          <a:pPr marL="0" indent="0" latinLnBrk="1">
                            <a:buFontTx/>
                            <a:buNone/>
                          </a:pPr>
                          <a:endParaRPr lang="en-US" altLang="ko-KR" dirty="0"/>
                        </a:p>
                        <a:p>
                          <a:pPr marL="0" indent="0" latinLnBrk="1">
                            <a:buFontTx/>
                            <a:buNone/>
                          </a:pPr>
                          <a:r>
                            <a:rPr lang="en-US" altLang="ko-KR" dirty="0"/>
                            <a:t>L</a:t>
                          </a:r>
                          <a:r>
                            <a:rPr lang="ko-KR" altLang="en-US" dirty="0"/>
                            <a:t>의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거듭제곱</a:t>
                          </a:r>
                          <a:endParaRPr lang="en-US" altLang="ko-KR" dirty="0"/>
                        </a:p>
                        <a:p>
                          <a:pPr marL="342900" indent="-342900" latinLnBrk="1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oMath>
                          </a14:m>
                          <a:endParaRPr lang="en-US" altLang="ko-KR" b="0" dirty="0"/>
                        </a:p>
                        <a:p>
                          <a:pPr marL="342900" indent="-342900" latinLnBrk="1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단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62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37AE6E1F-1081-473F-ABFF-7FDB5B0EA5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746211"/>
                  </p:ext>
                </p:extLst>
              </p:nvPr>
            </p:nvGraphicFramePr>
            <p:xfrm>
              <a:off x="0" y="5804263"/>
              <a:ext cx="12141155" cy="110373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56665">
                      <a:extLst>
                        <a:ext uri="{9D8B030D-6E8A-4147-A177-3AD203B41FA5}">
                          <a16:colId xmlns:a16="http://schemas.microsoft.com/office/drawing/2014/main" val="625489680"/>
                        </a:ext>
                      </a:extLst>
                    </a:gridCol>
                    <a:gridCol w="1000959">
                      <a:extLst>
                        <a:ext uri="{9D8B030D-6E8A-4147-A177-3AD203B41FA5}">
                          <a16:colId xmlns:a16="http://schemas.microsoft.com/office/drawing/2014/main" val="1892145789"/>
                        </a:ext>
                      </a:extLst>
                    </a:gridCol>
                    <a:gridCol w="399074">
                      <a:extLst>
                        <a:ext uri="{9D8B030D-6E8A-4147-A177-3AD203B41FA5}">
                          <a16:colId xmlns:a16="http://schemas.microsoft.com/office/drawing/2014/main" val="2952309109"/>
                        </a:ext>
                      </a:extLst>
                    </a:gridCol>
                    <a:gridCol w="8084457">
                      <a:extLst>
                        <a:ext uri="{9D8B030D-6E8A-4147-A177-3AD203B41FA5}">
                          <a16:colId xmlns:a16="http://schemas.microsoft.com/office/drawing/2014/main" val="168271006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알파벳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언어의 문장을 이루는 기본적인 기호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74890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문자열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알파벳에서 정의된 기호들을 나열한 유한 수열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98764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문자열 길이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문자열을 이루는 개수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817752"/>
                      </a:ext>
                    </a:extLst>
                  </a:tr>
                  <a:tr h="4640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문자열의 접속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8021" t="-309211" b="-20171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1481035"/>
                      </a:ext>
                    </a:extLst>
                  </a:tr>
                  <a:tr h="91706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공문자열</a:t>
                          </a: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8021" t="-205960" b="-9152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160739"/>
                      </a:ext>
                    </a:extLst>
                  </a:tr>
                  <a:tr h="457200">
                    <a:tc gridSpan="4"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dirty="0"/>
                            <a:t>* r</a:t>
                          </a:r>
                          <a:r>
                            <a:rPr lang="ko-KR" altLang="en-US" dirty="0"/>
                            <a:t>은 역순을 의미한다</a:t>
                          </a:r>
                          <a:r>
                            <a:rPr lang="en-US" altLang="ko-KR" dirty="0"/>
                            <a:t>.  Ex) w =</a:t>
                          </a:r>
                          <a:r>
                            <a:rPr lang="en-US" altLang="ko-KR" dirty="0" err="1"/>
                            <a:t>ccba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en-US" altLang="ko-KR" dirty="0" err="1"/>
                            <a:t>wr</a:t>
                          </a:r>
                          <a:r>
                            <a:rPr lang="en-US" altLang="ko-KR" dirty="0"/>
                            <a:t> = </a:t>
                          </a:r>
                          <a:r>
                            <a:rPr lang="en-US" altLang="ko-KR" dirty="0" err="1"/>
                            <a:t>abcc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692661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접두사 </a:t>
                          </a:r>
                          <a:r>
                            <a:rPr lang="en-US" altLang="ko-KR" dirty="0"/>
                            <a:t>(prefix)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문자열 </a:t>
                          </a:r>
                          <a:r>
                            <a:rPr lang="en-US" altLang="ko-KR" dirty="0"/>
                            <a:t>w =</a:t>
                          </a:r>
                          <a:r>
                            <a:rPr lang="en-US" altLang="ko-KR" dirty="0" err="1"/>
                            <a:t>uv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 err="1"/>
                            <a:t>일때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u</a:t>
                          </a:r>
                          <a:r>
                            <a:rPr lang="ko-KR" altLang="en-US" dirty="0"/>
                            <a:t>가 접두사</a:t>
                          </a:r>
                          <a:endParaRPr lang="en-US" altLang="ko-K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/>
                            <a:t>: </a:t>
                          </a:r>
                          <a:r>
                            <a:rPr lang="ko-KR" altLang="en-US"/>
                            <a:t>문자열 </a:t>
                          </a:r>
                          <a:r>
                            <a:rPr lang="en-US" altLang="ko-KR"/>
                            <a:t>w =uv </a:t>
                          </a:r>
                          <a:r>
                            <a:rPr lang="ko-KR" altLang="en-US"/>
                            <a:t>일때 </a:t>
                          </a:r>
                          <a:r>
                            <a:rPr lang="en-US" altLang="ko-KR"/>
                            <a:t>u</a:t>
                          </a:r>
                          <a:r>
                            <a:rPr lang="ko-KR" altLang="en-US"/>
                            <a:t>가 접두사</a:t>
                          </a:r>
                          <a:endParaRPr lang="en-US" altLang="ko-K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4099172"/>
                      </a:ext>
                    </a:extLst>
                  </a:tr>
                  <a:tr h="464058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진 접두사 </a:t>
                          </a:r>
                          <a:r>
                            <a:rPr lang="en-US" altLang="ko-KR" dirty="0"/>
                            <a:t>(Proper Prefix)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3103" t="-805263" b="-152105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125064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접미사 </a:t>
                          </a:r>
                          <a:r>
                            <a:rPr lang="en-US" altLang="ko-KR" dirty="0"/>
                            <a:t>(suffix)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w=</a:t>
                          </a:r>
                          <a:r>
                            <a:rPr lang="en-US" altLang="ko-KR" dirty="0" err="1"/>
                            <a:t>uv</a:t>
                          </a:r>
                          <a:r>
                            <a:rPr lang="ko-KR" altLang="en-US" dirty="0" err="1"/>
                            <a:t>일때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v</a:t>
                          </a:r>
                          <a:r>
                            <a:rPr lang="ko-KR" altLang="en-US" dirty="0"/>
                            <a:t>를 접미사</a:t>
                          </a:r>
                          <a:endParaRPr lang="en-US" altLang="ko-K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4905692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진 접미사 </a:t>
                          </a:r>
                          <a:r>
                            <a:rPr lang="en-US" altLang="ko-KR" dirty="0"/>
                            <a:t>(proper suffix)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3103" t="-1017333" b="-1341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839657"/>
                      </a:ext>
                    </a:extLst>
                  </a:tr>
                  <a:tr h="457200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117333" b="-1241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2173351"/>
                      </a:ext>
                    </a:extLst>
                  </a:tr>
                  <a:tr h="457200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217333" b="-1141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70355"/>
                      </a:ext>
                    </a:extLst>
                  </a:tr>
                  <a:tr h="457200">
                    <a:tc gridSpan="3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459987"/>
                      </a:ext>
                    </a:extLst>
                  </a:tr>
                  <a:tr h="464058"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언어 </a:t>
                          </a:r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en-US" altLang="ko-K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226" t="-1398684" b="-9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806892"/>
                      </a:ext>
                    </a:extLst>
                  </a:tr>
                  <a:tr h="457200">
                    <a:tc gridSpan="3">
                      <a:txBody>
                        <a:bodyPr/>
                        <a:lstStyle/>
                        <a:p>
                          <a:pPr marL="342900" indent="-342900" latinLnBrk="1">
                            <a:buFontTx/>
                            <a:buChar char="-"/>
                          </a:pPr>
                          <a:r>
                            <a:rPr lang="ko-KR" altLang="en-US" dirty="0"/>
                            <a:t>유한언어</a:t>
                          </a:r>
                          <a:r>
                            <a:rPr lang="en-US" altLang="ko-KR" dirty="0"/>
                            <a:t>(finite language)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문자열의 수가 유한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968334"/>
                      </a:ext>
                    </a:extLst>
                  </a:tr>
                  <a:tr h="457200">
                    <a:tc gridSpan="3">
                      <a:txBody>
                        <a:bodyPr/>
                        <a:lstStyle/>
                        <a:p>
                          <a:pPr marL="342900" indent="-342900" latinLnBrk="1">
                            <a:buFontTx/>
                            <a:buChar char="-"/>
                          </a:pPr>
                          <a:r>
                            <a:rPr lang="ko-KR" altLang="en-US" dirty="0"/>
                            <a:t>무한언어</a:t>
                          </a:r>
                          <a:r>
                            <a:rPr lang="en-US" altLang="ko-KR" dirty="0"/>
                            <a:t>(infinite language)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문자열의 수가 무한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655123"/>
                      </a:ext>
                    </a:extLst>
                  </a:tr>
                  <a:tr h="822960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54815" b="-3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5858380"/>
                      </a:ext>
                    </a:extLst>
                  </a:tr>
                  <a:tr h="857441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009929" b="-19787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4295526"/>
                      </a:ext>
                    </a:extLst>
                  </a:tr>
                  <a:tr h="1561338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611328" b="-898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62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67A1F3-8068-4155-BB68-19D6FA74AFFA}"/>
                  </a:ext>
                </a:extLst>
              </p:cNvPr>
              <p:cNvSpPr txBox="1"/>
              <p:nvPr/>
            </p:nvSpPr>
            <p:spPr>
              <a:xfrm>
                <a:off x="4143072" y="15649982"/>
                <a:ext cx="815312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Ex)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e>
                    </m:d>
                  </m:oMath>
                </a14:m>
                <a:r>
                  <a:rPr lang="en-US" altLang="ko-KR" sz="2400" b="0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𝑎𝑏𝑎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𝑏𝑎𝑎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𝑏𝑎𝑏𝑎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𝑎𝑎𝑎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𝑎𝑎𝑏𝑎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𝑎𝑏𝑎𝑎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𝑎𝑏𝑎𝑏𝑎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𝑏𝑎𝑎𝑎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𝑏𝑎𝑎𝑏𝑎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𝑏𝑎𝑏𝑎𝑎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𝑏𝑎𝑏𝑎𝑏𝑎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67A1F3-8068-4155-BB68-19D6FA74A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72" y="15649982"/>
                <a:ext cx="8153129" cy="1569660"/>
              </a:xfrm>
              <a:prstGeom prst="rect">
                <a:avLst/>
              </a:prstGeom>
              <a:blipFill>
                <a:blip r:embed="rId4"/>
                <a:stretch>
                  <a:fillRect l="-1197" t="-3101" b="-4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53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68BE0EB-24C2-43BD-A319-5EA8E6023E12}"/>
              </a:ext>
            </a:extLst>
          </p:cNvPr>
          <p:cNvSpPr txBox="1"/>
          <p:nvPr/>
        </p:nvSpPr>
        <p:spPr>
          <a:xfrm>
            <a:off x="0" y="0"/>
            <a:ext cx="9550400" cy="893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형식문법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>
                <a:solidFill>
                  <a:srgbClr val="00B050"/>
                </a:solidFill>
              </a:rPr>
              <a:t>생성 규칙</a:t>
            </a:r>
            <a:r>
              <a:rPr lang="ko-KR" altLang="en-US" dirty="0"/>
              <a:t>만을 가지고 표현하거나 </a:t>
            </a:r>
            <a:r>
              <a:rPr lang="ko-KR" altLang="en-US" dirty="0">
                <a:solidFill>
                  <a:srgbClr val="00B050"/>
                </a:solidFill>
              </a:rPr>
              <a:t>네가지 항목</a:t>
            </a:r>
            <a:r>
              <a:rPr lang="ko-KR" altLang="en-US" dirty="0"/>
              <a:t>으로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37AE6E1F-1081-473F-ABFF-7FDB5B0EA5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656086"/>
                  </p:ext>
                </p:extLst>
              </p:nvPr>
            </p:nvGraphicFramePr>
            <p:xfrm>
              <a:off x="0" y="1321163"/>
              <a:ext cx="12192000" cy="100055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27100">
                      <a:extLst>
                        <a:ext uri="{9D8B030D-6E8A-4147-A177-3AD203B41FA5}">
                          <a16:colId xmlns:a16="http://schemas.microsoft.com/office/drawing/2014/main" val="625489680"/>
                        </a:ext>
                      </a:extLst>
                    </a:gridCol>
                    <a:gridCol w="11264900">
                      <a:extLst>
                        <a:ext uri="{9D8B030D-6E8A-4147-A177-3AD203B41FA5}">
                          <a16:colId xmlns:a16="http://schemas.microsoft.com/office/drawing/2014/main" val="1892145789"/>
                        </a:ext>
                      </a:extLst>
                    </a:gridCol>
                  </a:tblGrid>
                  <a:tr h="350520">
                    <a:tc gridSpan="2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문법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정의 </a:t>
                          </a:r>
                          <a:r>
                            <a:rPr lang="en-US" altLang="ko-KR" dirty="0"/>
                            <a:t>[V(vocabulary)</a:t>
                          </a:r>
                          <a:r>
                            <a:rPr lang="ko-KR" altLang="en-US" dirty="0"/>
                            <a:t>는 문법 기호</a:t>
                          </a:r>
                          <a:r>
                            <a:rPr lang="en-US" altLang="ko-KR" dirty="0"/>
                            <a:t>]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748904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논터미널 기호들의 유한 집합</a:t>
                          </a:r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98764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터미널 기호들의 유한 집합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81775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3. P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생성규칙 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왼</m:t>
                              </m:r>
                            </m:oMath>
                          </a14:m>
                          <a:r>
                            <a:rPr lang="ko-KR" altLang="en-US" dirty="0"/>
                            <a:t>쪽 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ko-KR" altLang="en-US" b="0" i="1" dirty="0" smtClean="0">
                                  <a:latin typeface="Cambria Math" panose="02040503050406030204" pitchFamily="18" charset="0"/>
                                </a:rPr>
                                <m:t>오</m:t>
                              </m:r>
                            </m:oMath>
                          </a14:m>
                          <a:r>
                            <a:rPr lang="ko-KR" altLang="en-US" dirty="0"/>
                            <a:t>른쪽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ko-KR" altLang="en-US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</m:t>
                              </m:r>
                              <m:r>
                                <a:rPr lang="ko-KR" alt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43747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4.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에 속하는 시작기호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630795"/>
                      </a:ext>
                    </a:extLst>
                  </a:tr>
                  <a:tr h="350520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일반적인 표기법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8181417"/>
                      </a:ext>
                    </a:extLst>
                  </a:tr>
                  <a:tr h="350520">
                    <a:tc gridSpan="2">
                      <a:txBody>
                        <a:bodyPr/>
                        <a:lstStyle/>
                        <a:p>
                          <a:pPr marL="457200" indent="-457200" latinLnBrk="1">
                            <a:buAutoNum type="arabicParenR"/>
                          </a:pPr>
                          <a:r>
                            <a:rPr lang="ko-KR" altLang="en-US" dirty="0"/>
                            <a:t>시작기호 </a:t>
                          </a:r>
                          <a:r>
                            <a:rPr lang="en-US" altLang="ko-KR" dirty="0"/>
                            <a:t>S</a:t>
                          </a:r>
                          <a:r>
                            <a:rPr lang="ko-KR" altLang="en-US" dirty="0"/>
                            <a:t>와 </a:t>
                          </a:r>
                          <a:r>
                            <a:rPr lang="en-US" altLang="ko-KR" dirty="0"/>
                            <a:t>A, B, C</a:t>
                          </a:r>
                          <a:r>
                            <a:rPr lang="ko-KR" altLang="en-US" dirty="0"/>
                            <a:t>의 대문자 논터미널</a:t>
                          </a:r>
                          <a:endParaRPr lang="en-US" altLang="ko-KR" dirty="0"/>
                        </a:p>
                        <a:p>
                          <a:pPr marL="457200" indent="-457200" latinLnBrk="1">
                            <a:buAutoNum type="arabicParenR"/>
                          </a:pPr>
                          <a:r>
                            <a:rPr lang="en-US" altLang="ko-KR" dirty="0"/>
                            <a:t>&lt; </a:t>
                          </a:r>
                          <a:r>
                            <a:rPr lang="ko-KR" altLang="en-US" dirty="0"/>
                            <a:t>와 </a:t>
                          </a:r>
                          <a:r>
                            <a:rPr lang="en-US" altLang="ko-KR" dirty="0"/>
                            <a:t>&gt; </a:t>
                          </a:r>
                          <a:r>
                            <a:rPr lang="ko-KR" altLang="en-US" dirty="0"/>
                            <a:t>기호도 논터미널</a:t>
                          </a:r>
                          <a:endParaRPr lang="en-US" altLang="ko-KR" dirty="0"/>
                        </a:p>
                        <a:p>
                          <a:pPr marL="457200" indent="-457200" latinLnBrk="1">
                            <a:buAutoNum type="arabicParenR"/>
                          </a:pPr>
                          <a:r>
                            <a:rPr lang="en-US" altLang="ko-KR" dirty="0"/>
                            <a:t>a, b, c </a:t>
                          </a:r>
                          <a:r>
                            <a:rPr lang="ko-KR" altLang="en-US" dirty="0"/>
                            <a:t>의 소문자</a:t>
                          </a:r>
                          <a:r>
                            <a:rPr lang="en-US" altLang="ko-KR" dirty="0"/>
                            <a:t>, +,-</a:t>
                          </a:r>
                          <a:r>
                            <a:rPr lang="ko-KR" altLang="en-US" dirty="0"/>
                            <a:t>와 같은 연산자 기호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괄호와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쉼표와 같은 </a:t>
                          </a:r>
                          <a:r>
                            <a:rPr lang="ko-KR" altLang="en-US" dirty="0" err="1"/>
                            <a:t>구분자</a:t>
                          </a:r>
                          <a:r>
                            <a:rPr lang="en-US" altLang="ko-KR" dirty="0"/>
                            <a:t>,  0,1,2</a:t>
                          </a:r>
                          <a:r>
                            <a:rPr lang="ko-KR" altLang="en-US" dirty="0"/>
                            <a:t>의 아라비아 숫자는 터미널기호</a:t>
                          </a:r>
                          <a:endParaRPr lang="en-US" altLang="ko-KR" dirty="0"/>
                        </a:p>
                        <a:p>
                          <a:pPr marL="457200" indent="-457200" latinLnBrk="1">
                            <a:buAutoNum type="arabicParenR"/>
                          </a:pPr>
                          <a:r>
                            <a:rPr lang="en-US" altLang="ko-KR" dirty="0"/>
                            <a:t>X, Y, Z</a:t>
                          </a:r>
                          <a:r>
                            <a:rPr lang="ko-KR" altLang="en-US" dirty="0"/>
                            <a:t>와 같은 영문자 끝부분의 대문자는 터미널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논터미널 기호를 나타내는 문법기호</a:t>
                          </a:r>
                          <a:endParaRPr lang="en-US" altLang="ko-KR" dirty="0"/>
                        </a:p>
                        <a:p>
                          <a:pPr marL="457200" indent="-457200" latinLnBrk="1">
                            <a:buAutoNum type="arabicParenR"/>
                          </a:pPr>
                          <a:r>
                            <a:rPr lang="en-US" altLang="ko-KR" dirty="0"/>
                            <a:t>u, v, w, x, y, z </a:t>
                          </a:r>
                          <a:r>
                            <a:rPr lang="ko-KR" altLang="en-US" dirty="0"/>
                            <a:t>등 영문자 끝부분의 소문자는 터미널 기호로 이루어진 문자열</a:t>
                          </a:r>
                          <a:endParaRPr lang="en-US" altLang="ko-KR" dirty="0"/>
                        </a:p>
                        <a:p>
                          <a:pPr marL="457200" indent="-457200" latinLnBrk="1">
                            <a:buAutoNum type="arabicParenR"/>
                          </a:pPr>
                          <a:r>
                            <a:rPr lang="ko-KR" alt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oMath>
                          </a14:m>
                          <a:r>
                            <a:rPr lang="ko-KR" altLang="en-US" dirty="0"/>
                            <a:t>의 그리스 소문자는 문자열</a:t>
                          </a:r>
                          <a:endParaRPr lang="en-US" altLang="ko-KR" dirty="0"/>
                        </a:p>
                        <a:p>
                          <a:pPr marL="457200" indent="-457200" latinLnBrk="1">
                            <a:buAutoNum type="arabicParenR"/>
                          </a:pPr>
                          <a:r>
                            <a:rPr lang="ko-KR" altLang="en-US" dirty="0"/>
                            <a:t>첫 번째 생성규칙의 왼쪽에 있는 기호가 시작 기호</a:t>
                          </a:r>
                          <a:endParaRPr lang="en-US" altLang="ko-KR" dirty="0"/>
                        </a:p>
                        <a:p>
                          <a:pPr marL="457200" indent="-457200" latinLnBrk="1">
                            <a:buAutoNum type="arabicParenR"/>
                          </a:pPr>
                          <a:r>
                            <a:rPr lang="ko-KR" altLang="en-US" dirty="0"/>
                            <a:t>여러 개의 생성 규칙은 축약 가능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1|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oMath>
                          </a14:m>
                          <a:endParaRPr lang="en-US" altLang="ko-KR" b="0" dirty="0"/>
                        </a:p>
                        <a:p>
                          <a:pPr marL="0" indent="0" latinLnBrk="1">
                            <a:buNone/>
                          </a:pPr>
                          <a:endParaRPr lang="en-US" altLang="ko-KR" b="0" dirty="0"/>
                        </a:p>
                        <a:p>
                          <a:pPr marL="0" indent="0" algn="l" latinLnBrk="1">
                            <a:buNone/>
                          </a:pPr>
                          <a:r>
                            <a:rPr lang="en-US" altLang="ko-KR" dirty="0"/>
                            <a:t>Ex)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oMath>
                          </a14:m>
                          <a:endParaRPr lang="en-US" altLang="ko-KR" b="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𝐴𝑆</m:t>
                              </m:r>
                            </m:oMath>
                          </a14:m>
                          <a:r>
                            <a:rPr lang="ko-KR" altLang="en-US" dirty="0"/>
                            <a:t>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oMath>
                          </a14:m>
                          <a:endParaRPr lang="en-US" altLang="ko-KR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ko-KR" altLang="en-US" dirty="0"/>
                            <a:t>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→10</m:t>
                              </m:r>
                            </m:oMath>
                          </a14:m>
                          <a:r>
                            <a:rPr lang="ko-KR" altLang="en-US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oMath>
                          </a14:m>
                          <a:endParaRPr lang="ko-KR" altLang="en-US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  <a:p>
                          <a:pPr marL="0" indent="0" latinLnBrk="1">
                            <a:buNone/>
                          </a:pPr>
                          <a:r>
                            <a:rPr lang="en-US" altLang="ko-KR" dirty="0"/>
                            <a:t>Ex)</a:t>
                          </a: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altLang="ko-KR" dirty="0"/>
                            <a:t> </a:t>
                          </a: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endParaRPr lang="en-US" altLang="ko-K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0858063"/>
                      </a:ext>
                    </a:extLst>
                  </a:tr>
                  <a:tr h="350520">
                    <a:tc gridSpan="2">
                      <a:txBody>
                        <a:bodyPr/>
                        <a:lstStyle/>
                        <a:p>
                          <a:pPr marL="0" indent="0" latinLnBrk="1">
                            <a:buNone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1364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37AE6E1F-1081-473F-ABFF-7FDB5B0EA5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656086"/>
                  </p:ext>
                </p:extLst>
              </p:nvPr>
            </p:nvGraphicFramePr>
            <p:xfrm>
              <a:off x="0" y="1321163"/>
              <a:ext cx="12192000" cy="100055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27100">
                      <a:extLst>
                        <a:ext uri="{9D8B030D-6E8A-4147-A177-3AD203B41FA5}">
                          <a16:colId xmlns:a16="http://schemas.microsoft.com/office/drawing/2014/main" val="625489680"/>
                        </a:ext>
                      </a:extLst>
                    </a:gridCol>
                    <a:gridCol w="11264900">
                      <a:extLst>
                        <a:ext uri="{9D8B030D-6E8A-4147-A177-3AD203B41FA5}">
                          <a16:colId xmlns:a16="http://schemas.microsoft.com/office/drawing/2014/main" val="1892145789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2000" b="-2090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7489040"/>
                      </a:ext>
                    </a:extLst>
                  </a:tr>
                  <a:tr h="580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88421" r="-1215789" b="-155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논터미널 기호들의 유한 집합</a:t>
                          </a:r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98764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38667" r="-1215789" b="-18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터미널 기호들의 유한 집합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817752"/>
                      </a:ext>
                    </a:extLst>
                  </a:tr>
                  <a:tr h="4640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3. P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225" t="-329870" b="-17155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4374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4.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225" t="-441333" b="-166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3630795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일반적인 표기법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8181417"/>
                      </a:ext>
                    </a:extLst>
                  </a:tr>
                  <a:tr h="6675120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3887" b="-68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0858063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pPr marL="0" indent="0" latinLnBrk="1">
                            <a:buNone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13640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D2153C-2F12-4E54-8159-6E2E6E0433C6}"/>
                  </a:ext>
                </a:extLst>
              </p:cNvPr>
              <p:cNvSpPr txBox="1"/>
              <p:nvPr/>
            </p:nvSpPr>
            <p:spPr>
              <a:xfrm>
                <a:off x="6223000" y="7835900"/>
                <a:ext cx="211814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/>
                  <a:t>축약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|0 </m:t>
                    </m:r>
                  </m:oMath>
                </a14:m>
                <a:r>
                  <a:rPr lang="en-US" altLang="ko-KR" sz="24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|10|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b="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D2153C-2F12-4E54-8159-6E2E6E043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0" y="7835900"/>
                <a:ext cx="2118144" cy="1200329"/>
              </a:xfrm>
              <a:prstGeom prst="rect">
                <a:avLst/>
              </a:prstGeom>
              <a:blipFill>
                <a:blip r:embed="rId4"/>
                <a:stretch>
                  <a:fillRect l="-4611" t="-5076" b="-6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4023AE3-CCED-4F2C-AFA6-242527428B59}"/>
              </a:ext>
            </a:extLst>
          </p:cNvPr>
          <p:cNvSpPr txBox="1"/>
          <p:nvPr/>
        </p:nvSpPr>
        <p:spPr>
          <a:xfrm>
            <a:off x="5290180" y="9579530"/>
            <a:ext cx="3983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E, T, F</a:t>
            </a:r>
            <a:r>
              <a:rPr lang="ko-KR" altLang="en-US" sz="2400" dirty="0"/>
              <a:t>는 논터미널 기호</a:t>
            </a:r>
            <a:endParaRPr lang="en-US" altLang="ko-KR" sz="2400" dirty="0"/>
          </a:p>
          <a:p>
            <a:r>
              <a:rPr lang="en-US" altLang="ko-KR" sz="2400" b="0" dirty="0"/>
              <a:t>+, -, *, /, (, ), id</a:t>
            </a:r>
            <a:r>
              <a:rPr lang="ko-KR" altLang="en-US" sz="2400" b="0" dirty="0"/>
              <a:t>는 터미널 기호</a:t>
            </a:r>
            <a:endParaRPr lang="en-US" altLang="ko-KR" sz="2400" b="0" dirty="0"/>
          </a:p>
          <a:p>
            <a:r>
              <a:rPr lang="en-US" altLang="ko-KR" sz="2400" dirty="0"/>
              <a:t>E</a:t>
            </a:r>
            <a:r>
              <a:rPr lang="ko-KR" altLang="en-US" sz="2400" dirty="0"/>
              <a:t>는 시작기호</a:t>
            </a:r>
            <a:endParaRPr lang="en-US" altLang="ko-KR" sz="2400" dirty="0"/>
          </a:p>
          <a:p>
            <a:r>
              <a:rPr lang="ko-KR" altLang="en-US" sz="2400" b="0" dirty="0"/>
              <a:t>생성규칙은 </a:t>
            </a:r>
            <a:r>
              <a:rPr lang="en-US" altLang="ko-KR" sz="2400" b="0" dirty="0"/>
              <a:t>8</a:t>
            </a:r>
            <a:r>
              <a:rPr lang="ko-KR" altLang="en-US" sz="2400" b="0" dirty="0"/>
              <a:t>개이다</a:t>
            </a:r>
            <a:r>
              <a:rPr lang="en-US" altLang="ko-KR" sz="2400" b="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BF49B69F-352D-4B4B-A059-8FDCE40C7F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5531267"/>
                  </p:ext>
                </p:extLst>
              </p:nvPr>
            </p:nvGraphicFramePr>
            <p:xfrm>
              <a:off x="0" y="12445735"/>
              <a:ext cx="12014200" cy="137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41600">
                      <a:extLst>
                        <a:ext uri="{9D8B030D-6E8A-4147-A177-3AD203B41FA5}">
                          <a16:colId xmlns:a16="http://schemas.microsoft.com/office/drawing/2014/main" val="2706804261"/>
                        </a:ext>
                      </a:extLst>
                    </a:gridCol>
                    <a:gridCol w="9372600">
                      <a:extLst>
                        <a:ext uri="{9D8B030D-6E8A-4147-A177-3AD203B41FA5}">
                          <a16:colId xmlns:a16="http://schemas.microsoft.com/office/drawing/2014/main" val="2243097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indent="0" latinLnBrk="1">
                            <a:buFont typeface="Symbol" panose="05050102010706020507" pitchFamily="18" charset="2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ko-KR" altLang="en-US" dirty="0"/>
                            <a:t>유도</a:t>
                          </a:r>
                          <a:r>
                            <a:rPr lang="en-US" altLang="ko-KR" dirty="0"/>
                            <a:t>(derivation)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한 문자열에서 생성 규칙을 한번 적용해서 다른 문자열로 바꿈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1022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: 0</a:t>
                          </a:r>
                          <a:r>
                            <a:rPr lang="ko-KR" altLang="en-US" dirty="0"/>
                            <a:t>번 이상의 유도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220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⇒+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: 1</a:t>
                          </a:r>
                          <a:r>
                            <a:rPr lang="ko-KR" altLang="en-US" dirty="0"/>
                            <a:t>번 이상의 유도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58015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BF49B69F-352D-4B4B-A059-8FDCE40C7F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5531267"/>
                  </p:ext>
                </p:extLst>
              </p:nvPr>
            </p:nvGraphicFramePr>
            <p:xfrm>
              <a:off x="0" y="12445735"/>
              <a:ext cx="12014200" cy="1371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41600">
                      <a:extLst>
                        <a:ext uri="{9D8B030D-6E8A-4147-A177-3AD203B41FA5}">
                          <a16:colId xmlns:a16="http://schemas.microsoft.com/office/drawing/2014/main" val="2706804261"/>
                        </a:ext>
                      </a:extLst>
                    </a:gridCol>
                    <a:gridCol w="9372600">
                      <a:extLst>
                        <a:ext uri="{9D8B030D-6E8A-4147-A177-3AD203B41FA5}">
                          <a16:colId xmlns:a16="http://schemas.microsoft.com/office/drawing/2014/main" val="224309765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t="-12000" r="-355196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한 문자열에서 생성 규칙을 한번 적용해서 다른 문자열로 바꿈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10229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t="-110526" r="-355196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: 0</a:t>
                          </a:r>
                          <a:r>
                            <a:rPr lang="ko-KR" altLang="en-US" dirty="0"/>
                            <a:t>번 이상의 유도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220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t="-213333" r="-355196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: 1</a:t>
                          </a:r>
                          <a:r>
                            <a:rPr lang="ko-KR" altLang="en-US" dirty="0"/>
                            <a:t>번 이상의 유도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58015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532878-CD79-4A88-A6A2-E5E5DAA5D33F}"/>
                  </a:ext>
                </a:extLst>
              </p:cNvPr>
              <p:cNvSpPr txBox="1"/>
              <p:nvPr/>
            </p:nvSpPr>
            <p:spPr>
              <a:xfrm>
                <a:off x="5613179" y="13085797"/>
                <a:ext cx="6578821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40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1⇒</m:t>
                    </m:r>
                    <m:r>
                      <m:rPr>
                        <m:sty m:val="p"/>
                      </m:rPr>
                      <a:rPr lang="ko-KR" altLang="en-US" sz="2400" i="0">
                        <a:latin typeface="Cambria Math" panose="02040503050406030204" pitchFamily="18" charset="0"/>
                      </a:rPr>
                      <m:t>α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ko-KR" altLang="en-US" sz="2400" i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400" i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ko-KR" altLang="en-US" sz="2400" i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ko-KR" altLang="en-US" sz="2400" i="0">
                        <a:latin typeface="Cambria Math" panose="02040503050406030204" pitchFamily="18" charset="0"/>
                      </a:rPr>
                      <m:t>α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이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에 속하고</a:t>
                </a:r>
                <a:endParaRPr lang="en-US" altLang="ko-KR" sz="240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40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1⇒</m:t>
                    </m:r>
                    <m:r>
                      <m:rPr>
                        <m:sty m:val="p"/>
                      </m:rPr>
                      <a:rPr lang="ko-KR" altLang="en-US" sz="2400" i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i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ko-KR" altLang="en-US" sz="2400" i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400" i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400" i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ko-KR" altLang="en-US" sz="2400" i="0">
                        <a:latin typeface="Cambria Math" panose="02040503050406030204" pitchFamily="18" charset="0"/>
                      </a:rPr>
                      <m:t>α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ko-KR" altLang="en-US" sz="2400" dirty="0"/>
                  <a:t>이 존재할 경우</a:t>
                </a:r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40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sz="2400" dirty="0"/>
                  <a:t>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400">
                        <a:latin typeface="Cambria Math" panose="02040503050406030204" pitchFamily="18" charset="0"/>
                      </a:rPr>
                      <m:t>α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ko-KR" altLang="en-US" sz="2400" dirty="0"/>
                  <a:t>의 생성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유도</a:t>
                </a:r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ko-KR" altLang="en-US" sz="2400" dirty="0"/>
                  <a:t>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4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sz="2400" dirty="0"/>
                  <a:t>로 감축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532878-CD79-4A88-A6A2-E5E5DAA5D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179" y="13085797"/>
                <a:ext cx="6578821" cy="1569660"/>
              </a:xfrm>
              <a:prstGeom prst="rect">
                <a:avLst/>
              </a:prstGeom>
              <a:blipFill>
                <a:blip r:embed="rId6"/>
                <a:stretch>
                  <a:fillRect l="-1203" t="-2703" b="-69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CA55B6-490B-4B83-9B8B-058FC9FB73DD}"/>
                  </a:ext>
                </a:extLst>
              </p:cNvPr>
              <p:cNvSpPr txBox="1"/>
              <p:nvPr/>
            </p:nvSpPr>
            <p:spPr>
              <a:xfrm>
                <a:off x="0" y="14936339"/>
                <a:ext cx="6179897" cy="4154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Ex) </a:t>
                </a:r>
                <a:r>
                  <a:rPr lang="ko-KR" altLang="en-US" sz="2400" b="1" dirty="0"/>
                  <a:t>유도하기</a:t>
                </a:r>
                <a:endParaRPr lang="en-US" altLang="ko-KR" sz="2400" b="1" dirty="0"/>
              </a:p>
              <a:p>
                <a:r>
                  <a:rPr lang="ko-KR" altLang="en-US" sz="2000" dirty="0"/>
                  <a:t>문법에서 문자열 </a:t>
                </a:r>
                <a:r>
                  <a:rPr lang="en-US" altLang="ko-KR" sz="2000" dirty="0"/>
                  <a:t>0,0000,001100 </a:t>
                </a:r>
                <a:r>
                  <a:rPr lang="ko-KR" altLang="en-US" sz="2000" dirty="0"/>
                  <a:t>이 허용되는지 유도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S =&gt; 0 (S -&gt; 0)</a:t>
                </a:r>
              </a:p>
              <a:p>
                <a:r>
                  <a:rPr lang="en-US" altLang="ko-KR" sz="2000" dirty="0"/>
                  <a:t>   =&gt; 0AS (S -&gt; 0AS)</a:t>
                </a:r>
              </a:p>
              <a:p>
                <a:r>
                  <a:rPr lang="en-US" altLang="ko-KR" sz="2000" dirty="0"/>
                  <a:t>   =&gt; 0SS1 (A -&gt; SS)</a:t>
                </a:r>
              </a:p>
              <a:p>
                <a:r>
                  <a:rPr lang="en-US" altLang="ko-KR" sz="2000" dirty="0"/>
                  <a:t>   =&gt; 00SS (S - &gt;0)</a:t>
                </a:r>
              </a:p>
              <a:p>
                <a:r>
                  <a:rPr lang="en-US" altLang="ko-KR" sz="2000" dirty="0"/>
                  <a:t>   =&gt; 000S (S -&gt; 0)</a:t>
                </a:r>
              </a:p>
              <a:p>
                <a:r>
                  <a:rPr lang="en-US" altLang="ko-KR" sz="2000" dirty="0"/>
                  <a:t>   =&gt; 0000 (S -&gt; 0)</a:t>
                </a:r>
              </a:p>
              <a:p>
                <a:r>
                  <a:rPr lang="en-US" altLang="ko-KR" sz="2000" dirty="0"/>
                  <a:t>   </a:t>
                </a:r>
              </a:p>
              <a:p>
                <a:r>
                  <a:rPr lang="en-US" altLang="ko-KR" sz="2000" dirty="0"/>
                  <a:t>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 0000</a:t>
                </a:r>
                <a:r>
                  <a:rPr lang="ko-KR" altLang="en-US" sz="2000" dirty="0"/>
                  <a:t>과 같이 나타낼 수도 있다</a:t>
                </a:r>
                <a:r>
                  <a:rPr lang="en-US" altLang="ko-KR" sz="2000" dirty="0"/>
                  <a:t>.</a:t>
                </a:r>
              </a:p>
              <a:p>
                <a:r>
                  <a:rPr lang="ko-KR" altLang="en-US" sz="2000" dirty="0"/>
                  <a:t>문자열 </a:t>
                </a:r>
                <a:r>
                  <a:rPr lang="en-US" altLang="ko-KR" sz="2000" dirty="0"/>
                  <a:t>0000</a:t>
                </a:r>
                <a:r>
                  <a:rPr lang="ko-KR" altLang="en-US" sz="2000" dirty="0"/>
                  <a:t>은 유도에 의해 생성되므로 맞는 문장이다</a:t>
                </a:r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CA55B6-490B-4B83-9B8B-058FC9FB7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36339"/>
                <a:ext cx="6179897" cy="4154984"/>
              </a:xfrm>
              <a:prstGeom prst="rect">
                <a:avLst/>
              </a:prstGeom>
              <a:blipFill>
                <a:blip r:embed="rId7"/>
                <a:stretch>
                  <a:fillRect l="-1479" t="-1466" r="-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23193C-1B26-4A62-BFBD-AEE8154C2AA4}"/>
                  </a:ext>
                </a:extLst>
              </p:cNvPr>
              <p:cNvSpPr txBox="1"/>
              <p:nvPr/>
            </p:nvSpPr>
            <p:spPr>
              <a:xfrm>
                <a:off x="6096000" y="14936339"/>
                <a:ext cx="6179897" cy="3847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Ex) </a:t>
                </a:r>
                <a:r>
                  <a:rPr lang="ko-KR" altLang="en-US" sz="2400" b="1" dirty="0"/>
                  <a:t>유도하기</a:t>
                </a:r>
                <a:endParaRPr lang="en-US" altLang="ko-KR" sz="2400" b="1" dirty="0"/>
              </a:p>
              <a:p>
                <a:r>
                  <a:rPr lang="ko-KR" altLang="en-US" sz="2000" dirty="0"/>
                  <a:t>문법에서 문자열 </a:t>
                </a:r>
                <a:r>
                  <a:rPr lang="en-US" altLang="ko-KR" sz="2000" dirty="0"/>
                  <a:t>0,0000,001100 </a:t>
                </a:r>
                <a:r>
                  <a:rPr lang="ko-KR" altLang="en-US" sz="2000" dirty="0"/>
                  <a:t>이 허용되는지 유도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S =&gt; 0AS  (S -&gt; 0AS)</a:t>
                </a:r>
              </a:p>
              <a:p>
                <a:r>
                  <a:rPr lang="en-US" altLang="ko-KR" sz="2000" dirty="0"/>
                  <a:t>   =&gt; 0S1AS (A - &gt; S1A)</a:t>
                </a:r>
              </a:p>
              <a:p>
                <a:r>
                  <a:rPr lang="en-US" altLang="ko-KR" sz="2000" dirty="0"/>
                  <a:t>   =&gt; 001AS (S -&gt; 0)</a:t>
                </a:r>
              </a:p>
              <a:p>
                <a:r>
                  <a:rPr lang="en-US" altLang="ko-KR" sz="2000" dirty="0"/>
                  <a:t>   =&gt; 00110S (A -&gt;10)</a:t>
                </a:r>
              </a:p>
              <a:p>
                <a:r>
                  <a:rPr lang="en-US" altLang="ko-KR" sz="2000" dirty="0"/>
                  <a:t>   =&gt; 001100 (S -&gt;0)</a:t>
                </a:r>
              </a:p>
              <a:p>
                <a:r>
                  <a:rPr lang="en-US" altLang="ko-KR" sz="2000" dirty="0"/>
                  <a:t>   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 001100</a:t>
                </a:r>
                <a:r>
                  <a:rPr lang="ko-KR" altLang="en-US" sz="2000" dirty="0"/>
                  <a:t>과 같이 나타낼 수도 있다</a:t>
                </a:r>
                <a:r>
                  <a:rPr lang="en-US" altLang="ko-KR" sz="2000" dirty="0"/>
                  <a:t>.</a:t>
                </a:r>
              </a:p>
              <a:p>
                <a:r>
                  <a:rPr lang="ko-KR" altLang="en-US" sz="2000" dirty="0"/>
                  <a:t>문자열 </a:t>
                </a:r>
                <a:r>
                  <a:rPr lang="en-US" altLang="ko-KR" sz="2000" dirty="0"/>
                  <a:t>0000</a:t>
                </a:r>
                <a:r>
                  <a:rPr lang="ko-KR" altLang="en-US" sz="2000" dirty="0"/>
                  <a:t>은 유도에 의해 생성되므로 맞는 문장이다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23193C-1B26-4A62-BFBD-AEE8154C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936339"/>
                <a:ext cx="6179897" cy="3847207"/>
              </a:xfrm>
              <a:prstGeom prst="rect">
                <a:avLst/>
              </a:prstGeom>
              <a:blipFill>
                <a:blip r:embed="rId8"/>
                <a:stretch>
                  <a:fillRect l="-1479" t="-1585" r="-99" b="-1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66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DCA55B6-490B-4B83-9B8B-058FC9FB73DD}"/>
              </a:ext>
            </a:extLst>
          </p:cNvPr>
          <p:cNvSpPr txBox="1"/>
          <p:nvPr/>
        </p:nvSpPr>
        <p:spPr>
          <a:xfrm>
            <a:off x="0" y="0"/>
            <a:ext cx="357181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Ex) </a:t>
            </a:r>
            <a:r>
              <a:rPr lang="ko-KR" altLang="en-US" sz="2400" b="1" dirty="0"/>
              <a:t>유도하기</a:t>
            </a:r>
            <a:endParaRPr lang="en-US" altLang="ko-KR" sz="2400" b="1" dirty="0"/>
          </a:p>
          <a:p>
            <a:r>
              <a:rPr lang="en-US" altLang="ko-KR" sz="2000" dirty="0"/>
              <a:t>id + ( id * id)</a:t>
            </a:r>
            <a:r>
              <a:rPr lang="ko-KR" altLang="en-US" sz="2000" dirty="0"/>
              <a:t>를 만들 수 있는지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E =&gt; E + T (E -&gt; E+T)</a:t>
            </a:r>
          </a:p>
          <a:p>
            <a:r>
              <a:rPr lang="en-US" altLang="ko-KR" sz="2000" dirty="0"/>
              <a:t>   =&gt; T + T (E -&gt; T)</a:t>
            </a:r>
          </a:p>
          <a:p>
            <a:r>
              <a:rPr lang="en-US" altLang="ko-KR" sz="2000" dirty="0"/>
              <a:t>   =&gt; F + T (T -&gt; F)</a:t>
            </a:r>
          </a:p>
          <a:p>
            <a:r>
              <a:rPr lang="en-US" altLang="ko-KR" sz="2000" dirty="0"/>
              <a:t>   =&gt; id + T (F -&gt; id)</a:t>
            </a:r>
          </a:p>
          <a:p>
            <a:r>
              <a:rPr lang="en-US" altLang="ko-KR" sz="2000" dirty="0"/>
              <a:t>   =&gt; id + F (T -&gt; F)</a:t>
            </a:r>
          </a:p>
          <a:p>
            <a:r>
              <a:rPr lang="en-US" altLang="ko-KR" sz="2000" dirty="0"/>
              <a:t>   =&gt; id + (E) (F -&gt; (E))</a:t>
            </a:r>
          </a:p>
          <a:p>
            <a:r>
              <a:rPr lang="en-US" altLang="ko-KR" sz="2000" dirty="0"/>
              <a:t>   =&gt; id + (T) (E -&gt; T)</a:t>
            </a:r>
          </a:p>
          <a:p>
            <a:r>
              <a:rPr lang="en-US" altLang="ko-KR" sz="2000" dirty="0"/>
              <a:t>   =&gt; id + (T * F) (T -&gt; T * F)</a:t>
            </a:r>
          </a:p>
          <a:p>
            <a:r>
              <a:rPr lang="en-US" altLang="ko-KR" sz="2000" dirty="0"/>
              <a:t>   =&gt; id + (F * F) (T -&gt; F)</a:t>
            </a:r>
          </a:p>
          <a:p>
            <a:r>
              <a:rPr lang="en-US" altLang="ko-KR" sz="2000" dirty="0"/>
              <a:t>   =&gt; id + (id * F) (F -&gt; id)</a:t>
            </a:r>
          </a:p>
          <a:p>
            <a:r>
              <a:rPr lang="en-US" altLang="ko-KR" sz="2000" dirty="0"/>
              <a:t>   =&gt; id + (id * id) (F -&gt; id)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</a:t>
            </a:r>
          </a:p>
          <a:p>
            <a:endParaRPr lang="en-US" altLang="ko-K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CBE081-D423-4D2E-8BD2-BDF06FD9FDE7}"/>
                  </a:ext>
                </a:extLst>
              </p:cNvPr>
              <p:cNvSpPr txBox="1"/>
              <p:nvPr/>
            </p:nvSpPr>
            <p:spPr>
              <a:xfrm>
                <a:off x="5156200" y="1066800"/>
                <a:ext cx="31847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1219170" latinLnBrk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nor/>
                        </m:rPr>
                        <a:rPr lang="en-US" altLang="ko-KR" sz="2400" dirty="0"/>
                        <m:t> </m:t>
                      </m:r>
                    </m:oMath>
                  </m:oMathPara>
                </a14:m>
                <a:endParaRPr lang="en-US" altLang="ko-KR" sz="2400" dirty="0"/>
              </a:p>
              <a:p>
                <a:pPr lvl="0" defTabSz="1219170" latinLnBrk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dirty="0"/>
                        <m:t>    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m:rPr>
                          <m:nor/>
                        </m:rPr>
                        <a:rPr lang="ko-KR" altLang="en-US" sz="2400" dirty="0"/>
                        <m:t> 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lvl="0" defTabSz="1219170" latinLnBrk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dirty="0"/>
                        <m:t>     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m:rPr>
                          <m:nor/>
                        </m:rPr>
                        <a:rPr lang="ko-KR" altLang="en-US" sz="2400" dirty="0"/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CBE081-D423-4D2E-8BD2-BDF06FD9F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00" y="1066800"/>
                <a:ext cx="3184718" cy="1200329"/>
              </a:xfrm>
              <a:prstGeom prst="rect">
                <a:avLst/>
              </a:prstGeom>
              <a:blipFill>
                <a:blip r:embed="rId3"/>
                <a:stretch>
                  <a:fillRect b="-6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DBC81CBD-1F0D-4E24-8061-4D4970471846}"/>
              </a:ext>
            </a:extLst>
          </p:cNvPr>
          <p:cNvSpPr/>
          <p:nvPr/>
        </p:nvSpPr>
        <p:spPr>
          <a:xfrm>
            <a:off x="0" y="1066800"/>
            <a:ext cx="2794000" cy="3403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F4EC6-2E4F-42AE-AC97-27A9AF5699EB}"/>
              </a:ext>
            </a:extLst>
          </p:cNvPr>
          <p:cNvSpPr txBox="1"/>
          <p:nvPr/>
        </p:nvSpPr>
        <p:spPr>
          <a:xfrm>
            <a:off x="1857454" y="4458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문장형태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63E389-F231-493F-BCD1-73DE0268C6E2}"/>
              </a:ext>
            </a:extLst>
          </p:cNvPr>
          <p:cNvCxnSpPr/>
          <p:nvPr/>
        </p:nvCxnSpPr>
        <p:spPr>
          <a:xfrm>
            <a:off x="76200" y="698500"/>
            <a:ext cx="12954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CE5D9F-EAF2-4EC1-A217-223987744787}"/>
              </a:ext>
            </a:extLst>
          </p:cNvPr>
          <p:cNvSpPr txBox="1"/>
          <p:nvPr/>
        </p:nvSpPr>
        <p:spPr>
          <a:xfrm>
            <a:off x="852269" y="667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문장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CCEDBC-0567-468A-AF4F-FCD8B29977B1}"/>
              </a:ext>
            </a:extLst>
          </p:cNvPr>
          <p:cNvSpPr txBox="1"/>
          <p:nvPr/>
        </p:nvSpPr>
        <p:spPr>
          <a:xfrm>
            <a:off x="0" y="4883230"/>
            <a:ext cx="790633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b="1" dirty="0"/>
              <a:t>문장과 문장형태</a:t>
            </a:r>
            <a:endParaRPr lang="en-US" altLang="ko-KR" sz="2400" b="1" dirty="0"/>
          </a:p>
          <a:p>
            <a:r>
              <a:rPr lang="ko-KR" altLang="en-US" dirty="0"/>
              <a:t>문장          </a:t>
            </a:r>
            <a:r>
              <a:rPr lang="en-US" altLang="ko-KR" dirty="0"/>
              <a:t>: </a:t>
            </a:r>
            <a:r>
              <a:rPr lang="ko-KR" altLang="en-US" dirty="0"/>
              <a:t>터미널 기호 </a:t>
            </a:r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문장형태 </a:t>
            </a:r>
            <a:r>
              <a:rPr lang="en-US" altLang="ko-KR" dirty="0"/>
              <a:t>: </a:t>
            </a:r>
            <a:r>
              <a:rPr lang="ko-KR" altLang="en-US" dirty="0"/>
              <a:t>터미널 기호 </a:t>
            </a:r>
            <a:r>
              <a:rPr lang="en-US" altLang="ko-KR" dirty="0"/>
              <a:t>+ </a:t>
            </a:r>
            <a:r>
              <a:rPr lang="ko-KR" altLang="en-US" dirty="0"/>
              <a:t>논 터미널 기호</a:t>
            </a:r>
            <a:endParaRPr lang="en-US" altLang="ko-KR" dirty="0"/>
          </a:p>
          <a:p>
            <a:r>
              <a:rPr lang="ko-KR" altLang="en-US" dirty="0"/>
              <a:t>문법 </a:t>
            </a:r>
            <a:r>
              <a:rPr lang="en-US" altLang="ko-KR" dirty="0"/>
              <a:t>G</a:t>
            </a:r>
            <a:r>
              <a:rPr lang="ko-KR" altLang="en-US" dirty="0"/>
              <a:t>에 의해 생성되는 언어는 </a:t>
            </a:r>
            <a:r>
              <a:rPr lang="en-US" altLang="ko-KR" dirty="0"/>
              <a:t>G</a:t>
            </a:r>
            <a:r>
              <a:rPr lang="ko-KR" altLang="en-US" dirty="0"/>
              <a:t>에 의해 생성되는 문장의 집합이며 </a:t>
            </a:r>
            <a:r>
              <a:rPr lang="en-US" altLang="ko-KR" dirty="0"/>
              <a:t>L(G)</a:t>
            </a:r>
            <a:r>
              <a:rPr lang="ko-KR" altLang="en-US" dirty="0"/>
              <a:t>표기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7">
                <a:extLst>
                  <a:ext uri="{FF2B5EF4-FFF2-40B4-BE49-F238E27FC236}">
                    <a16:creationId xmlns:a16="http://schemas.microsoft.com/office/drawing/2014/main" id="{60239143-52C6-46CB-B24F-CAE4FFC880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3368343"/>
                  </p:ext>
                </p:extLst>
              </p:nvPr>
            </p:nvGraphicFramePr>
            <p:xfrm>
              <a:off x="0" y="7444165"/>
              <a:ext cx="12115800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569596685"/>
                        </a:ext>
                      </a:extLst>
                    </a:gridCol>
                    <a:gridCol w="9086850">
                      <a:extLst>
                        <a:ext uri="{9D8B030D-6E8A-4147-A177-3AD203B41FA5}">
                          <a16:colId xmlns:a16="http://schemas.microsoft.com/office/drawing/2014/main" val="203920505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2400" b="1" dirty="0"/>
                            <a:t>문장과 문장형태</a:t>
                          </a:r>
                          <a:endParaRPr lang="en-US" altLang="ko-KR" sz="24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8417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문장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터미널 기호 </a:t>
                          </a:r>
                          <a:r>
                            <a:rPr lang="en-US" altLang="ko-KR" dirty="0"/>
                            <a:t>[</a:t>
                          </a:r>
                          <a:r>
                            <a:rPr lang="ko-KR" altLang="en-US" dirty="0"/>
                            <a:t>프로그램</a:t>
                          </a:r>
                          <a:r>
                            <a:rPr lang="en-US" altLang="ko-KR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8603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문장형태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터미널 기호 </a:t>
                          </a:r>
                          <a:r>
                            <a:rPr lang="en-US" altLang="ko-KR" dirty="0"/>
                            <a:t>+ </a:t>
                          </a:r>
                          <a:r>
                            <a:rPr lang="ko-KR" altLang="en-US" dirty="0"/>
                            <a:t>논 터미널 기호</a:t>
                          </a:r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800227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문법 </a:t>
                          </a:r>
                          <a:r>
                            <a:rPr lang="en-US" altLang="ko-KR" dirty="0"/>
                            <a:t>G</a:t>
                          </a:r>
                          <a:r>
                            <a:rPr lang="ko-KR" altLang="en-US" dirty="0"/>
                            <a:t>에 의해 생성되는 언어는 </a:t>
                          </a:r>
                          <a:r>
                            <a:rPr lang="en-US" altLang="ko-KR" dirty="0"/>
                            <a:t>G</a:t>
                          </a:r>
                          <a:r>
                            <a:rPr lang="ko-KR" altLang="en-US" dirty="0"/>
                            <a:t>에 의해 생성되는 문장의 집합이며 </a:t>
                          </a:r>
                          <a:r>
                            <a:rPr lang="en-US" altLang="ko-KR" dirty="0"/>
                            <a:t>L(G)</a:t>
                          </a:r>
                          <a:r>
                            <a:rPr lang="ko-KR" altLang="en-US" dirty="0"/>
                            <a:t>표기 </a:t>
                          </a:r>
                          <a:endParaRPr lang="en-US" altLang="ko-KR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416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7">
                <a:extLst>
                  <a:ext uri="{FF2B5EF4-FFF2-40B4-BE49-F238E27FC236}">
                    <a16:creationId xmlns:a16="http://schemas.microsoft.com/office/drawing/2014/main" id="{60239143-52C6-46CB-B24F-CAE4FFC880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3368343"/>
                  </p:ext>
                </p:extLst>
              </p:nvPr>
            </p:nvGraphicFramePr>
            <p:xfrm>
              <a:off x="0" y="7444165"/>
              <a:ext cx="12115800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569596685"/>
                        </a:ext>
                      </a:extLst>
                    </a:gridCol>
                    <a:gridCol w="9086850">
                      <a:extLst>
                        <a:ext uri="{9D8B030D-6E8A-4147-A177-3AD203B41FA5}">
                          <a16:colId xmlns:a16="http://schemas.microsoft.com/office/drawing/2014/main" val="2039205057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2400" b="1" dirty="0"/>
                            <a:t>문장과 문장형태</a:t>
                          </a:r>
                          <a:endParaRPr lang="en-US" altLang="ko-KR" sz="24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8417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문장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터미널 기호 </a:t>
                          </a:r>
                          <a:r>
                            <a:rPr lang="en-US" altLang="ko-KR" dirty="0"/>
                            <a:t>[</a:t>
                          </a:r>
                          <a:r>
                            <a:rPr lang="ko-KR" altLang="en-US" dirty="0"/>
                            <a:t>프로그램</a:t>
                          </a:r>
                          <a:r>
                            <a:rPr lang="en-US" altLang="ko-KR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86034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문장형태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터미널 기호 </a:t>
                          </a:r>
                          <a:r>
                            <a:rPr lang="en-US" altLang="ko-KR" dirty="0"/>
                            <a:t>+ </a:t>
                          </a:r>
                          <a:r>
                            <a:rPr lang="ko-KR" altLang="en-US" dirty="0"/>
                            <a:t>논 터미널 기호</a:t>
                          </a:r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8002279"/>
                      </a:ext>
                    </a:extLst>
                  </a:tr>
                  <a:tr h="1188720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t="-12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4168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F0F9FE-5056-4902-87A8-F4BE005F5F0F}"/>
                  </a:ext>
                </a:extLst>
              </p:cNvPr>
              <p:cNvSpPr txBox="1"/>
              <p:nvPr/>
            </p:nvSpPr>
            <p:spPr>
              <a:xfrm>
                <a:off x="0" y="10160000"/>
                <a:ext cx="3495765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Ex)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𝑑𝐴𝑑</m:t>
                      </m:r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𝑑𝐴𝑑</m:t>
                      </m:r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F0F9FE-5056-4902-87A8-F4BE005F5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60000"/>
                <a:ext cx="3495765" cy="1938992"/>
              </a:xfrm>
              <a:prstGeom prst="rect">
                <a:avLst/>
              </a:prstGeom>
              <a:blipFill>
                <a:blip r:embed="rId5"/>
                <a:stretch>
                  <a:fillRect l="-2618" t="-2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832C96-B335-4CEA-9AD1-87178AC0AB80}"/>
                  </a:ext>
                </a:extLst>
              </p:cNvPr>
              <p:cNvSpPr txBox="1"/>
              <p:nvPr/>
            </p:nvSpPr>
            <p:spPr>
              <a:xfrm>
                <a:off x="7683500" y="10718761"/>
                <a:ext cx="3399520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𝑑𝐴𝑑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𝑑𝐴𝑑</m:t>
                        </m:r>
                      </m:e>
                    </m:d>
                  </m:oMath>
                </a14:m>
                <a:r>
                  <a:rPr lang="en-US" altLang="ko-KR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  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𝑑𝑏𝑑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𝑑𝐴𝑑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𝑑𝐴𝑑</m:t>
                        </m:r>
                      </m:e>
                    </m:d>
                  </m:oMath>
                </a14:m>
                <a:r>
                  <a:rPr lang="en-US" altLang="ko-KR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sz="2400" b="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𝑑𝑑𝐴𝑑𝑑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𝑑𝐴𝑑</m:t>
                        </m:r>
                      </m:e>
                    </m:d>
                  </m:oMath>
                </a14:m>
                <a:r>
                  <a:rPr lang="en-US" altLang="ko-KR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  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𝑑𝑑𝑏𝑑𝑑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sz="24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𝑑𝐴𝑑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𝑑𝐴𝑑</m:t>
                        </m:r>
                      </m:e>
                    </m:d>
                  </m:oMath>
                </a14:m>
                <a:r>
                  <a:rPr lang="en-US" altLang="ko-KR" sz="24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  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𝑑𝑑𝐴𝑑𝑑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𝑑𝐴𝑑</m:t>
                        </m:r>
                      </m:e>
                    </m:d>
                  </m:oMath>
                </a14:m>
                <a:r>
                  <a:rPr lang="en-US" altLang="ko-KR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  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𝑑𝑑𝑏𝑑𝑑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𝑑𝐴𝑑</m:t>
                        </m:r>
                      </m:e>
                    </m:d>
                  </m:oMath>
                </a14:m>
                <a:r>
                  <a:rPr lang="en-US" altLang="ko-KR" sz="24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altLang="ko-KR" sz="2400" b="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832C96-B335-4CEA-9AD1-87178AC0A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500" y="10718761"/>
                <a:ext cx="3399520" cy="3416320"/>
              </a:xfrm>
              <a:prstGeom prst="rect">
                <a:avLst/>
              </a:prstGeom>
              <a:blipFill>
                <a:blip r:embed="rId6"/>
                <a:stretch>
                  <a:fillRect l="-358" b="-1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08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34BAE8BC-24DC-4398-BF4E-CD342FA234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771087"/>
                  </p:ext>
                </p:extLst>
              </p:nvPr>
            </p:nvGraphicFramePr>
            <p:xfrm>
              <a:off x="0" y="0"/>
              <a:ext cx="12192000" cy="592721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6300">
                      <a:extLst>
                        <a:ext uri="{9D8B030D-6E8A-4147-A177-3AD203B41FA5}">
                          <a16:colId xmlns:a16="http://schemas.microsoft.com/office/drawing/2014/main" val="4215468308"/>
                        </a:ext>
                      </a:extLst>
                    </a:gridCol>
                    <a:gridCol w="2895600">
                      <a:extLst>
                        <a:ext uri="{9D8B030D-6E8A-4147-A177-3AD203B41FA5}">
                          <a16:colId xmlns:a16="http://schemas.microsoft.com/office/drawing/2014/main" val="208192649"/>
                        </a:ext>
                      </a:extLst>
                    </a:gridCol>
                    <a:gridCol w="8420100">
                      <a:extLst>
                        <a:ext uri="{9D8B030D-6E8A-4147-A177-3AD203B41FA5}">
                          <a16:colId xmlns:a16="http://schemas.microsoft.com/office/drawing/2014/main" val="31665318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3200" b="1" dirty="0" err="1"/>
                            <a:t>촘스키</a:t>
                          </a:r>
                          <a:r>
                            <a:rPr lang="ko-KR" altLang="en-US" sz="3200" b="1" dirty="0"/>
                            <a:t> 계층 구조</a:t>
                          </a:r>
                          <a:endParaRPr lang="en-US" altLang="ko-KR" sz="3200" b="1" dirty="0"/>
                        </a:p>
                        <a:p>
                          <a:pPr latinLnBrk="1"/>
                          <a:endParaRPr lang="ko-KR" altLang="en-US" sz="32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974251"/>
                      </a:ext>
                    </a:extLst>
                  </a:tr>
                  <a:tr h="269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유형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생성 규칙의 형태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설명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23720"/>
                      </a:ext>
                    </a:extLst>
                  </a:tr>
                  <a:tr h="269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l-GR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err="1"/>
                            <a:t>무제약</a:t>
                          </a:r>
                          <a:r>
                            <a:rPr lang="ko-KR" altLang="en-US" dirty="0"/>
                            <a:t> 문법</a:t>
                          </a:r>
                          <a:endParaRPr lang="en-US" altLang="ko-KR" dirty="0"/>
                        </a:p>
                        <a:p>
                          <a:pPr latinLnBrk="1"/>
                          <a:r>
                            <a:rPr lang="ko-KR" altLang="en-US" dirty="0"/>
                            <a:t>생성규칙에 어떠한 제한도 두지 않는 경우</a:t>
                          </a:r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343091"/>
                      </a:ext>
                    </a:extLst>
                  </a:tr>
                  <a:tr h="269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altLang="ko-K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단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altLang="ko-K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문맥 인식 문법</a:t>
                          </a:r>
                          <a:endParaRPr lang="en-US" altLang="ko-KR" dirty="0"/>
                        </a:p>
                        <a:p>
                          <a:pPr latinLnBrk="1"/>
                          <a:r>
                            <a:rPr lang="ko-KR" altLang="en-US" dirty="0"/>
                            <a:t>생성 규칙에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≤|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oMath>
                          </a14:m>
                          <a:r>
                            <a:rPr lang="ko-KR" altLang="en-US" dirty="0"/>
                            <a:t>의 제한을 가하는 것으로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는</m:t>
                              </m:r>
                            </m:oMath>
                          </a14:m>
                          <a:r>
                            <a:rPr lang="ko-KR" altLang="en-US" dirty="0"/>
                            <a:t> 공문자열이 될</a:t>
                          </a:r>
                          <a:r>
                            <a:rPr lang="ko-KR" altLang="en-US" baseline="0" dirty="0"/>
                            <a:t> 수 없다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827427"/>
                      </a:ext>
                    </a:extLst>
                  </a:tr>
                  <a:tr h="269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altLang="ko-KR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단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문맥 자유 문법</a:t>
                          </a:r>
                          <a:endParaRPr lang="en-US" altLang="ko-KR" dirty="0"/>
                        </a:p>
                        <a:p>
                          <a:pPr latinLnBrk="1"/>
                          <a:r>
                            <a:rPr lang="ko-KR" altLang="en-US" dirty="0"/>
                            <a:t>생성 규칙의 왼쪽 부분을 하나의 논 터미널 기호이고 오른쪽 부분은 문자열 이다</a:t>
                          </a:r>
                          <a:r>
                            <a:rPr lang="en-US" altLang="ko-KR" dirty="0"/>
                            <a:t>.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291333"/>
                      </a:ext>
                    </a:extLst>
                  </a:tr>
                  <a:tr h="269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𝑡𝐵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또</m:t>
                              </m:r>
                            </m:oMath>
                          </a14:m>
                          <a:r>
                            <a:rPr lang="ko-KR" altLang="en-US" dirty="0"/>
                            <a:t>한</a:t>
                          </a:r>
                          <a:endParaRPr lang="en-US" altLang="ko-KR" dirty="0"/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𝐵𝑡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altLang="ko-KR" b="0" dirty="0"/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단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정규 문법</a:t>
                          </a:r>
                          <a:endParaRPr lang="en-US" altLang="ko-KR" dirty="0"/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𝑡𝐵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ko-KR" altLang="en-US" dirty="0"/>
                            <a:t>를 우선형 문법</a:t>
                          </a:r>
                          <a:endParaRPr lang="en-US" altLang="ko-KR" dirty="0"/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ko-KR" altLang="en-US" dirty="0"/>
                            <a:t>를 좌선형 문법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5354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34BAE8BC-24DC-4398-BF4E-CD342FA234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771087"/>
                  </p:ext>
                </p:extLst>
              </p:nvPr>
            </p:nvGraphicFramePr>
            <p:xfrm>
              <a:off x="0" y="0"/>
              <a:ext cx="12192000" cy="592721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6300">
                      <a:extLst>
                        <a:ext uri="{9D8B030D-6E8A-4147-A177-3AD203B41FA5}">
                          <a16:colId xmlns:a16="http://schemas.microsoft.com/office/drawing/2014/main" val="4215468308"/>
                        </a:ext>
                      </a:extLst>
                    </a:gridCol>
                    <a:gridCol w="2895600">
                      <a:extLst>
                        <a:ext uri="{9D8B030D-6E8A-4147-A177-3AD203B41FA5}">
                          <a16:colId xmlns:a16="http://schemas.microsoft.com/office/drawing/2014/main" val="208192649"/>
                        </a:ext>
                      </a:extLst>
                    </a:gridCol>
                    <a:gridCol w="8420100">
                      <a:extLst>
                        <a:ext uri="{9D8B030D-6E8A-4147-A177-3AD203B41FA5}">
                          <a16:colId xmlns:a16="http://schemas.microsoft.com/office/drawing/2014/main" val="3166531830"/>
                        </a:ext>
                      </a:extLst>
                    </a:gridCol>
                  </a:tblGrid>
                  <a:tr h="1066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3200" b="1" dirty="0" err="1"/>
                            <a:t>촘스키</a:t>
                          </a:r>
                          <a:r>
                            <a:rPr lang="ko-KR" altLang="en-US" sz="3200" b="1" dirty="0"/>
                            <a:t> 계층 구조</a:t>
                          </a:r>
                          <a:endParaRPr lang="en-US" altLang="ko-KR" sz="3200" b="1" dirty="0"/>
                        </a:p>
                        <a:p>
                          <a:pPr latinLnBrk="1"/>
                          <a:endParaRPr lang="ko-KR" altLang="en-US" sz="32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9742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유형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생성 규칙의 형태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설명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2372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16" t="-197037" r="-290737" b="-44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err="1"/>
                            <a:t>무제약</a:t>
                          </a:r>
                          <a:r>
                            <a:rPr lang="ko-KR" altLang="en-US" dirty="0"/>
                            <a:t> 문법</a:t>
                          </a:r>
                          <a:endParaRPr lang="en-US" altLang="ko-KR" dirty="0"/>
                        </a:p>
                        <a:p>
                          <a:pPr latinLnBrk="1"/>
                          <a:r>
                            <a:rPr lang="ko-KR" altLang="en-US" dirty="0"/>
                            <a:t>생성규칙에 어떠한 제한도 두지 않는 경우</a:t>
                          </a:r>
                          <a:endParaRPr lang="en-US" altLang="ko-K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343091"/>
                      </a:ext>
                    </a:extLst>
                  </a:tr>
                  <a:tr h="11955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16" t="-203553" r="-290737" b="-208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4823" t="-203553" b="-208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82742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16" t="-306667" r="-290737" b="-1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문맥 자유 문법</a:t>
                          </a:r>
                          <a:endParaRPr lang="en-US" altLang="ko-KR" dirty="0"/>
                        </a:p>
                        <a:p>
                          <a:pPr latinLnBrk="1"/>
                          <a:r>
                            <a:rPr lang="ko-KR" altLang="en-US" dirty="0"/>
                            <a:t>생성 규칙의 왼쪽 부분을 하나의 논 터미널 기호이고 오른쪽 부분은 문자열 이다</a:t>
                          </a:r>
                          <a:r>
                            <a:rPr lang="en-US" altLang="ko-KR" dirty="0"/>
                            <a:t>.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291333"/>
                      </a:ext>
                    </a:extLst>
                  </a:tr>
                  <a:tr h="119595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16" t="-404592" r="-290737" b="-9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4823" t="-404592" b="-96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53544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2051C05C-0915-4D4B-B816-F161E2F3B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791768"/>
                  </p:ext>
                </p:extLst>
              </p:nvPr>
            </p:nvGraphicFramePr>
            <p:xfrm>
              <a:off x="0" y="6426200"/>
              <a:ext cx="12192000" cy="2804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4215468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b="1" dirty="0"/>
                            <a:t>문법을 판별하는 방법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974251"/>
                      </a:ext>
                    </a:extLst>
                  </a:tr>
                  <a:tr h="269240">
                    <a:tc>
                      <a:txBody>
                        <a:bodyPr/>
                        <a:lstStyle/>
                        <a:p>
                          <a:pPr marL="342900" indent="-3429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/>
                            <a:t>문맥 인식 문법인지 판별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(|</m:t>
                              </m:r>
                              <m:r>
                                <a:rPr lang="ko-KR" alt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|≤|</m:t>
                              </m:r>
                              <m:r>
                                <a:rPr lang="ko-KR" alt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|)</m:t>
                              </m:r>
                            </m:oMath>
                          </a14:m>
                          <a:endParaRPr lang="en-US" altLang="ko-KR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marL="342900" indent="-3429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/>
                            <a:t>문맥 인식 문법이 아니라면 </a:t>
                          </a:r>
                          <a:r>
                            <a:rPr lang="ko-KR" altLang="en-US" dirty="0" err="1">
                              <a:solidFill>
                                <a:srgbClr val="00B050"/>
                              </a:solidFill>
                            </a:rPr>
                            <a:t>무제약</a:t>
                          </a:r>
                          <a:r>
                            <a:rPr lang="ko-KR" altLang="en-US" dirty="0">
                              <a:solidFill>
                                <a:srgbClr val="00B050"/>
                              </a:solidFill>
                            </a:rPr>
                            <a:t> 문법</a:t>
                          </a:r>
                          <a:endParaRPr lang="en-US" altLang="ko-KR" dirty="0">
                            <a:solidFill>
                              <a:srgbClr val="00B050"/>
                            </a:solidFill>
                          </a:endParaRPr>
                        </a:p>
                        <a:p>
                          <a:pPr marL="342900" indent="-3429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/>
                            <a:t>문맥 인식 문법이라면 문맥 자유 문법인지 판별</a:t>
                          </a:r>
                          <a:endParaRPr lang="en-US" altLang="ko-KR" dirty="0"/>
                        </a:p>
                        <a:p>
                          <a:pPr marL="342900" indent="-3429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/>
                            <a:t>문맥 자유 문법이 아니라면 </a:t>
                          </a:r>
                          <a:r>
                            <a:rPr lang="ko-KR" altLang="en-US" dirty="0">
                              <a:solidFill>
                                <a:srgbClr val="00B050"/>
                              </a:solidFill>
                            </a:rPr>
                            <a:t>문맥 인식 문법 </a:t>
                          </a:r>
                          <a:r>
                            <a:rPr lang="en-US" altLang="ko-KR" dirty="0">
                              <a:solidFill>
                                <a:srgbClr val="002060"/>
                              </a:solidFill>
                            </a:rPr>
                            <a:t>[</a:t>
                          </a:r>
                          <a:r>
                            <a:rPr lang="ko-KR" altLang="en-US" dirty="0">
                              <a:solidFill>
                                <a:srgbClr val="002060"/>
                              </a:solidFill>
                            </a:rPr>
                            <a:t>논 터미널</a:t>
                          </a:r>
                          <a:r>
                            <a:rPr lang="en-US" altLang="ko-KR" dirty="0">
                              <a:solidFill>
                                <a:srgbClr val="002060"/>
                              </a:solidFill>
                            </a:rPr>
                            <a:t>]</a:t>
                          </a:r>
                        </a:p>
                        <a:p>
                          <a:pPr marL="342900" indent="-3429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/>
                            <a:t>문맥 자유 문법 이라면 정규 문법인지 판별 </a:t>
                          </a:r>
                          <a:r>
                            <a:rPr lang="en-US" altLang="ko-KR" dirty="0">
                              <a:solidFill>
                                <a:srgbClr val="002060"/>
                              </a:solidFill>
                            </a:rPr>
                            <a:t>[</a:t>
                          </a:r>
                          <a:r>
                            <a:rPr lang="ko-KR" altLang="en-US" dirty="0">
                              <a:solidFill>
                                <a:srgbClr val="002060"/>
                              </a:solidFill>
                            </a:rPr>
                            <a:t>논터미널이 일관되면</a:t>
                          </a:r>
                          <a:r>
                            <a:rPr lang="en-US" altLang="ko-KR" dirty="0">
                              <a:solidFill>
                                <a:srgbClr val="002060"/>
                              </a:solidFill>
                            </a:rPr>
                            <a:t>]</a:t>
                          </a:r>
                        </a:p>
                        <a:p>
                          <a:pPr marL="342900" indent="-34290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dirty="0"/>
                            <a:t>정규 문법이 아니라면 </a:t>
                          </a:r>
                          <a:r>
                            <a:rPr lang="ko-KR" altLang="en-US" dirty="0">
                              <a:solidFill>
                                <a:srgbClr val="00B050"/>
                              </a:solidFill>
                            </a:rPr>
                            <a:t>문맥 자유문법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237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2051C05C-0915-4D4B-B816-F161E2F3B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791768"/>
                  </p:ext>
                </p:extLst>
              </p:nvPr>
            </p:nvGraphicFramePr>
            <p:xfrm>
              <a:off x="0" y="6426200"/>
              <a:ext cx="12192000" cy="2804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421546830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b="1" dirty="0"/>
                            <a:t>문법을 판별하는 방법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974251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t="-25798" b="-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12237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052913-D4D6-4244-8330-C41E709643DB}"/>
                  </a:ext>
                </a:extLst>
              </p:cNvPr>
              <p:cNvSpPr txBox="1"/>
              <p:nvPr/>
            </p:nvSpPr>
            <p:spPr>
              <a:xfrm>
                <a:off x="0" y="9602609"/>
                <a:ext cx="2781300" cy="1692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0" dirty="0">
                    <a:latin typeface="Cambria Math" panose="02040503050406030204" pitchFamily="18" charset="0"/>
                  </a:rPr>
                  <a:t>Ex) </a:t>
                </a:r>
                <a:r>
                  <a:rPr lang="ko-KR" altLang="en-US" sz="2400" b="0" dirty="0">
                    <a:latin typeface="Cambria Math" panose="02040503050406030204" pitchFamily="18" charset="0"/>
                  </a:rPr>
                  <a:t>문법 판별</a:t>
                </a:r>
                <a:endParaRPr lang="en-US" altLang="ko-KR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|0</m:t>
                      </m:r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|10|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𝑆𝑆</m:t>
                      </m:r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endParaRPr lang="en-US" altLang="ko-KR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052913-D4D6-4244-8330-C41E70964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02609"/>
                <a:ext cx="2781300" cy="1692771"/>
              </a:xfrm>
              <a:prstGeom prst="rect">
                <a:avLst/>
              </a:prstGeom>
              <a:blipFill>
                <a:blip r:embed="rId5"/>
                <a:stretch>
                  <a:fillRect l="-3289" t="-2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8820EAD-DB51-47DC-B817-81A747D95712}"/>
              </a:ext>
            </a:extLst>
          </p:cNvPr>
          <p:cNvSpPr txBox="1"/>
          <p:nvPr/>
        </p:nvSpPr>
        <p:spPr>
          <a:xfrm>
            <a:off x="0" y="11516598"/>
            <a:ext cx="5452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rgbClr val="002060"/>
                </a:solidFill>
              </a:rPr>
              <a:t>문맥 인식  </a:t>
            </a:r>
            <a:r>
              <a:rPr lang="en-US" altLang="ko-KR" sz="2000" b="1" dirty="0">
                <a:solidFill>
                  <a:srgbClr val="002060"/>
                </a:solidFill>
              </a:rPr>
              <a:t>[</a:t>
            </a:r>
            <a:r>
              <a:rPr lang="ko-KR" altLang="en-US" sz="2000" b="1" dirty="0">
                <a:solidFill>
                  <a:srgbClr val="002060"/>
                </a:solidFill>
              </a:rPr>
              <a:t>왼쪽의 개수가 오른쪽 보다 작다</a:t>
            </a:r>
            <a:r>
              <a:rPr lang="en-US" altLang="ko-KR" sz="2000" b="1" dirty="0">
                <a:solidFill>
                  <a:srgbClr val="002060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rgbClr val="002060"/>
                </a:solidFill>
              </a:rPr>
              <a:t>문맥 자유 </a:t>
            </a:r>
            <a:r>
              <a:rPr lang="en-US" altLang="ko-KR" sz="2000" b="1" dirty="0">
                <a:solidFill>
                  <a:srgbClr val="002060"/>
                </a:solidFill>
              </a:rPr>
              <a:t>[</a:t>
            </a:r>
            <a:r>
              <a:rPr lang="ko-KR" altLang="en-US" sz="2000" b="1" dirty="0">
                <a:solidFill>
                  <a:srgbClr val="002060"/>
                </a:solidFill>
              </a:rPr>
              <a:t>왼쪽이 </a:t>
            </a:r>
            <a:r>
              <a:rPr lang="en-US" altLang="ko-KR" sz="2000" b="1" dirty="0">
                <a:solidFill>
                  <a:srgbClr val="002060"/>
                </a:solidFill>
              </a:rPr>
              <a:t>1</a:t>
            </a:r>
            <a:r>
              <a:rPr lang="ko-KR" altLang="en-US" sz="2000" b="1" dirty="0">
                <a:solidFill>
                  <a:srgbClr val="002060"/>
                </a:solidFill>
              </a:rPr>
              <a:t>개로 이루어짐</a:t>
            </a:r>
            <a:r>
              <a:rPr lang="en-US" altLang="ko-KR" sz="2000" b="1" dirty="0">
                <a:solidFill>
                  <a:srgbClr val="002060"/>
                </a:solidFill>
              </a:rPr>
              <a:t>]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E1BFAA-A3E8-4607-8703-D0098E0C049E}"/>
              </a:ext>
            </a:extLst>
          </p:cNvPr>
          <p:cNvSpPr/>
          <p:nvPr/>
        </p:nvSpPr>
        <p:spPr>
          <a:xfrm>
            <a:off x="787400" y="10448994"/>
            <a:ext cx="203200" cy="3880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E121CB-F83E-4EB3-8C49-ADB08A7DB9EC}"/>
              </a:ext>
            </a:extLst>
          </p:cNvPr>
          <p:cNvSpPr/>
          <p:nvPr/>
        </p:nvSpPr>
        <p:spPr>
          <a:xfrm>
            <a:off x="1193800" y="10454074"/>
            <a:ext cx="203200" cy="3880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EC46DC-A7ED-464C-9368-037E3645B1E6}"/>
              </a:ext>
            </a:extLst>
          </p:cNvPr>
          <p:cNvSpPr txBox="1"/>
          <p:nvPr/>
        </p:nvSpPr>
        <p:spPr>
          <a:xfrm>
            <a:off x="3371850" y="10157540"/>
            <a:ext cx="614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정규분포 </a:t>
            </a:r>
            <a:r>
              <a:rPr lang="en-US" altLang="ko-KR" sz="2000" b="1" dirty="0">
                <a:solidFill>
                  <a:srgbClr val="FF0000"/>
                </a:solidFill>
              </a:rPr>
              <a:t>X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[</a:t>
            </a:r>
            <a:r>
              <a:rPr lang="ko-KR" altLang="en-US" sz="2000" b="1" dirty="0">
                <a:solidFill>
                  <a:srgbClr val="FF0000"/>
                </a:solidFill>
              </a:rPr>
              <a:t>논터미널이 왼쪽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오른쪽 다 있음</a:t>
            </a:r>
            <a:r>
              <a:rPr lang="en-US" altLang="ko-KR" sz="2000" b="1" dirty="0">
                <a:solidFill>
                  <a:srgbClr val="FF0000"/>
                </a:solidFill>
              </a:rPr>
              <a:t>]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55CF3-7D4D-4EED-81E8-F357354AEFC6}"/>
              </a:ext>
            </a:extLst>
          </p:cNvPr>
          <p:cNvSpPr txBox="1"/>
          <p:nvPr/>
        </p:nvSpPr>
        <p:spPr>
          <a:xfrm>
            <a:off x="639802" y="108399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논터미널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F737BD-194F-440B-89DB-6A36DFF6ADA5}"/>
                  </a:ext>
                </a:extLst>
              </p:cNvPr>
              <p:cNvSpPr txBox="1"/>
              <p:nvPr/>
            </p:nvSpPr>
            <p:spPr>
              <a:xfrm>
                <a:off x="0" y="12783959"/>
                <a:ext cx="3867150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0" dirty="0">
                    <a:latin typeface="Cambria Math" panose="02040503050406030204" pitchFamily="18" charset="0"/>
                  </a:rPr>
                  <a:t>Ex) </a:t>
                </a:r>
                <a:r>
                  <a:rPr lang="ko-KR" altLang="en-US" sz="2400" b="0" dirty="0">
                    <a:latin typeface="Cambria Math" panose="02040503050406030204" pitchFamily="18" charset="0"/>
                  </a:rPr>
                  <a:t>문법 판별</a:t>
                </a:r>
                <a:endParaRPr lang="en-US" altLang="ko-KR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 |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𝑖𝑑</m:t>
                      </m:r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endParaRPr lang="en-US" altLang="ko-KR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F737BD-194F-440B-89DB-6A36DFF6A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83959"/>
                <a:ext cx="3867150" cy="2554545"/>
              </a:xfrm>
              <a:prstGeom prst="rect">
                <a:avLst/>
              </a:prstGeom>
              <a:blipFill>
                <a:blip r:embed="rId6"/>
                <a:stretch>
                  <a:fillRect l="-2366" t="-1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EAC654-E044-4C0B-9F00-BC27843A8D22}"/>
              </a:ext>
            </a:extLst>
          </p:cNvPr>
          <p:cNvSpPr txBox="1"/>
          <p:nvPr/>
        </p:nvSpPr>
        <p:spPr>
          <a:xfrm>
            <a:off x="0" y="14697948"/>
            <a:ext cx="5452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rgbClr val="002060"/>
                </a:solidFill>
              </a:rPr>
              <a:t>문맥 인식  </a:t>
            </a:r>
            <a:r>
              <a:rPr lang="en-US" altLang="ko-KR" sz="2000" b="1" dirty="0">
                <a:solidFill>
                  <a:srgbClr val="002060"/>
                </a:solidFill>
              </a:rPr>
              <a:t>[</a:t>
            </a:r>
            <a:r>
              <a:rPr lang="ko-KR" altLang="en-US" sz="2000" b="1" dirty="0">
                <a:solidFill>
                  <a:srgbClr val="002060"/>
                </a:solidFill>
              </a:rPr>
              <a:t>왼쪽의 개수가 오른쪽 보다 작다</a:t>
            </a:r>
            <a:r>
              <a:rPr lang="en-US" altLang="ko-KR" sz="2000" b="1" dirty="0">
                <a:solidFill>
                  <a:srgbClr val="002060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rgbClr val="002060"/>
                </a:solidFill>
              </a:rPr>
              <a:t>문맥 자유 </a:t>
            </a:r>
            <a:r>
              <a:rPr lang="en-US" altLang="ko-KR" sz="2000" b="1" dirty="0">
                <a:solidFill>
                  <a:srgbClr val="002060"/>
                </a:solidFill>
              </a:rPr>
              <a:t>[</a:t>
            </a:r>
            <a:r>
              <a:rPr lang="ko-KR" altLang="en-US" sz="2000" b="1" dirty="0">
                <a:solidFill>
                  <a:srgbClr val="002060"/>
                </a:solidFill>
              </a:rPr>
              <a:t>왼쪽이 </a:t>
            </a:r>
            <a:r>
              <a:rPr lang="en-US" altLang="ko-KR" sz="2000" b="1" dirty="0">
                <a:solidFill>
                  <a:srgbClr val="002060"/>
                </a:solidFill>
              </a:rPr>
              <a:t>1</a:t>
            </a:r>
            <a:r>
              <a:rPr lang="ko-KR" altLang="en-US" sz="2000" b="1" dirty="0">
                <a:solidFill>
                  <a:srgbClr val="002060"/>
                </a:solidFill>
              </a:rPr>
              <a:t>개로 이루어짐</a:t>
            </a:r>
            <a:r>
              <a:rPr lang="en-US" altLang="ko-KR" sz="2000" b="1" dirty="0">
                <a:solidFill>
                  <a:srgbClr val="002060"/>
                </a:solidFill>
              </a:rPr>
              <a:t>]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8C0FBC-9AF4-4398-B1DF-2356571D71B9}"/>
                  </a:ext>
                </a:extLst>
              </p:cNvPr>
              <p:cNvSpPr txBox="1"/>
              <p:nvPr/>
            </p:nvSpPr>
            <p:spPr>
              <a:xfrm>
                <a:off x="4152900" y="13031114"/>
                <a:ext cx="614680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F0000"/>
                    </a:solidFill>
                  </a:rPr>
                  <a:t>3.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정규분포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X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[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논터미널이 왼쪽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오른쪽 다 있음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8C0FBC-9AF4-4398-B1DF-2356571D7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00" y="13031114"/>
                <a:ext cx="6146800" cy="707886"/>
              </a:xfrm>
              <a:prstGeom prst="rect">
                <a:avLst/>
              </a:prstGeom>
              <a:blipFill>
                <a:blip r:embed="rId7"/>
                <a:stretch>
                  <a:fillRect l="-991" t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타원 7">
            <a:extLst>
              <a:ext uri="{FF2B5EF4-FFF2-40B4-BE49-F238E27FC236}">
                <a16:creationId xmlns:a16="http://schemas.microsoft.com/office/drawing/2014/main" id="{0DBDA79A-56B6-4244-B558-B59EF62CE875}"/>
              </a:ext>
            </a:extLst>
          </p:cNvPr>
          <p:cNvSpPr/>
          <p:nvPr/>
        </p:nvSpPr>
        <p:spPr>
          <a:xfrm>
            <a:off x="7096125" y="13449300"/>
            <a:ext cx="266700" cy="209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EAD63-0261-4A8D-BB3F-34E93DE39DC8}"/>
              </a:ext>
            </a:extLst>
          </p:cNvPr>
          <p:cNvSpPr txBox="1"/>
          <p:nvPr/>
        </p:nvSpPr>
        <p:spPr>
          <a:xfrm>
            <a:off x="6787718" y="137077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터미널</a:t>
            </a:r>
          </a:p>
        </p:txBody>
      </p:sp>
    </p:spTree>
    <p:extLst>
      <p:ext uri="{BB962C8B-B14F-4D97-AF65-F5344CB8AC3E}">
        <p14:creationId xmlns:p14="http://schemas.microsoft.com/office/powerpoint/2010/main" val="134122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2432</TotalTime>
  <Words>1498</Words>
  <Application>Microsoft Office PowerPoint</Application>
  <PresentationFormat>사용자 지정</PresentationFormat>
  <Paragraphs>230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226</cp:revision>
  <dcterms:created xsi:type="dcterms:W3CDTF">2020-05-20T02:40:13Z</dcterms:created>
  <dcterms:modified xsi:type="dcterms:W3CDTF">2020-08-17T12:03:21Z</dcterms:modified>
</cp:coreProperties>
</file>