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61" autoAdjust="0"/>
  </p:normalViewPr>
  <p:slideViewPr>
    <p:cSldViewPr snapToGrid="0">
      <p:cViewPr varScale="1">
        <p:scale>
          <a:sx n="98" d="100"/>
          <a:sy n="98" d="100"/>
        </p:scale>
        <p:origin x="116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36A10-59A8-4B58-93B9-A1D876393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005E4D-A9E2-410D-8E2E-8C68D1AB7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5B2DCF-12B8-4AB2-8381-482F30E9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BD6BF-8A1B-4098-857C-EAD2378F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48B3A-4ABF-4A52-8F97-950192F7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30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3287B-DA06-45A3-BA68-B3E2F114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7B8252-68D5-4E3F-B826-5EDF12CC8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000BCB-798B-4E0C-B3A3-F9DEA35F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20C227-BD87-418D-968C-97B3DAFB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E3713-A20B-4988-BB90-58822BBD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32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26080B-343D-44E2-8F10-65851DB77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919268-E1C3-4F40-88D5-2CEA0B5E4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BA51A-992D-4FA8-907E-682C71DA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F0E5D3-4B7B-40AB-9F0D-3D053193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8990D-DEC0-4584-8D8E-CCC42595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27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ABE1D-4767-41E9-9197-C4FD43F1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4E06A2-E327-4BAD-83D3-5319B19C5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56826-15B6-402D-A281-727CF01B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B3673-2432-4922-8EB1-6F232C03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F6394-BDE2-4171-BD90-77344785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57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78CB2-E29D-4F2C-AB2B-F81F548C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45E9EF-3010-4C16-8679-76C17771C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91F3A-C806-47B2-ABCA-A181C651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FDC51-491A-43D8-B63B-C946C2A1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86C82-C1E9-44A5-BFCB-A38C3B66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88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32F12-D97B-460F-AA49-5A590227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24353-6205-45FF-8964-DD6A0369E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97E40F-6310-430C-87D1-F833DB558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CFE36C-76C7-4468-A6D3-71076124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94BEB0-A57D-4542-A9EC-4BCABFD6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6182E1-E9B5-43E0-92CC-D97F488E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42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8FDE6-3C1D-4F92-89C7-6A0964A2E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474615-9783-4B25-86FE-AE1F09301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71D261-5081-46F0-8E6F-75915CDAC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4BF082-249C-465D-9DE6-630695821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74B989-4C8E-4AD9-BC68-F41BDB2E4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DCA84-D7B2-4AE3-9755-D4A4A9D0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B25D2E-3555-40E6-9709-3FCAEE5A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81DA8A-2D76-4944-8F1D-E2E019D6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1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56D2A-658F-48C4-9E69-D63C0A9A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3FC34F-572D-4F23-95D9-8B78F8ACC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6C18D3-4AF9-49D2-A026-840D05F1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9CF4DD-5DF2-4B1D-B84A-124FCF9F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12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A6491C-3008-4E94-9ED9-72A7C859E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1C08A1-1A8E-4C2B-8E19-3180BAE3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9B6814-D920-4CDB-8AB0-1491F159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9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524DB-C262-4394-A715-12312FE1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5CB077-2BE8-46A2-9CD1-264196BE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BA65CA-AE2D-4E6F-A5A9-A27A5A14E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6607E8-E057-4DD4-AC91-8A9E2BAF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B14D3B-9354-4E4F-812D-6BA26F8E5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9F9E7A-DF80-4102-8C73-0F62F380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03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32C38-3FAB-44FC-B503-5288E227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BB9788-E7C4-45BF-8A9C-07AD99212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F47D94-AD07-4A32-A149-6E7EF5793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25D3D8-6117-4194-A1F4-F11FE663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C7AFD8-A9EF-460F-ADB3-A3EB7C5C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6E02D8-1F6F-40C3-B8E7-D2FE13CA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72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123D2C-A29D-4E50-BFA5-DE9C5349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1A20EE-CC7B-41F4-945E-94B72203F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59144E-732F-465A-9875-4134B0B13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9E15B-970B-47A3-8C8F-22DF97A0F1AB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0D017-E0A2-4524-8D55-72FFC0EAA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98DB7-786E-4222-A4B4-837A74BDC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77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FC7BBEE-3A52-4863-A909-30394B839132}"/>
              </a:ext>
            </a:extLst>
          </p:cNvPr>
          <p:cNvSpPr/>
          <p:nvPr/>
        </p:nvSpPr>
        <p:spPr>
          <a:xfrm>
            <a:off x="1771739" y="2875002"/>
            <a:ext cx="864852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电商离线数据仓库项目</a:t>
            </a:r>
          </a:p>
        </p:txBody>
      </p:sp>
    </p:spTree>
    <p:extLst>
      <p:ext uri="{BB962C8B-B14F-4D97-AF65-F5344CB8AC3E}">
        <p14:creationId xmlns:p14="http://schemas.microsoft.com/office/powerpoint/2010/main" val="197146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6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>
            <a:extLst>
              <a:ext uri="{FF2B5EF4-FFF2-40B4-BE49-F238E27FC236}">
                <a16:creationId xmlns:a16="http://schemas.microsoft.com/office/drawing/2014/main" id="{456A0955-EDAE-400C-BF3F-BB0E2AC50832}"/>
              </a:ext>
            </a:extLst>
          </p:cNvPr>
          <p:cNvSpPr/>
          <p:nvPr/>
        </p:nvSpPr>
        <p:spPr>
          <a:xfrm>
            <a:off x="3552132" y="1577470"/>
            <a:ext cx="1023163" cy="48005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业务数据</a:t>
            </a:r>
          </a:p>
          <a:p>
            <a:pPr algn="ctr"/>
            <a:r>
              <a:rPr lang="en-US" altLang="zh-CN" sz="1000" dirty="0"/>
              <a:t>MySQL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F38EE407-FD8E-4CFE-9950-551EDD5B414E}"/>
              </a:ext>
            </a:extLst>
          </p:cNvPr>
          <p:cNvSpPr/>
          <p:nvPr/>
        </p:nvSpPr>
        <p:spPr>
          <a:xfrm>
            <a:off x="822225" y="1603124"/>
            <a:ext cx="752139" cy="33934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Nginx</a:t>
            </a:r>
            <a:endParaRPr lang="zh-CN" altLang="en-US" sz="1000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53085901-79EB-49C3-89AC-B1A685B01557}"/>
              </a:ext>
            </a:extLst>
          </p:cNvPr>
          <p:cNvSpPr/>
          <p:nvPr/>
        </p:nvSpPr>
        <p:spPr>
          <a:xfrm>
            <a:off x="1785826" y="1844321"/>
            <a:ext cx="1279562" cy="4693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9FCC64B-9FAE-4AD3-8651-F1CDE6F23549}"/>
              </a:ext>
            </a:extLst>
          </p:cNvPr>
          <p:cNvSpPr/>
          <p:nvPr/>
        </p:nvSpPr>
        <p:spPr>
          <a:xfrm>
            <a:off x="1783328" y="1288483"/>
            <a:ext cx="1279562" cy="4693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3FE3EEDA-A76B-4370-8B1A-B18DF41F814F}"/>
              </a:ext>
            </a:extLst>
          </p:cNvPr>
          <p:cNvSpPr/>
          <p:nvPr/>
        </p:nvSpPr>
        <p:spPr>
          <a:xfrm>
            <a:off x="45998" y="1407797"/>
            <a:ext cx="624791" cy="7211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Web/</a:t>
            </a:r>
          </a:p>
          <a:p>
            <a:pPr algn="ctr"/>
            <a:r>
              <a:rPr lang="en-US" altLang="zh-CN" sz="1000" dirty="0"/>
              <a:t>App</a:t>
            </a:r>
            <a:r>
              <a:rPr lang="zh-CN" altLang="en-US" sz="1000" dirty="0"/>
              <a:t>业务交互</a:t>
            </a: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0F8C0E62-346E-4A82-B53A-F7FF94BBA3D3}"/>
              </a:ext>
            </a:extLst>
          </p:cNvPr>
          <p:cNvCxnSpPr>
            <a:cxnSpLocks/>
            <a:stCxn id="116" idx="3"/>
            <a:endCxn id="113" idx="1"/>
          </p:cNvCxnSpPr>
          <p:nvPr/>
        </p:nvCxnSpPr>
        <p:spPr>
          <a:xfrm>
            <a:off x="670789" y="1768360"/>
            <a:ext cx="151436" cy="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4CF9DC8F-784D-4FA7-B3E9-7FDBFE248A41}"/>
              </a:ext>
            </a:extLst>
          </p:cNvPr>
          <p:cNvCxnSpPr>
            <a:cxnSpLocks/>
            <a:stCxn id="113" idx="3"/>
            <a:endCxn id="115" idx="1"/>
          </p:cNvCxnSpPr>
          <p:nvPr/>
        </p:nvCxnSpPr>
        <p:spPr>
          <a:xfrm flipV="1">
            <a:off x="1574364" y="1523176"/>
            <a:ext cx="208964" cy="24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FF4F881A-9F51-4288-AAF9-D3E36E9642E5}"/>
              </a:ext>
            </a:extLst>
          </p:cNvPr>
          <p:cNvCxnSpPr>
            <a:cxnSpLocks/>
            <a:stCxn id="113" idx="3"/>
            <a:endCxn id="114" idx="1"/>
          </p:cNvCxnSpPr>
          <p:nvPr/>
        </p:nvCxnSpPr>
        <p:spPr>
          <a:xfrm>
            <a:off x="1574364" y="1772795"/>
            <a:ext cx="211462" cy="306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1C9DDD07-206E-45E7-8908-70818C65CD48}"/>
              </a:ext>
            </a:extLst>
          </p:cNvPr>
          <p:cNvCxnSpPr>
            <a:cxnSpLocks/>
            <a:stCxn id="115" idx="3"/>
            <a:endCxn id="112" idx="1"/>
          </p:cNvCxnSpPr>
          <p:nvPr/>
        </p:nvCxnSpPr>
        <p:spPr>
          <a:xfrm>
            <a:off x="3062890" y="1523176"/>
            <a:ext cx="489242" cy="294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DA94BFE7-2343-4032-8359-F80AF2E705A8}"/>
              </a:ext>
            </a:extLst>
          </p:cNvPr>
          <p:cNvCxnSpPr>
            <a:cxnSpLocks/>
            <a:stCxn id="114" idx="3"/>
            <a:endCxn id="112" idx="1"/>
          </p:cNvCxnSpPr>
          <p:nvPr/>
        </p:nvCxnSpPr>
        <p:spPr>
          <a:xfrm flipV="1">
            <a:off x="3065388" y="1817497"/>
            <a:ext cx="486744" cy="261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8063BBF7-C2ED-453D-A520-B55EFD479011}"/>
              </a:ext>
            </a:extLst>
          </p:cNvPr>
          <p:cNvSpPr/>
          <p:nvPr/>
        </p:nvSpPr>
        <p:spPr>
          <a:xfrm>
            <a:off x="6905351" y="3485413"/>
            <a:ext cx="1343448" cy="63953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集群存储</a:t>
            </a:r>
            <a:endParaRPr lang="en-US" altLang="zh-CN" sz="900" dirty="0"/>
          </a:p>
          <a:p>
            <a:pPr algn="ctr"/>
            <a:r>
              <a:rPr lang="en-US" altLang="zh-CN" sz="900" dirty="0"/>
              <a:t>Hadoop3.1.3</a:t>
            </a:r>
            <a:endParaRPr lang="zh-CN" altLang="en-US" sz="900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D59156C9-CD83-4386-B5A0-BD02251AE7E4}"/>
              </a:ext>
            </a:extLst>
          </p:cNvPr>
          <p:cNvSpPr/>
          <p:nvPr/>
        </p:nvSpPr>
        <p:spPr>
          <a:xfrm>
            <a:off x="5802730" y="3586609"/>
            <a:ext cx="825596" cy="4371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</a:rPr>
              <a:t>消费</a:t>
            </a:r>
            <a:r>
              <a:rPr lang="en-US" altLang="zh-CN" sz="900" dirty="0">
                <a:solidFill>
                  <a:schemeClr val="bg1"/>
                </a:solidFill>
              </a:rPr>
              <a:t>Flume1.9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EC951BE-5ED2-4D47-80F8-FB58B6CE1CFD}"/>
              </a:ext>
            </a:extLst>
          </p:cNvPr>
          <p:cNvSpPr/>
          <p:nvPr/>
        </p:nvSpPr>
        <p:spPr>
          <a:xfrm>
            <a:off x="8739035" y="261719"/>
            <a:ext cx="1383139" cy="58988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结果数据</a:t>
            </a:r>
            <a:endParaRPr lang="en-US" altLang="zh-CN" sz="1000" dirty="0"/>
          </a:p>
          <a:p>
            <a:pPr algn="ctr"/>
            <a:r>
              <a:rPr lang="en-US" altLang="zh-CN" sz="1000" dirty="0"/>
              <a:t>MySQL</a:t>
            </a:r>
            <a:endParaRPr lang="zh-CN" altLang="en-US" sz="1000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958B830C-BD49-4D6F-B6D3-9C45F47E49E0}"/>
              </a:ext>
            </a:extLst>
          </p:cNvPr>
          <p:cNvSpPr/>
          <p:nvPr/>
        </p:nvSpPr>
        <p:spPr>
          <a:xfrm>
            <a:off x="10841378" y="241240"/>
            <a:ext cx="1078534" cy="6308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可视化</a:t>
            </a:r>
            <a:endParaRPr lang="en-US" altLang="zh-CN" sz="1000" dirty="0"/>
          </a:p>
          <a:p>
            <a:pPr algn="ctr"/>
            <a:r>
              <a:rPr lang="en-US" altLang="zh-CN" sz="1000" dirty="0"/>
              <a:t>Superset</a:t>
            </a:r>
            <a:endParaRPr lang="zh-CN" altLang="en-US" sz="1000" dirty="0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943905C5-487E-408C-BB9B-FE94088EF0CC}"/>
              </a:ext>
            </a:extLst>
          </p:cNvPr>
          <p:cNvCxnSpPr>
            <a:cxnSpLocks/>
            <a:stCxn id="123" idx="3"/>
            <a:endCxn id="122" idx="1"/>
          </p:cNvCxnSpPr>
          <p:nvPr/>
        </p:nvCxnSpPr>
        <p:spPr>
          <a:xfrm>
            <a:off x="6628326" y="3805180"/>
            <a:ext cx="277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8A26E5A5-18CB-49CA-8A0D-FE6A9E533141}"/>
              </a:ext>
            </a:extLst>
          </p:cNvPr>
          <p:cNvCxnSpPr>
            <a:cxnSpLocks/>
            <a:stCxn id="122" idx="3"/>
            <a:endCxn id="169" idx="1"/>
          </p:cNvCxnSpPr>
          <p:nvPr/>
        </p:nvCxnSpPr>
        <p:spPr>
          <a:xfrm>
            <a:off x="8248799" y="3805180"/>
            <a:ext cx="425515" cy="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0576C1D0-7F49-4CEB-8D76-7FBAD0537532}"/>
              </a:ext>
            </a:extLst>
          </p:cNvPr>
          <p:cNvCxnSpPr>
            <a:cxnSpLocks/>
            <a:stCxn id="112" idx="3"/>
            <a:endCxn id="129" idx="1"/>
          </p:cNvCxnSpPr>
          <p:nvPr/>
        </p:nvCxnSpPr>
        <p:spPr>
          <a:xfrm>
            <a:off x="4575295" y="1817497"/>
            <a:ext cx="521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0C31C150-6760-431D-B292-07CD40E77E02}"/>
              </a:ext>
            </a:extLst>
          </p:cNvPr>
          <p:cNvSpPr/>
          <p:nvPr/>
        </p:nvSpPr>
        <p:spPr>
          <a:xfrm>
            <a:off x="5096598" y="1553131"/>
            <a:ext cx="1023163" cy="5287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每天同步</a:t>
            </a:r>
            <a:endParaRPr lang="en-US" altLang="zh-CN" sz="1000" dirty="0"/>
          </a:p>
          <a:p>
            <a:pPr algn="ctr"/>
            <a:r>
              <a:rPr lang="en-US" altLang="zh-CN" sz="1000" dirty="0"/>
              <a:t>Sqoop</a:t>
            </a:r>
            <a:endParaRPr lang="zh-CN" altLang="en-US" sz="1000" dirty="0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8F314B61-8F42-4202-922C-799B58E8E7A9}"/>
              </a:ext>
            </a:extLst>
          </p:cNvPr>
          <p:cNvCxnSpPr>
            <a:cxnSpLocks/>
            <a:stCxn id="129" idx="3"/>
            <a:endCxn id="122" idx="0"/>
          </p:cNvCxnSpPr>
          <p:nvPr/>
        </p:nvCxnSpPr>
        <p:spPr>
          <a:xfrm>
            <a:off x="6119761" y="1817497"/>
            <a:ext cx="1457314" cy="166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B23C601D-16B7-416A-BC93-820C4A302A85}"/>
              </a:ext>
            </a:extLst>
          </p:cNvPr>
          <p:cNvSpPr/>
          <p:nvPr/>
        </p:nvSpPr>
        <p:spPr>
          <a:xfrm>
            <a:off x="10838179" y="2297576"/>
            <a:ext cx="1078534" cy="63083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即席查询</a:t>
            </a:r>
            <a:endParaRPr lang="en-US" altLang="zh-CN" sz="1000" dirty="0"/>
          </a:p>
          <a:p>
            <a:pPr algn="ctr"/>
            <a:r>
              <a:rPr lang="en-US" altLang="zh-CN" sz="1000" dirty="0"/>
              <a:t>Presto</a:t>
            </a:r>
            <a:endParaRPr lang="zh-CN" altLang="en-US" sz="10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4F931F1B-8079-44B3-9B5E-D03BF9151CD6}"/>
              </a:ext>
            </a:extLst>
          </p:cNvPr>
          <p:cNvSpPr/>
          <p:nvPr/>
        </p:nvSpPr>
        <p:spPr>
          <a:xfrm>
            <a:off x="10843801" y="3562637"/>
            <a:ext cx="1084932" cy="55392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多维分析</a:t>
            </a:r>
            <a:endParaRPr lang="en-US" altLang="zh-CN" sz="1000" dirty="0"/>
          </a:p>
          <a:p>
            <a:pPr algn="ctr"/>
            <a:r>
              <a:rPr lang="en-US" altLang="zh-CN" sz="1000" dirty="0"/>
              <a:t>Kylin</a:t>
            </a:r>
            <a:endParaRPr lang="zh-CN" altLang="en-US" sz="1000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60387D96-C824-4763-A9D8-FA205AB6193F}"/>
              </a:ext>
            </a:extLst>
          </p:cNvPr>
          <p:cNvSpPr/>
          <p:nvPr/>
        </p:nvSpPr>
        <p:spPr>
          <a:xfrm>
            <a:off x="7501697" y="6070747"/>
            <a:ext cx="1177922" cy="5735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元数据管理</a:t>
            </a:r>
            <a:endParaRPr lang="en-US" altLang="zh-CN" sz="1000" dirty="0"/>
          </a:p>
          <a:p>
            <a:pPr algn="ctr"/>
            <a:r>
              <a:rPr lang="en-US" altLang="zh-CN" sz="1000" dirty="0"/>
              <a:t>Atlas2.0</a:t>
            </a:r>
            <a:endParaRPr lang="zh-CN" altLang="en-US" sz="1000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D733DB51-43B4-4032-9B80-9B783574E8B1}"/>
              </a:ext>
            </a:extLst>
          </p:cNvPr>
          <p:cNvSpPr/>
          <p:nvPr/>
        </p:nvSpPr>
        <p:spPr>
          <a:xfrm>
            <a:off x="10344853" y="6070748"/>
            <a:ext cx="1177922" cy="5842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质量管理</a:t>
            </a:r>
            <a:endParaRPr lang="en-US" altLang="zh-CN" sz="1000" dirty="0"/>
          </a:p>
          <a:p>
            <a:pPr algn="ctr"/>
            <a:r>
              <a:rPr lang="en-US" altLang="zh-CN" sz="1000" dirty="0" err="1"/>
              <a:t>Python+shell</a:t>
            </a:r>
            <a:endParaRPr lang="zh-CN" altLang="en-US" sz="1000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4EF6A935-2A5F-4D3B-9B85-D7DDBA0923EA}"/>
              </a:ext>
            </a:extLst>
          </p:cNvPr>
          <p:cNvSpPr/>
          <p:nvPr/>
        </p:nvSpPr>
        <p:spPr>
          <a:xfrm>
            <a:off x="6096000" y="1107112"/>
            <a:ext cx="2439234" cy="4104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监控</a:t>
            </a:r>
            <a:endParaRPr lang="en-US" altLang="zh-CN" sz="1000" dirty="0"/>
          </a:p>
          <a:p>
            <a:pPr algn="ctr"/>
            <a:r>
              <a:rPr lang="en-US" altLang="zh-CN" sz="1000" dirty="0"/>
              <a:t>Zabbix  &amp;  Grafana</a:t>
            </a:r>
            <a:endParaRPr lang="zh-CN" altLang="en-US" sz="1000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643B04A6-4B80-46CB-9100-C90A877A4862}"/>
              </a:ext>
            </a:extLst>
          </p:cNvPr>
          <p:cNvSpPr/>
          <p:nvPr/>
        </p:nvSpPr>
        <p:spPr>
          <a:xfrm>
            <a:off x="5998610" y="6076411"/>
            <a:ext cx="1259431" cy="58988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定时调度</a:t>
            </a:r>
            <a:endParaRPr lang="en-US" altLang="zh-CN" sz="900" dirty="0"/>
          </a:p>
          <a:p>
            <a:pPr algn="ctr"/>
            <a:r>
              <a:rPr lang="en-US" altLang="zh-CN" sz="900" dirty="0"/>
              <a:t>Azkaban3.8.4</a:t>
            </a:r>
            <a:endParaRPr lang="zh-CN" altLang="en-US" sz="900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A9A80325-6627-4253-8B19-AE87F9F062E7}"/>
              </a:ext>
            </a:extLst>
          </p:cNvPr>
          <p:cNvSpPr/>
          <p:nvPr/>
        </p:nvSpPr>
        <p:spPr>
          <a:xfrm>
            <a:off x="4291557" y="6076411"/>
            <a:ext cx="1442265" cy="584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分布式协调</a:t>
            </a:r>
            <a:endParaRPr lang="en-US" altLang="zh-CN" sz="900" dirty="0"/>
          </a:p>
          <a:p>
            <a:pPr algn="ctr"/>
            <a:r>
              <a:rPr lang="en-US" altLang="zh-CN" sz="900" dirty="0"/>
              <a:t>Zookeeper3.5.7</a:t>
            </a:r>
            <a:endParaRPr lang="zh-CN" altLang="en-US" sz="900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08894BED-01E0-4EA6-B5AC-29ADD347234F}"/>
              </a:ext>
            </a:extLst>
          </p:cNvPr>
          <p:cNvSpPr/>
          <p:nvPr/>
        </p:nvSpPr>
        <p:spPr>
          <a:xfrm>
            <a:off x="8923275" y="6070748"/>
            <a:ext cx="1177922" cy="58988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权限管理</a:t>
            </a:r>
            <a:endParaRPr lang="en-US" altLang="zh-CN" sz="1000" dirty="0"/>
          </a:p>
          <a:p>
            <a:pPr algn="ctr"/>
            <a:r>
              <a:rPr lang="en-US" altLang="zh-CN" sz="1000" dirty="0"/>
              <a:t>Ranger2.0</a:t>
            </a:r>
            <a:endParaRPr lang="zh-CN" altLang="en-US" sz="1000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F35032E9-68EC-4DD1-848D-F61E9B56E19D}"/>
              </a:ext>
            </a:extLst>
          </p:cNvPr>
          <p:cNvSpPr/>
          <p:nvPr/>
        </p:nvSpPr>
        <p:spPr>
          <a:xfrm>
            <a:off x="58797" y="3163143"/>
            <a:ext cx="500133" cy="131968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Web/App</a:t>
            </a:r>
            <a:r>
              <a:rPr lang="zh-CN" altLang="en-US" sz="1000" dirty="0"/>
              <a:t>前端埋点用户行为数据</a:t>
            </a: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A5641A4-BBCC-4119-8DF1-6E3BB830D827}"/>
              </a:ext>
            </a:extLst>
          </p:cNvPr>
          <p:cNvSpPr/>
          <p:nvPr/>
        </p:nvSpPr>
        <p:spPr>
          <a:xfrm>
            <a:off x="1454965" y="2742369"/>
            <a:ext cx="1010646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442BD163-EB7F-49F2-B77C-9225F8AB3813}"/>
              </a:ext>
            </a:extLst>
          </p:cNvPr>
          <p:cNvSpPr/>
          <p:nvPr/>
        </p:nvSpPr>
        <p:spPr>
          <a:xfrm>
            <a:off x="753570" y="3636444"/>
            <a:ext cx="629907" cy="37308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Nginx</a:t>
            </a:r>
            <a:endParaRPr lang="zh-CN" altLang="en-US" sz="10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CBAA76AA-FE29-4594-8907-4B85626B3C93}"/>
              </a:ext>
            </a:extLst>
          </p:cNvPr>
          <p:cNvSpPr/>
          <p:nvPr/>
        </p:nvSpPr>
        <p:spPr>
          <a:xfrm>
            <a:off x="1491125" y="4597299"/>
            <a:ext cx="1010646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F0544628-747E-4819-95A1-4BE4D65A2DA8}"/>
              </a:ext>
            </a:extLst>
          </p:cNvPr>
          <p:cNvSpPr/>
          <p:nvPr/>
        </p:nvSpPr>
        <p:spPr>
          <a:xfrm>
            <a:off x="2628813" y="2741873"/>
            <a:ext cx="706319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日志文件</a:t>
            </a:r>
            <a:endParaRPr lang="en-US" altLang="zh-CN" sz="1000" dirty="0"/>
          </a:p>
          <a:p>
            <a:pPr algn="ctr"/>
            <a:r>
              <a:rPr lang="en-US" altLang="zh-CN" sz="1000" dirty="0"/>
              <a:t>logFile</a:t>
            </a:r>
            <a:endParaRPr lang="zh-CN" altLang="en-US" sz="10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607425CB-BE8D-4D60-AAF3-A61E3B47F0AF}"/>
              </a:ext>
            </a:extLst>
          </p:cNvPr>
          <p:cNvSpPr/>
          <p:nvPr/>
        </p:nvSpPr>
        <p:spPr>
          <a:xfrm>
            <a:off x="2617978" y="4586877"/>
            <a:ext cx="693584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日志文件</a:t>
            </a:r>
            <a:endParaRPr lang="en-US" altLang="zh-CN" sz="1000" dirty="0"/>
          </a:p>
          <a:p>
            <a:pPr algn="ctr"/>
            <a:r>
              <a:rPr lang="en-US" altLang="zh-CN" sz="1000" dirty="0"/>
              <a:t>logFile</a:t>
            </a:r>
            <a:endParaRPr lang="zh-CN" altLang="en-US" sz="1000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14F18CDF-3825-4259-B946-E7FA8284B68B}"/>
              </a:ext>
            </a:extLst>
          </p:cNvPr>
          <p:cNvSpPr/>
          <p:nvPr/>
        </p:nvSpPr>
        <p:spPr>
          <a:xfrm>
            <a:off x="3434468" y="2675287"/>
            <a:ext cx="786901" cy="49498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采集日志</a:t>
            </a:r>
            <a:r>
              <a:rPr lang="en-US" altLang="zh-CN" sz="900" dirty="0"/>
              <a:t>Flume1.9</a:t>
            </a:r>
            <a:endParaRPr lang="zh-CN" altLang="en-US" sz="9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C7F17EE5-6C04-4AF5-92F8-8AE85AC9D289}"/>
              </a:ext>
            </a:extLst>
          </p:cNvPr>
          <p:cNvSpPr/>
          <p:nvPr/>
        </p:nvSpPr>
        <p:spPr>
          <a:xfrm>
            <a:off x="3420072" y="4490871"/>
            <a:ext cx="786901" cy="57053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采集日志</a:t>
            </a:r>
            <a:r>
              <a:rPr lang="en-US" altLang="zh-CN" sz="900" dirty="0"/>
              <a:t>Flume1.9</a:t>
            </a:r>
            <a:endParaRPr lang="zh-CN" altLang="en-US" sz="900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25EDCE74-BB1F-4A5E-B1E9-8E354D5DD997}"/>
              </a:ext>
            </a:extLst>
          </p:cNvPr>
          <p:cNvSpPr/>
          <p:nvPr/>
        </p:nvSpPr>
        <p:spPr>
          <a:xfrm>
            <a:off x="4522274" y="2944701"/>
            <a:ext cx="957739" cy="5135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1AAB2F27-BA5D-4061-B886-D6152472E519}"/>
              </a:ext>
            </a:extLst>
          </p:cNvPr>
          <p:cNvSpPr/>
          <p:nvPr/>
        </p:nvSpPr>
        <p:spPr>
          <a:xfrm>
            <a:off x="4522275" y="3527649"/>
            <a:ext cx="957740" cy="5135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46607C0C-25A4-42F3-9BAA-25D432CDA529}"/>
              </a:ext>
            </a:extLst>
          </p:cNvPr>
          <p:cNvSpPr/>
          <p:nvPr/>
        </p:nvSpPr>
        <p:spPr>
          <a:xfrm>
            <a:off x="4522275" y="4134399"/>
            <a:ext cx="946480" cy="5135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DD41D7AD-72FF-4606-9ED6-803ADC382AEA}"/>
              </a:ext>
            </a:extLst>
          </p:cNvPr>
          <p:cNvCxnSpPr>
            <a:cxnSpLocks/>
            <a:stCxn id="139" idx="3"/>
            <a:endCxn id="141" idx="1"/>
          </p:cNvCxnSpPr>
          <p:nvPr/>
        </p:nvCxnSpPr>
        <p:spPr>
          <a:xfrm>
            <a:off x="558930" y="3822986"/>
            <a:ext cx="19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ADA89D61-3FA0-46B2-86E9-DA83A69D67C3}"/>
              </a:ext>
            </a:extLst>
          </p:cNvPr>
          <p:cNvCxnSpPr>
            <a:stCxn id="141" idx="3"/>
            <a:endCxn id="140" idx="1"/>
          </p:cNvCxnSpPr>
          <p:nvPr/>
        </p:nvCxnSpPr>
        <p:spPr>
          <a:xfrm flipV="1">
            <a:off x="1383477" y="2928911"/>
            <a:ext cx="71488" cy="894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794FFFD7-F7AA-462E-AF04-A925B99EAFC5}"/>
              </a:ext>
            </a:extLst>
          </p:cNvPr>
          <p:cNvCxnSpPr>
            <a:cxnSpLocks/>
            <a:stCxn id="141" idx="3"/>
            <a:endCxn id="142" idx="1"/>
          </p:cNvCxnSpPr>
          <p:nvPr/>
        </p:nvCxnSpPr>
        <p:spPr>
          <a:xfrm>
            <a:off x="1383477" y="3822986"/>
            <a:ext cx="107648" cy="960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67FB8237-0046-4632-B34C-04551E0A68D4}"/>
              </a:ext>
            </a:extLst>
          </p:cNvPr>
          <p:cNvCxnSpPr>
            <a:cxnSpLocks/>
            <a:stCxn id="140" idx="3"/>
            <a:endCxn id="143" idx="1"/>
          </p:cNvCxnSpPr>
          <p:nvPr/>
        </p:nvCxnSpPr>
        <p:spPr>
          <a:xfrm flipV="1">
            <a:off x="2465611" y="2928415"/>
            <a:ext cx="163202" cy="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68804710-E866-4863-BA33-85A2310CA414}"/>
              </a:ext>
            </a:extLst>
          </p:cNvPr>
          <p:cNvCxnSpPr>
            <a:cxnSpLocks/>
            <a:stCxn id="142" idx="3"/>
            <a:endCxn id="144" idx="1"/>
          </p:cNvCxnSpPr>
          <p:nvPr/>
        </p:nvCxnSpPr>
        <p:spPr>
          <a:xfrm flipV="1">
            <a:off x="2501771" y="4773419"/>
            <a:ext cx="116207" cy="10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0A63639A-B0E4-41AD-8795-6486363A5150}"/>
              </a:ext>
            </a:extLst>
          </p:cNvPr>
          <p:cNvCxnSpPr>
            <a:cxnSpLocks/>
            <a:stCxn id="143" idx="3"/>
            <a:endCxn id="145" idx="1"/>
          </p:cNvCxnSpPr>
          <p:nvPr/>
        </p:nvCxnSpPr>
        <p:spPr>
          <a:xfrm flipV="1">
            <a:off x="3335132" y="2922779"/>
            <a:ext cx="99336" cy="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BB3456CA-031B-4C44-8E88-CE84FC91CF19}"/>
              </a:ext>
            </a:extLst>
          </p:cNvPr>
          <p:cNvCxnSpPr>
            <a:cxnSpLocks/>
            <a:stCxn id="144" idx="3"/>
            <a:endCxn id="146" idx="1"/>
          </p:cNvCxnSpPr>
          <p:nvPr/>
        </p:nvCxnSpPr>
        <p:spPr>
          <a:xfrm>
            <a:off x="3311562" y="4773419"/>
            <a:ext cx="108510" cy="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73EA1A31-A68B-47CD-ACE9-B1B12ECAB177}"/>
              </a:ext>
            </a:extLst>
          </p:cNvPr>
          <p:cNvCxnSpPr>
            <a:cxnSpLocks/>
            <a:stCxn id="145" idx="3"/>
            <a:endCxn id="159" idx="1"/>
          </p:cNvCxnSpPr>
          <p:nvPr/>
        </p:nvCxnSpPr>
        <p:spPr>
          <a:xfrm>
            <a:off x="4221369" y="2922779"/>
            <a:ext cx="201570" cy="888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F393D576-3272-4CC6-83E3-DE1FE6055D18}"/>
              </a:ext>
            </a:extLst>
          </p:cNvPr>
          <p:cNvCxnSpPr>
            <a:cxnSpLocks/>
            <a:stCxn id="146" idx="3"/>
            <a:endCxn id="159" idx="1"/>
          </p:cNvCxnSpPr>
          <p:nvPr/>
        </p:nvCxnSpPr>
        <p:spPr>
          <a:xfrm flipV="1">
            <a:off x="4206973" y="3811456"/>
            <a:ext cx="215966" cy="96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>
            <a:extLst>
              <a:ext uri="{FF2B5EF4-FFF2-40B4-BE49-F238E27FC236}">
                <a16:creationId xmlns:a16="http://schemas.microsoft.com/office/drawing/2014/main" id="{D43977C1-0B66-4283-89B7-0530A95B49B0}"/>
              </a:ext>
            </a:extLst>
          </p:cNvPr>
          <p:cNvSpPr/>
          <p:nvPr/>
        </p:nvSpPr>
        <p:spPr>
          <a:xfrm>
            <a:off x="4422939" y="2846774"/>
            <a:ext cx="1126853" cy="192936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68ABEB8E-267E-40EE-A1E7-305D6948B72A}"/>
              </a:ext>
            </a:extLst>
          </p:cNvPr>
          <p:cNvCxnSpPr>
            <a:cxnSpLocks/>
            <a:stCxn id="159" idx="3"/>
            <a:endCxn id="123" idx="1"/>
          </p:cNvCxnSpPr>
          <p:nvPr/>
        </p:nvCxnSpPr>
        <p:spPr>
          <a:xfrm flipV="1">
            <a:off x="5549792" y="3805180"/>
            <a:ext cx="252938" cy="6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箭头: 上下 160">
            <a:extLst>
              <a:ext uri="{FF2B5EF4-FFF2-40B4-BE49-F238E27FC236}">
                <a16:creationId xmlns:a16="http://schemas.microsoft.com/office/drawing/2014/main" id="{C11946AB-67CE-4212-8C2B-9536E555D297}"/>
              </a:ext>
            </a:extLst>
          </p:cNvPr>
          <p:cNvSpPr/>
          <p:nvPr/>
        </p:nvSpPr>
        <p:spPr>
          <a:xfrm>
            <a:off x="4862487" y="4758542"/>
            <a:ext cx="308751" cy="128882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56877FC2-A582-4F07-BAE3-18BEBB82DC21}"/>
              </a:ext>
            </a:extLst>
          </p:cNvPr>
          <p:cNvSpPr/>
          <p:nvPr/>
        </p:nvSpPr>
        <p:spPr>
          <a:xfrm>
            <a:off x="4422939" y="1240560"/>
            <a:ext cx="9701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27</a:t>
            </a:r>
            <a:r>
              <a:rPr lang="zh-CN" altLang="en-US" sz="1200" dirty="0">
                <a:solidFill>
                  <a:srgbClr val="FF0000"/>
                </a:solidFill>
              </a:rPr>
              <a:t>张原始表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E0323C21-49FD-41C3-A2DB-93714C327AC5}"/>
              </a:ext>
            </a:extLst>
          </p:cNvPr>
          <p:cNvSpPr/>
          <p:nvPr/>
        </p:nvSpPr>
        <p:spPr>
          <a:xfrm>
            <a:off x="3301701" y="3694630"/>
            <a:ext cx="8851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5</a:t>
            </a:r>
            <a:r>
              <a:rPr lang="zh-CN" altLang="en-US" sz="1200" dirty="0">
                <a:solidFill>
                  <a:srgbClr val="FF0000"/>
                </a:solidFill>
              </a:rPr>
              <a:t>张原始表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AF3298DA-4849-4E44-827D-6E9CBCB552FD}"/>
              </a:ext>
            </a:extLst>
          </p:cNvPr>
          <p:cNvSpPr/>
          <p:nvPr/>
        </p:nvSpPr>
        <p:spPr>
          <a:xfrm>
            <a:off x="8837516" y="2322394"/>
            <a:ext cx="1191353" cy="55650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数据应用层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ADS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7AA3715F-2D16-41BF-BEBA-E3A509054757}"/>
              </a:ext>
            </a:extLst>
          </p:cNvPr>
          <p:cNvSpPr/>
          <p:nvPr/>
        </p:nvSpPr>
        <p:spPr>
          <a:xfrm>
            <a:off x="8837516" y="2970347"/>
            <a:ext cx="1191353" cy="55650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数据主题层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DWT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7B1AA003-623E-45CD-819A-AA14F6DECCC1}"/>
              </a:ext>
            </a:extLst>
          </p:cNvPr>
          <p:cNvSpPr/>
          <p:nvPr/>
        </p:nvSpPr>
        <p:spPr>
          <a:xfrm>
            <a:off x="8853839" y="3627503"/>
            <a:ext cx="1190331" cy="61089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服务数据层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87EC786E-B298-4F0D-814F-7BEB555144F0}"/>
              </a:ext>
            </a:extLst>
          </p:cNvPr>
          <p:cNvSpPr/>
          <p:nvPr/>
        </p:nvSpPr>
        <p:spPr>
          <a:xfrm>
            <a:off x="8844082" y="4339055"/>
            <a:ext cx="1191353" cy="54468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明细数据层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DWD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8781A9A6-2671-4C97-963A-356A82462CE1}"/>
              </a:ext>
            </a:extLst>
          </p:cNvPr>
          <p:cNvSpPr/>
          <p:nvPr/>
        </p:nvSpPr>
        <p:spPr>
          <a:xfrm>
            <a:off x="8853227" y="4976850"/>
            <a:ext cx="1190943" cy="610899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原始数据层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ODS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104605F3-DDAE-46E5-99C5-B14DEA1FA398}"/>
              </a:ext>
            </a:extLst>
          </p:cNvPr>
          <p:cNvSpPr/>
          <p:nvPr/>
        </p:nvSpPr>
        <p:spPr>
          <a:xfrm>
            <a:off x="8674314" y="1899800"/>
            <a:ext cx="1510436" cy="3819714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569792B5-3C44-4F91-BD9C-47A6E97A2432}"/>
              </a:ext>
            </a:extLst>
          </p:cNvPr>
          <p:cNvCxnSpPr>
            <a:cxnSpLocks/>
            <a:stCxn id="197" idx="0"/>
            <a:endCxn id="124" idx="2"/>
          </p:cNvCxnSpPr>
          <p:nvPr/>
        </p:nvCxnSpPr>
        <p:spPr>
          <a:xfrm flipV="1">
            <a:off x="9430604" y="851602"/>
            <a:ext cx="1" cy="29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9386BD9C-1E0A-4A63-8FDA-BD300A5CBC99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 flipV="1">
            <a:off x="10122174" y="556660"/>
            <a:ext cx="7192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DE1C8CEC-61C0-49CD-A21D-508C20976E5A}"/>
              </a:ext>
            </a:extLst>
          </p:cNvPr>
          <p:cNvCxnSpPr>
            <a:cxnSpLocks/>
            <a:stCxn id="165" idx="3"/>
            <a:endCxn id="131" idx="1"/>
          </p:cNvCxnSpPr>
          <p:nvPr/>
        </p:nvCxnSpPr>
        <p:spPr>
          <a:xfrm flipV="1">
            <a:off x="10028869" y="2612996"/>
            <a:ext cx="809310" cy="635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3990EC23-6B91-4B9A-9A16-03EF739C9B3E}"/>
              </a:ext>
            </a:extLst>
          </p:cNvPr>
          <p:cNvCxnSpPr>
            <a:cxnSpLocks/>
            <a:stCxn id="166" idx="3"/>
            <a:endCxn id="131" idx="1"/>
          </p:cNvCxnSpPr>
          <p:nvPr/>
        </p:nvCxnSpPr>
        <p:spPr>
          <a:xfrm flipV="1">
            <a:off x="10044170" y="2612996"/>
            <a:ext cx="794009" cy="131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5814FBD4-9487-4AD7-AB77-9FB8AD727C85}"/>
              </a:ext>
            </a:extLst>
          </p:cNvPr>
          <p:cNvCxnSpPr>
            <a:cxnSpLocks/>
            <a:stCxn id="167" idx="3"/>
            <a:endCxn id="132" idx="1"/>
          </p:cNvCxnSpPr>
          <p:nvPr/>
        </p:nvCxnSpPr>
        <p:spPr>
          <a:xfrm flipV="1">
            <a:off x="10035435" y="3839600"/>
            <a:ext cx="808366" cy="77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E6F262DA-130C-453E-9A44-74C2462A3C4D}"/>
              </a:ext>
            </a:extLst>
          </p:cNvPr>
          <p:cNvSpPr/>
          <p:nvPr/>
        </p:nvSpPr>
        <p:spPr>
          <a:xfrm>
            <a:off x="8870041" y="1907264"/>
            <a:ext cx="10374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数仓</a:t>
            </a:r>
            <a:r>
              <a:rPr lang="en-US" altLang="zh-CN" sz="1000" dirty="0">
                <a:solidFill>
                  <a:srgbClr val="FF0000"/>
                </a:solidFill>
              </a:rPr>
              <a:t>100</a:t>
            </a:r>
            <a:r>
              <a:rPr lang="zh-CN" altLang="en-US" sz="1000" dirty="0">
                <a:solidFill>
                  <a:srgbClr val="FF0000"/>
                </a:solidFill>
              </a:rPr>
              <a:t>多张表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0A492B2C-E0A9-4FDC-8F8C-3D90C3ED8412}"/>
              </a:ext>
            </a:extLst>
          </p:cNvPr>
          <p:cNvCxnSpPr>
            <a:cxnSpLocks/>
            <a:stCxn id="167" idx="3"/>
            <a:endCxn id="131" idx="1"/>
          </p:cNvCxnSpPr>
          <p:nvPr/>
        </p:nvCxnSpPr>
        <p:spPr>
          <a:xfrm flipV="1">
            <a:off x="10035435" y="2612996"/>
            <a:ext cx="802744" cy="1998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>
            <a:extLst>
              <a:ext uri="{FF2B5EF4-FFF2-40B4-BE49-F238E27FC236}">
                <a16:creationId xmlns:a16="http://schemas.microsoft.com/office/drawing/2014/main" id="{10DC339B-4BEB-43C2-8DB0-B56393F3C7DD}"/>
              </a:ext>
            </a:extLst>
          </p:cNvPr>
          <p:cNvSpPr/>
          <p:nvPr/>
        </p:nvSpPr>
        <p:spPr>
          <a:xfrm>
            <a:off x="8813476" y="2072178"/>
            <a:ext cx="119135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/>
              <a:t>Hive On Spark3.0.0</a:t>
            </a: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B9490A47-5042-4E30-B446-85CF7BD8FEB7}"/>
              </a:ext>
            </a:extLst>
          </p:cNvPr>
          <p:cNvSpPr/>
          <p:nvPr/>
        </p:nvSpPr>
        <p:spPr>
          <a:xfrm>
            <a:off x="10838180" y="4860861"/>
            <a:ext cx="1084932" cy="72579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存储</a:t>
            </a:r>
            <a:r>
              <a:rPr lang="en-US" altLang="zh-CN" sz="1000" dirty="0"/>
              <a:t>Hbase</a:t>
            </a:r>
            <a:endParaRPr lang="zh-CN" altLang="en-US" sz="1000" dirty="0"/>
          </a:p>
        </p:txBody>
      </p: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059C436F-000F-4B5D-9D62-F079B69FA2EF}"/>
              </a:ext>
            </a:extLst>
          </p:cNvPr>
          <p:cNvCxnSpPr>
            <a:cxnSpLocks/>
            <a:stCxn id="132" idx="2"/>
            <a:endCxn id="194" idx="0"/>
          </p:cNvCxnSpPr>
          <p:nvPr/>
        </p:nvCxnSpPr>
        <p:spPr>
          <a:xfrm flipH="1">
            <a:off x="11380646" y="4116563"/>
            <a:ext cx="5621" cy="744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>
            <a:extLst>
              <a:ext uri="{FF2B5EF4-FFF2-40B4-BE49-F238E27FC236}">
                <a16:creationId xmlns:a16="http://schemas.microsoft.com/office/drawing/2014/main" id="{1FCB9E3B-C2E9-41F9-BB9F-8B6DCCDB34F0}"/>
              </a:ext>
            </a:extLst>
          </p:cNvPr>
          <p:cNvSpPr/>
          <p:nvPr/>
        </p:nvSpPr>
        <p:spPr>
          <a:xfrm>
            <a:off x="8831072" y="1146551"/>
            <a:ext cx="1199063" cy="4693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每天同步</a:t>
            </a:r>
            <a:endParaRPr lang="en-US" altLang="zh-CN" sz="1000" dirty="0"/>
          </a:p>
          <a:p>
            <a:pPr algn="ctr"/>
            <a:r>
              <a:rPr lang="en-US" altLang="zh-CN" sz="1000" dirty="0"/>
              <a:t>Sqoop</a:t>
            </a:r>
            <a:endParaRPr lang="zh-CN" altLang="en-US" sz="1000" dirty="0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1D8C0472-F7A2-432F-A963-EC1B933A086A}"/>
              </a:ext>
            </a:extLst>
          </p:cNvPr>
          <p:cNvCxnSpPr>
            <a:cxnSpLocks/>
            <a:stCxn id="169" idx="0"/>
            <a:endCxn id="197" idx="2"/>
          </p:cNvCxnSpPr>
          <p:nvPr/>
        </p:nvCxnSpPr>
        <p:spPr>
          <a:xfrm flipV="1">
            <a:off x="9429532" y="1615936"/>
            <a:ext cx="1072" cy="283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32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  <p:bldP spid="114" grpId="0" animBg="1"/>
      <p:bldP spid="115" grpId="0" animBg="1"/>
      <p:bldP spid="116" grpId="0" animBg="1"/>
      <p:bldP spid="122" grpId="0" animBg="1"/>
      <p:bldP spid="123" grpId="0" animBg="1"/>
      <p:bldP spid="124" grpId="0" animBg="1"/>
      <p:bldP spid="125" grpId="0" animBg="1"/>
      <p:bldP spid="129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9" grpId="0" animBg="1"/>
      <p:bldP spid="161" grpId="0" animBg="1"/>
      <p:bldP spid="162" grpId="0"/>
      <p:bldP spid="163" grpId="0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5" grpId="0"/>
      <p:bldP spid="180" grpId="0"/>
      <p:bldP spid="194" grpId="0" animBg="1"/>
      <p:bldP spid="19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0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39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146</Words>
  <Application>Microsoft Office PowerPoint</Application>
  <PresentationFormat>宽屏</PresentationFormat>
  <Paragraphs>67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 潇</dc:creator>
  <cp:lastModifiedBy>罗 潇</cp:lastModifiedBy>
  <cp:revision>18</cp:revision>
  <dcterms:created xsi:type="dcterms:W3CDTF">2021-12-22T12:50:01Z</dcterms:created>
  <dcterms:modified xsi:type="dcterms:W3CDTF">2022-01-15T08:31:05Z</dcterms:modified>
</cp:coreProperties>
</file>