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1" r:id="rId4"/>
    <p:sldId id="258" r:id="rId5"/>
    <p:sldId id="256" r:id="rId6"/>
    <p:sldId id="263" r:id="rId7"/>
    <p:sldId id="259" r:id="rId8"/>
    <p:sldId id="260" r:id="rId9"/>
    <p:sldId id="266" r:id="rId10"/>
    <p:sldId id="268" r:id="rId11"/>
    <p:sldId id="272" r:id="rId12"/>
    <p:sldId id="264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2" r:id="rId22"/>
    <p:sldId id="283" r:id="rId23"/>
    <p:sldId id="281" r:id="rId24"/>
    <p:sldId id="284" r:id="rId25"/>
    <p:sldId id="285" r:id="rId26"/>
    <p:sldId id="288" r:id="rId27"/>
    <p:sldId id="287" r:id="rId28"/>
    <p:sldId id="286" r:id="rId29"/>
    <p:sldId id="265" r:id="rId30"/>
    <p:sldId id="269" r:id="rId31"/>
    <p:sldId id="270" r:id="rId32"/>
    <p:sldId id="271" r:id="rId33"/>
    <p:sldId id="289" r:id="rId34"/>
    <p:sldId id="290" r:id="rId35"/>
    <p:sldId id="292" r:id="rId36"/>
    <p:sldId id="291" r:id="rId37"/>
    <p:sldId id="293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61" autoAdjust="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36A10-59A8-4B58-93B9-A1D876393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005E4D-A9E2-410D-8E2E-8C68D1AB7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5B2DCF-12B8-4AB2-8381-482F30E9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BD6BF-8A1B-4098-857C-EAD2378F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48B3A-4ABF-4A52-8F97-950192F7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30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3287B-DA06-45A3-BA68-B3E2F114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7B8252-68D5-4E3F-B826-5EDF12CC8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000BCB-798B-4E0C-B3A3-F9DEA35F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0C227-BD87-418D-968C-97B3DAFB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E3713-A20B-4988-BB90-58822BBD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32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26080B-343D-44E2-8F10-65851DB77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919268-E1C3-4F40-88D5-2CEA0B5E4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BA51A-992D-4FA8-907E-682C71DA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0E5D3-4B7B-40AB-9F0D-3D053193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8990D-DEC0-4584-8D8E-CCC42595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27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ABE1D-4767-41E9-9197-C4FD43F1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E06A2-E327-4BAD-83D3-5319B19C5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56826-15B6-402D-A281-727CF01B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B3673-2432-4922-8EB1-6F232C03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F6394-BDE2-4171-BD90-77344785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7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78CB2-E29D-4F2C-AB2B-F81F548C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45E9EF-3010-4C16-8679-76C17771C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91F3A-C806-47B2-ABCA-A181C651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FDC51-491A-43D8-B63B-C946C2A1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86C82-C1E9-44A5-BFCB-A38C3B66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88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32F12-D97B-460F-AA49-5A590227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24353-6205-45FF-8964-DD6A0369E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97E40F-6310-430C-87D1-F833DB558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FE36C-76C7-4468-A6D3-71076124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4BEB0-A57D-4542-A9EC-4BCABFD6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182E1-E9B5-43E0-92CC-D97F488E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42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8FDE6-3C1D-4F92-89C7-6A0964A2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474615-9783-4B25-86FE-AE1F09301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71D261-5081-46F0-8E6F-75915CDAC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4BF082-249C-465D-9DE6-630695821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74B989-4C8E-4AD9-BC68-F41BDB2E4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DCA84-D7B2-4AE3-9755-D4A4A9D0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B25D2E-3555-40E6-9709-3FCAEE5A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81DA8A-2D76-4944-8F1D-E2E019D6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1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56D2A-658F-48C4-9E69-D63C0A9A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3FC34F-572D-4F23-95D9-8B78F8AC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6C18D3-4AF9-49D2-A026-840D05F1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9CF4DD-5DF2-4B1D-B84A-124FCF9F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12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A6491C-3008-4E94-9ED9-72A7C859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1C08A1-1A8E-4C2B-8E19-3180BAE3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9B6814-D920-4CDB-8AB0-1491F159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9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524DB-C262-4394-A715-12312FE1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5CB077-2BE8-46A2-9CD1-264196BE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BA65CA-AE2D-4E6F-A5A9-A27A5A14E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6607E8-E057-4DD4-AC91-8A9E2BAF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B14D3B-9354-4E4F-812D-6BA26F8E5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F9E7A-DF80-4102-8C73-0F62F380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0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32C38-3FAB-44FC-B503-5288E227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BB9788-E7C4-45BF-8A9C-07AD99212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F47D94-AD07-4A32-A149-6E7EF5793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5D3D8-6117-4194-A1F4-F11FE663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C7AFD8-A9EF-460F-ADB3-A3EB7C5C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6E02D8-1F6F-40C3-B8E7-D2FE13CA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72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123D2C-A29D-4E50-BFA5-DE9C5349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1A20EE-CC7B-41F4-945E-94B72203F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9144E-732F-465A-9875-4134B0B13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9E15B-970B-47A3-8C8F-22DF97A0F1AB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0D017-E0A2-4524-8D55-72FFC0EAA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98DB7-786E-4222-A4B4-837A74BDC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77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microsoft.com/office/2007/relationships/hdphoto" Target="../media/hdphoto1.wdp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FC7BBEE-3A52-4863-A909-30394B839132}"/>
              </a:ext>
            </a:extLst>
          </p:cNvPr>
          <p:cNvSpPr/>
          <p:nvPr/>
        </p:nvSpPr>
        <p:spPr>
          <a:xfrm>
            <a:off x="1771739" y="2875002"/>
            <a:ext cx="864852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电商离线数据仓库项目</a:t>
            </a:r>
          </a:p>
        </p:txBody>
      </p:sp>
    </p:spTree>
    <p:extLst>
      <p:ext uri="{BB962C8B-B14F-4D97-AF65-F5344CB8AC3E}">
        <p14:creationId xmlns:p14="http://schemas.microsoft.com/office/powerpoint/2010/main" val="1971463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5" y="254778"/>
            <a:ext cx="89621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/>
              <a:t>、模拟数据生成</a:t>
            </a:r>
            <a:r>
              <a:rPr lang="en-US" altLang="zh-CN" sz="2800" dirty="0"/>
              <a:t>——</a:t>
            </a:r>
            <a:r>
              <a:rPr lang="zh-CN" altLang="en-US" sz="2800" dirty="0"/>
              <a:t>业务数据生成</a:t>
            </a:r>
            <a:endParaRPr lang="en-US" altLang="zh-CN" sz="2800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48B84074-E029-4BB2-A886-3955655DC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983" y="886961"/>
            <a:ext cx="961451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业务数据生成模块的文件在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/opt/module/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db_log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目录下。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只需修改业务日期后执行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java -jar gmall2021-mock-db.jar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即可生成指定日期的业务数据。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这里生成了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2021-08-04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的数据。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图片 1">
            <a:extLst>
              <a:ext uri="{FF2B5EF4-FFF2-40B4-BE49-F238E27FC236}">
                <a16:creationId xmlns:a16="http://schemas.microsoft.com/office/drawing/2014/main" id="{CEAD5167-C8DD-4B72-96A8-D9C82BE91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766" y="2207812"/>
            <a:ext cx="5762625" cy="78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ED7672-E153-47F5-B14D-39A7B344D4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512" y="3132269"/>
            <a:ext cx="2970383" cy="36115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358DBD1-1AD2-4A2F-99D9-6B42A8719F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5355" y="3111820"/>
            <a:ext cx="6770358" cy="363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48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3</a:t>
            </a:r>
            <a:r>
              <a:rPr lang="zh-CN" altLang="en-US" sz="2800" dirty="0"/>
              <a:t>、数仓建模</a:t>
            </a:r>
            <a:endParaRPr lang="en-US" altLang="zh-CN" sz="2800" dirty="0"/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03C72728-8B8D-487D-9529-03EE71FF5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9" y="1210329"/>
            <a:ext cx="5383383" cy="491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12BBBE5-3635-4B8D-89E4-E4521BA98E17}"/>
              </a:ext>
            </a:extLst>
          </p:cNvPr>
          <p:cNvSpPr txBox="1"/>
          <p:nvPr/>
        </p:nvSpPr>
        <p:spPr>
          <a:xfrm>
            <a:off x="5671792" y="692186"/>
            <a:ext cx="609452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ODS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层：原始数据层，存放原始数据，直接加载原始日志、数据，数据保持原貌不做处理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DWD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层：对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ODS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层数据进行清洗（去除空值，脏数据，超过极限范围的数据）、脱敏等。保存业务事实明细，一行信息代表一次业务行为，例如一次下单。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DIM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层，维度层，保存维度数据，主要是对业务事实的描述信息，例如何人，何时，何地等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DWS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层：以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DWD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为基础，按天进行轻度汇总。一行信息代表一个主题对象一天的汇总行为，例如一个用户一天下单次数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DWT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层：以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DWS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为基础，对数据进行累积汇总。一行信息代表一个主题对象的累积行为，例如一个用户从注册那天开始至今一共下了多少次单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/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ADS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层：为各种统计报表提供数据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66410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12738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、全流程调度</a:t>
            </a:r>
            <a:r>
              <a:rPr lang="en-US" altLang="zh-CN" sz="2800" dirty="0"/>
              <a:t>——Azkaban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CD2953-D788-4B49-9C74-5F50B5D937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77998"/>
            <a:ext cx="12192000" cy="560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02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12738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、全流程调度</a:t>
            </a:r>
            <a:r>
              <a:rPr lang="en-US" altLang="zh-CN" sz="2800" dirty="0"/>
              <a:t>——Azkaban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A6C7BC-AC82-41AB-9656-7E7756C778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77998"/>
            <a:ext cx="12192000" cy="569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78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12738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、全流程调度</a:t>
            </a:r>
            <a:r>
              <a:rPr lang="en-US" altLang="zh-CN" sz="2800" dirty="0"/>
              <a:t>——Azkaban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C72A08-E623-4DF7-A2A0-5721A431F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69459"/>
            <a:ext cx="12192000" cy="563398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2035CC-A55B-487D-AEE0-C3B06ED9C3CE}"/>
              </a:ext>
            </a:extLst>
          </p:cNvPr>
          <p:cNvSpPr txBox="1"/>
          <p:nvPr/>
        </p:nvSpPr>
        <p:spPr>
          <a:xfrm>
            <a:off x="10493406" y="2043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参数设置</a:t>
            </a:r>
          </a:p>
        </p:txBody>
      </p:sp>
    </p:spTree>
    <p:extLst>
      <p:ext uri="{BB962C8B-B14F-4D97-AF65-F5344CB8AC3E}">
        <p14:creationId xmlns:p14="http://schemas.microsoft.com/office/powerpoint/2010/main" val="2177419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12738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、全流程调度</a:t>
            </a:r>
            <a:r>
              <a:rPr lang="en-US" altLang="zh-CN" sz="2800" dirty="0"/>
              <a:t>——Azkaban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70255E-9652-414C-A711-45202670F4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65718"/>
            <a:ext cx="12192000" cy="56947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1E87280-6FFB-4F31-8EDC-6A04F0A24F78}"/>
              </a:ext>
            </a:extLst>
          </p:cNvPr>
          <p:cNvSpPr txBox="1"/>
          <p:nvPr/>
        </p:nvSpPr>
        <p:spPr>
          <a:xfrm>
            <a:off x="10475280" y="1988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调度执行</a:t>
            </a:r>
          </a:p>
        </p:txBody>
      </p:sp>
    </p:spTree>
    <p:extLst>
      <p:ext uri="{BB962C8B-B14F-4D97-AF65-F5344CB8AC3E}">
        <p14:creationId xmlns:p14="http://schemas.microsoft.com/office/powerpoint/2010/main" val="2508576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12738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、全流程调度</a:t>
            </a:r>
            <a:r>
              <a:rPr lang="en-US" altLang="zh-CN" sz="2800" dirty="0"/>
              <a:t>——Azkaban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02F552-F457-47A0-B55D-AB7E1CE9E2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81033"/>
            <a:ext cx="12192000" cy="564634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7345099-31EF-44DA-9D6B-F887C86005E4}"/>
              </a:ext>
            </a:extLst>
          </p:cNvPr>
          <p:cNvSpPr txBox="1"/>
          <p:nvPr/>
        </p:nvSpPr>
        <p:spPr>
          <a:xfrm>
            <a:off x="10475280" y="1988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执行成功</a:t>
            </a:r>
          </a:p>
        </p:txBody>
      </p:sp>
    </p:spTree>
    <p:extLst>
      <p:ext uri="{BB962C8B-B14F-4D97-AF65-F5344CB8AC3E}">
        <p14:creationId xmlns:p14="http://schemas.microsoft.com/office/powerpoint/2010/main" val="3319285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127389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、全流程调度</a:t>
            </a:r>
            <a:r>
              <a:rPr lang="en-US" altLang="zh-CN" sz="2800" dirty="0"/>
              <a:t>——Azkaban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345099-31EF-44DA-9D6B-F887C86005E4}"/>
              </a:ext>
            </a:extLst>
          </p:cNvPr>
          <p:cNvSpPr txBox="1"/>
          <p:nvPr/>
        </p:nvSpPr>
        <p:spPr>
          <a:xfrm>
            <a:off x="10475280" y="1988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执行情况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EF8B9E-F7DB-43BF-BE2D-4CC1C3436D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72169"/>
            <a:ext cx="121920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12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5</a:t>
            </a:r>
            <a:r>
              <a:rPr lang="zh-CN" altLang="en-US" sz="2800" dirty="0"/>
              <a:t>、集群监控</a:t>
            </a:r>
            <a:r>
              <a:rPr lang="en-US" altLang="zh-CN" sz="2800" dirty="0"/>
              <a:t>——Zabbix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8ADA4C-351A-469A-99BB-986988B6A8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77998"/>
            <a:ext cx="12192000" cy="571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32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5</a:t>
            </a:r>
            <a:r>
              <a:rPr lang="zh-CN" altLang="en-US" sz="2800" dirty="0"/>
              <a:t>、集群监控</a:t>
            </a:r>
            <a:r>
              <a:rPr lang="en-US" altLang="zh-CN" sz="2800" dirty="0"/>
              <a:t>——Zabbix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D1351F-37D1-4F1B-A64C-BEDEADAE52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66774"/>
            <a:ext cx="12192000" cy="562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2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D1124CB-3130-4E8E-A021-713D23385E19}"/>
              </a:ext>
            </a:extLst>
          </p:cNvPr>
          <p:cNvSpPr/>
          <p:nvPr/>
        </p:nvSpPr>
        <p:spPr>
          <a:xfrm>
            <a:off x="1046920" y="69658"/>
            <a:ext cx="187743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363362-7C92-4FC3-A487-3629242102DB}"/>
              </a:ext>
            </a:extLst>
          </p:cNvPr>
          <p:cNvSpPr txBox="1"/>
          <p:nvPr/>
        </p:nvSpPr>
        <p:spPr>
          <a:xfrm>
            <a:off x="2924357" y="1247312"/>
            <a:ext cx="60945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cap="none" spc="0" dirty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一、项目介绍</a:t>
            </a:r>
            <a:endParaRPr lang="en-US" altLang="zh-CN" sz="3600" b="1" cap="none" spc="0" dirty="0">
              <a:ln w="0"/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cap="none" spc="0" dirty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二、项目功能架构图</a:t>
            </a:r>
          </a:p>
          <a:p>
            <a:r>
              <a:rPr lang="zh-CN" altLang="en-US" sz="3600" b="1" cap="none" spc="0" dirty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三、项目流程图</a:t>
            </a:r>
            <a:endParaRPr lang="en-US" altLang="zh-CN" sz="3600" b="1" cap="none" spc="0" dirty="0">
              <a:ln w="0"/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dirty="0">
                <a:ln w="0"/>
                <a:latin typeface="黑体" panose="02010609060101010101" pitchFamily="49" charset="-122"/>
                <a:ea typeface="黑体" panose="02010609060101010101" pitchFamily="49" charset="-122"/>
              </a:rPr>
              <a:t>四、项目环境</a:t>
            </a:r>
            <a:endParaRPr lang="en-US" altLang="zh-CN" sz="3600" b="1" dirty="0">
              <a:ln w="0"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dirty="0">
                <a:ln w="0"/>
                <a:latin typeface="黑体" panose="02010609060101010101" pitchFamily="49" charset="-122"/>
                <a:ea typeface="黑体" panose="02010609060101010101" pitchFamily="49" charset="-122"/>
              </a:rPr>
              <a:t>五、项目演示</a:t>
            </a:r>
          </a:p>
          <a:p>
            <a:pPr algn="ctr"/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6467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5</a:t>
            </a:r>
            <a:r>
              <a:rPr lang="zh-CN" altLang="en-US" sz="2800" dirty="0"/>
              <a:t>、集群监控</a:t>
            </a:r>
            <a:r>
              <a:rPr lang="en-US" altLang="zh-CN" sz="2800" dirty="0"/>
              <a:t>——Zabbix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8EA063-1781-4D09-A356-77BE45EA87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89692"/>
            <a:ext cx="12192000" cy="562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23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92462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5</a:t>
            </a:r>
            <a:r>
              <a:rPr lang="zh-CN" altLang="en-US" sz="2800" dirty="0"/>
              <a:t>、集群监控</a:t>
            </a:r>
            <a:r>
              <a:rPr lang="en-US" altLang="zh-CN" sz="2800" dirty="0"/>
              <a:t>——Zabbix</a:t>
            </a:r>
            <a:r>
              <a:rPr lang="zh-CN" altLang="en-US" sz="2800" dirty="0"/>
              <a:t>集成</a:t>
            </a:r>
            <a:r>
              <a:rPr lang="en-US" altLang="zh-CN" sz="2800" dirty="0"/>
              <a:t>Grafana</a:t>
            </a:r>
            <a:r>
              <a:rPr lang="zh-CN" altLang="en-US" sz="2800" dirty="0"/>
              <a:t>实现可视化</a:t>
            </a:r>
            <a:endParaRPr lang="en-US" altLang="zh-CN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97DB09-F268-46A9-9C3D-D834D2B0F7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83339"/>
            <a:ext cx="12192000" cy="564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63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92462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5</a:t>
            </a:r>
            <a:r>
              <a:rPr lang="zh-CN" altLang="en-US" sz="2800" dirty="0"/>
              <a:t>、集群监控</a:t>
            </a:r>
            <a:r>
              <a:rPr lang="en-US" altLang="zh-CN" sz="2800" dirty="0"/>
              <a:t>——Zabbix</a:t>
            </a:r>
            <a:r>
              <a:rPr lang="zh-CN" altLang="en-US" sz="2800" dirty="0"/>
              <a:t>集成</a:t>
            </a:r>
            <a:r>
              <a:rPr lang="en-US" altLang="zh-CN" sz="2800" dirty="0"/>
              <a:t>Grafana</a:t>
            </a:r>
            <a:r>
              <a:rPr lang="zh-CN" altLang="en-US" sz="2800" dirty="0"/>
              <a:t>实现可视化</a:t>
            </a:r>
            <a:endParaRPr lang="en-US" altLang="zh-CN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812525-ED32-44DE-8F02-7594BC142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46366"/>
            <a:ext cx="12192000" cy="556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16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6</a:t>
            </a:r>
            <a:r>
              <a:rPr lang="zh-CN" altLang="en-US" sz="2800" dirty="0"/>
              <a:t>、即席查询</a:t>
            </a:r>
            <a:r>
              <a:rPr lang="en-US" altLang="zh-CN" sz="2800" dirty="0"/>
              <a:t>——</a:t>
            </a:r>
            <a:r>
              <a:rPr lang="en-US" altLang="zh-CN" sz="2800" dirty="0" err="1"/>
              <a:t>Kylin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D6FACB-4421-499B-81C3-F9C7BFAAB4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47311"/>
            <a:ext cx="12192000" cy="568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01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6</a:t>
            </a:r>
            <a:r>
              <a:rPr lang="zh-CN" altLang="en-US" sz="2800" dirty="0"/>
              <a:t>、即席查询</a:t>
            </a:r>
            <a:r>
              <a:rPr lang="en-US" altLang="zh-CN" sz="2800" dirty="0"/>
              <a:t>——</a:t>
            </a:r>
            <a:r>
              <a:rPr lang="en-US" altLang="zh-CN" sz="2800" dirty="0" err="1"/>
              <a:t>Kylin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9F1853-F89B-4E35-86CC-98E8BDB353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24141"/>
            <a:ext cx="1219200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13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6</a:t>
            </a:r>
            <a:r>
              <a:rPr lang="zh-CN" altLang="en-US" sz="2800" dirty="0"/>
              <a:t>、即席查询</a:t>
            </a:r>
            <a:r>
              <a:rPr lang="en-US" altLang="zh-CN" sz="2800" dirty="0"/>
              <a:t>——</a:t>
            </a:r>
            <a:r>
              <a:rPr lang="en-US" altLang="zh-CN" sz="2800" dirty="0" err="1"/>
              <a:t>Kylin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7E6498-CBF4-4B4D-8A57-FFACB3E965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65732"/>
            <a:ext cx="12192000" cy="565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17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6</a:t>
            </a:r>
            <a:r>
              <a:rPr lang="zh-CN" altLang="en-US" sz="2800" dirty="0"/>
              <a:t>、即席查询</a:t>
            </a:r>
            <a:r>
              <a:rPr lang="en-US" altLang="zh-CN" sz="2800" dirty="0"/>
              <a:t>——</a:t>
            </a:r>
            <a:r>
              <a:rPr lang="en-US" altLang="zh-CN" sz="2800" dirty="0" err="1"/>
              <a:t>Kylin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CC70A5-7372-4E01-BC53-0B1A734922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40726"/>
            <a:ext cx="12192000" cy="567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16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6</a:t>
            </a:r>
            <a:r>
              <a:rPr lang="zh-CN" altLang="en-US" sz="2800" dirty="0"/>
              <a:t>、即席查询</a:t>
            </a:r>
            <a:r>
              <a:rPr lang="en-US" altLang="zh-CN" sz="2800" dirty="0"/>
              <a:t>——</a:t>
            </a:r>
            <a:r>
              <a:rPr lang="en-US" altLang="zh-CN" sz="2800" dirty="0" err="1"/>
              <a:t>Kylin</a:t>
            </a:r>
            <a:r>
              <a:rPr lang="zh-CN" altLang="en-US" sz="2800" dirty="0"/>
              <a:t>集成</a:t>
            </a:r>
            <a:r>
              <a:rPr lang="en-US" altLang="zh-CN" sz="2800" dirty="0" err="1"/>
              <a:t>Zepplin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8B6EC1-00AC-4D8B-A89F-40A642AB0C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12734"/>
            <a:ext cx="12192000" cy="560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49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6</a:t>
            </a:r>
            <a:r>
              <a:rPr lang="zh-CN" altLang="en-US" sz="2800" dirty="0"/>
              <a:t>、即席查询</a:t>
            </a:r>
            <a:r>
              <a:rPr lang="en-US" altLang="zh-CN" sz="2800" dirty="0"/>
              <a:t>——</a:t>
            </a:r>
            <a:r>
              <a:rPr lang="en-US" altLang="zh-CN" sz="2800" dirty="0" err="1"/>
              <a:t>Kylin</a:t>
            </a:r>
            <a:r>
              <a:rPr lang="zh-CN" altLang="en-US" sz="2800" dirty="0"/>
              <a:t>集成</a:t>
            </a:r>
            <a:r>
              <a:rPr lang="en-US" altLang="zh-CN" sz="2800" dirty="0" err="1"/>
              <a:t>Zepplin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484CD7-80E1-4F99-8A63-D385B32B9E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36841"/>
            <a:ext cx="121920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86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7</a:t>
            </a:r>
            <a:r>
              <a:rPr lang="zh-CN" altLang="en-US" sz="2800" dirty="0"/>
              <a:t>、可视化呈现</a:t>
            </a:r>
            <a:r>
              <a:rPr lang="en-US" altLang="zh-CN" sz="2800" dirty="0"/>
              <a:t>——Superset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B48C27-8666-4924-93CB-C68AEECA31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83422"/>
            <a:ext cx="12192000" cy="563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3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3D66E84-EC38-43B7-A9F0-8FD1011AAA0D}"/>
              </a:ext>
            </a:extLst>
          </p:cNvPr>
          <p:cNvSpPr/>
          <p:nvPr/>
        </p:nvSpPr>
        <p:spPr>
          <a:xfrm>
            <a:off x="4351674" y="26633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一、项目介绍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A6809D-B89D-4504-8668-2E2E42F0E9AC}"/>
              </a:ext>
            </a:extLst>
          </p:cNvPr>
          <p:cNvSpPr txBox="1"/>
          <p:nvPr/>
        </p:nvSpPr>
        <p:spPr>
          <a:xfrm>
            <a:off x="880368" y="1585763"/>
            <a:ext cx="10431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数据仓库（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Data Warehouse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，是为企业制定决策，提供数据支持的。可以帮助企业，改进业务流程、提高产品质量等。该项目是一个以电子商务为背景的离线数据仓库，基于真实的企业需求与环境搭建，完成一套完整的电商数据业务流程，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进行可视化呈现，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商业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决策提供数据分析的支持。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本项目使用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Hive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Zookeeper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Kafka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Flume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等主流框架来进行实现。让我对这些框架的使用与理解更进一步。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201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7</a:t>
            </a:r>
            <a:r>
              <a:rPr lang="zh-CN" altLang="en-US" sz="2800" dirty="0"/>
              <a:t>、可视化呈现</a:t>
            </a:r>
            <a:r>
              <a:rPr lang="en-US" altLang="zh-CN" sz="2800" dirty="0"/>
              <a:t>——Superset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AE3ED8-9EF5-4E84-8112-2A27C73098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41738"/>
            <a:ext cx="12192000" cy="557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86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7</a:t>
            </a:r>
            <a:r>
              <a:rPr lang="zh-CN" altLang="en-US" sz="2800" dirty="0"/>
              <a:t>、可视化呈现</a:t>
            </a:r>
            <a:r>
              <a:rPr lang="en-US" altLang="zh-CN" sz="2800" dirty="0"/>
              <a:t>——Superset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835154-66D3-4007-9D0C-D0F3D7F122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82280"/>
            <a:ext cx="121920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840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7</a:t>
            </a:r>
            <a:r>
              <a:rPr lang="zh-CN" altLang="en-US" sz="2800" dirty="0"/>
              <a:t>、可视化呈现</a:t>
            </a:r>
            <a:r>
              <a:rPr lang="en-US" altLang="zh-CN" sz="2800" dirty="0"/>
              <a:t>——Superset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A17013-2CCC-4CAA-96F8-19094E08A1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84808"/>
            <a:ext cx="12192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53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7</a:t>
            </a:r>
            <a:r>
              <a:rPr lang="zh-CN" altLang="en-US" sz="2800" dirty="0"/>
              <a:t>、可视化呈现</a:t>
            </a:r>
            <a:r>
              <a:rPr lang="en-US" altLang="zh-CN" sz="2800" dirty="0"/>
              <a:t>——Superset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F6F4CF1-5D77-4C18-8BBB-3F7461EC0F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112" y="896644"/>
            <a:ext cx="10195775" cy="596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15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8</a:t>
            </a:r>
            <a:r>
              <a:rPr lang="zh-CN" altLang="en-US" sz="2800" dirty="0"/>
              <a:t>、元数据管理</a:t>
            </a:r>
            <a:r>
              <a:rPr lang="en-US" altLang="zh-CN" sz="2800" dirty="0"/>
              <a:t>——Atlas</a:t>
            </a: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469578CE-8F7D-4CAD-8B8E-BCF275E56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022" y="1032776"/>
            <a:ext cx="12263021" cy="54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719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8</a:t>
            </a:r>
            <a:r>
              <a:rPr lang="zh-CN" altLang="en-US" sz="2800" dirty="0"/>
              <a:t>、元数据管理</a:t>
            </a:r>
            <a:r>
              <a:rPr lang="en-US" altLang="zh-CN" sz="2800" dirty="0"/>
              <a:t>——Atlas</a:t>
            </a: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AD5CD23B-BD53-45EB-BA2C-603134230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3586"/>
            <a:ext cx="12192000" cy="561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263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9</a:t>
            </a:r>
            <a:r>
              <a:rPr lang="zh-CN" altLang="en-US" sz="2800" dirty="0"/>
              <a:t>、数据质量管理</a:t>
            </a:r>
            <a:endParaRPr lang="en-US" altLang="zh-CN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10CE84-37AD-4DEB-9182-743A9F3E07F9}"/>
              </a:ext>
            </a:extLst>
          </p:cNvPr>
          <p:cNvSpPr txBox="1"/>
          <p:nvPr/>
        </p:nvSpPr>
        <p:spPr>
          <a:xfrm>
            <a:off x="1679508" y="1101954"/>
            <a:ext cx="10512492" cy="822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使用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Python+Shell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编写脚本进行数据的质量监控管理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数据质量管理的脚本文件如下：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29100788-6AF2-49FC-A270-47F87C524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236" y="2248187"/>
            <a:ext cx="57912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5718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9</a:t>
            </a:r>
            <a:r>
              <a:rPr lang="zh-CN" altLang="en-US" sz="2800" dirty="0"/>
              <a:t>、数据质量管理</a:t>
            </a:r>
            <a:endParaRPr lang="en-US" altLang="zh-CN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7068ED-B7D5-4F44-AE7D-AC8738A99417}"/>
              </a:ext>
            </a:extLst>
          </p:cNvPr>
          <p:cNvSpPr txBox="1"/>
          <p:nvPr/>
        </p:nvSpPr>
        <p:spPr>
          <a:xfrm>
            <a:off x="1788736" y="1064122"/>
            <a:ext cx="6094520" cy="434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MySQL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中有关数据质量管理的表如下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id="{3F5CA17C-D952-4149-BC58-813A1BEB6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146" y="1558644"/>
            <a:ext cx="176053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65C30F2-4089-443B-AA64-4C157E03AD9C}"/>
              </a:ext>
            </a:extLst>
          </p:cNvPr>
          <p:cNvSpPr txBox="1"/>
          <p:nvPr/>
        </p:nvSpPr>
        <p:spPr>
          <a:xfrm>
            <a:off x="1788736" y="3142943"/>
            <a:ext cx="6094520" cy="434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Azkaban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脚本调度流程如下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099" name="图片 1">
            <a:extLst>
              <a:ext uri="{FF2B5EF4-FFF2-40B4-BE49-F238E27FC236}">
                <a16:creationId xmlns:a16="http://schemas.microsoft.com/office/drawing/2014/main" id="{24D30FD5-C69E-4517-9E31-B3DC0E7FB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71" y="3802820"/>
            <a:ext cx="5756275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1">
            <a:extLst>
              <a:ext uri="{FF2B5EF4-FFF2-40B4-BE49-F238E27FC236}">
                <a16:creationId xmlns:a16="http://schemas.microsoft.com/office/drawing/2014/main" id="{6EBD60B3-1475-4F17-8118-88EAC45FA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116" y="3802820"/>
            <a:ext cx="576421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36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120470C-C484-4927-A764-B776E3F71F80}"/>
              </a:ext>
            </a:extLst>
          </p:cNvPr>
          <p:cNvSpPr/>
          <p:nvPr/>
        </p:nvSpPr>
        <p:spPr>
          <a:xfrm>
            <a:off x="3707524" y="969579"/>
            <a:ext cx="4776951" cy="5912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电商离线数据仓库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20061D-1CAB-48B5-B6F6-D31753A1E8B8}"/>
              </a:ext>
            </a:extLst>
          </p:cNvPr>
          <p:cNvSpPr/>
          <p:nvPr/>
        </p:nvSpPr>
        <p:spPr>
          <a:xfrm>
            <a:off x="775265" y="2695905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数据生成模块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0E1A6A-D4D6-4306-95F5-00635DB7035C}"/>
              </a:ext>
            </a:extLst>
          </p:cNvPr>
          <p:cNvSpPr/>
          <p:nvPr/>
        </p:nvSpPr>
        <p:spPr>
          <a:xfrm>
            <a:off x="3995095" y="2695904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数据采集模块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C88DB3-E4AD-49D7-94D4-BB0863A26D85}"/>
              </a:ext>
            </a:extLst>
          </p:cNvPr>
          <p:cNvSpPr/>
          <p:nvPr/>
        </p:nvSpPr>
        <p:spPr>
          <a:xfrm>
            <a:off x="7168666" y="2695904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数据仓库模块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048CB1-C557-4B03-832F-CE096DB95EAF}"/>
              </a:ext>
            </a:extLst>
          </p:cNvPr>
          <p:cNvSpPr/>
          <p:nvPr/>
        </p:nvSpPr>
        <p:spPr>
          <a:xfrm>
            <a:off x="9984420" y="2695904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附加辅助模块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C3C31581-3BCD-48A2-9BEB-F4CD4D721BD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3349070" y="-51026"/>
            <a:ext cx="1135119" cy="43587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52D01E5E-C8C5-4AFB-9F9B-B151C3C2958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4958985" y="1558889"/>
            <a:ext cx="1135118" cy="1138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2F3BC469-ED8C-418F-B8B7-87FD22C69E66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6545770" y="1111015"/>
            <a:ext cx="1135118" cy="20346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A2F2D33-1033-401B-9ADD-2F2470152F4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7953647" y="-296862"/>
            <a:ext cx="1135118" cy="48504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B0B3D8F-769B-447B-89BA-667CEF61659A}"/>
              </a:ext>
            </a:extLst>
          </p:cNvPr>
          <p:cNvSpPr/>
          <p:nvPr/>
        </p:nvSpPr>
        <p:spPr>
          <a:xfrm>
            <a:off x="162166" y="3716057"/>
            <a:ext cx="145042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用户行为数据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08CCD5F-650F-43E6-BDB0-B30152214FAB}"/>
              </a:ext>
            </a:extLst>
          </p:cNvPr>
          <p:cNvSpPr/>
          <p:nvPr/>
        </p:nvSpPr>
        <p:spPr>
          <a:xfrm>
            <a:off x="1836234" y="3714738"/>
            <a:ext cx="132955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业务数据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36825B6-CBC2-446C-84C2-642B9217F375}"/>
              </a:ext>
            </a:extLst>
          </p:cNvPr>
          <p:cNvSpPr/>
          <p:nvPr/>
        </p:nvSpPr>
        <p:spPr>
          <a:xfrm>
            <a:off x="3418847" y="3708419"/>
            <a:ext cx="145042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用户行为数据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083E407-20BD-46EC-9D25-C1F4C95DBC3A}"/>
              </a:ext>
            </a:extLst>
          </p:cNvPr>
          <p:cNvSpPr/>
          <p:nvPr/>
        </p:nvSpPr>
        <p:spPr>
          <a:xfrm>
            <a:off x="5105547" y="3704897"/>
            <a:ext cx="132955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业务数据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7AFB9D6B-FDE3-480A-9767-2690AE57293B}"/>
              </a:ext>
            </a:extLst>
          </p:cNvPr>
          <p:cNvCxnSpPr>
            <a:stCxn id="7" idx="2"/>
            <a:endCxn id="2" idx="0"/>
          </p:cNvCxnSpPr>
          <p:nvPr/>
        </p:nvCxnSpPr>
        <p:spPr>
          <a:xfrm rot="5400000">
            <a:off x="1030844" y="3009643"/>
            <a:ext cx="562952" cy="8498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A45189D6-873A-4F9A-9ABC-F9AD8FBE6C32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16200000" flipH="1">
            <a:off x="1838320" y="3052043"/>
            <a:ext cx="561633" cy="7637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E6166A0A-09CE-4525-B283-E6BD7CB4F61B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280995" y="3028803"/>
            <a:ext cx="551793" cy="8003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4F7E0528-5FDE-44C6-A206-AC13EA0F866F}"/>
              </a:ext>
            </a:extLst>
          </p:cNvPr>
          <p:cNvCxnSpPr>
            <a:stCxn id="8" idx="2"/>
            <a:endCxn id="34" idx="0"/>
          </p:cNvCxnSpPr>
          <p:nvPr/>
        </p:nvCxnSpPr>
        <p:spPr>
          <a:xfrm rot="16200000" flipH="1">
            <a:off x="5087811" y="3022380"/>
            <a:ext cx="551793" cy="813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4C40331B-C7AA-437B-9121-77D3378EA00D}"/>
              </a:ext>
            </a:extLst>
          </p:cNvPr>
          <p:cNvSpPr/>
          <p:nvPr/>
        </p:nvSpPr>
        <p:spPr>
          <a:xfrm>
            <a:off x="7549171" y="3339395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ODS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83F33A2-CF3F-45DC-99CC-EB48CF0788BE}"/>
              </a:ext>
            </a:extLst>
          </p:cNvPr>
          <p:cNvSpPr/>
          <p:nvPr/>
        </p:nvSpPr>
        <p:spPr>
          <a:xfrm>
            <a:off x="6907648" y="3990597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DWD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447967A-0977-4A1D-AB91-73ECC59AE450}"/>
              </a:ext>
            </a:extLst>
          </p:cNvPr>
          <p:cNvSpPr/>
          <p:nvPr/>
        </p:nvSpPr>
        <p:spPr>
          <a:xfrm>
            <a:off x="7549170" y="4675489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DWS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A8C9F1A-F0D5-4F42-8AA8-4775C0660A8B}"/>
              </a:ext>
            </a:extLst>
          </p:cNvPr>
          <p:cNvSpPr/>
          <p:nvPr/>
        </p:nvSpPr>
        <p:spPr>
          <a:xfrm>
            <a:off x="7551023" y="6179000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ADS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57A1F00-29F1-4CAE-98CD-3613A253D7AF}"/>
              </a:ext>
            </a:extLst>
          </p:cNvPr>
          <p:cNvSpPr/>
          <p:nvPr/>
        </p:nvSpPr>
        <p:spPr>
          <a:xfrm>
            <a:off x="7551024" y="5402992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DWT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05F5DCB-5CC1-4CBF-98FB-8E2F59FA3DB6}"/>
              </a:ext>
            </a:extLst>
          </p:cNvPr>
          <p:cNvSpPr/>
          <p:nvPr/>
        </p:nvSpPr>
        <p:spPr>
          <a:xfrm>
            <a:off x="8225072" y="3990597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DIM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99FA964-A57D-4B86-B857-3F200C2AC2C3}"/>
              </a:ext>
            </a:extLst>
          </p:cNvPr>
          <p:cNvSpPr/>
          <p:nvPr/>
        </p:nvSpPr>
        <p:spPr>
          <a:xfrm>
            <a:off x="10342236" y="3253757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可视化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826666B-D12F-4E04-8ECC-138092A1FB60}"/>
              </a:ext>
            </a:extLst>
          </p:cNvPr>
          <p:cNvSpPr/>
          <p:nvPr/>
        </p:nvSpPr>
        <p:spPr>
          <a:xfrm>
            <a:off x="10342236" y="3774842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集群监控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A02D272-94DA-4158-81C3-71F54968F73E}"/>
              </a:ext>
            </a:extLst>
          </p:cNvPr>
          <p:cNvSpPr/>
          <p:nvPr/>
        </p:nvSpPr>
        <p:spPr>
          <a:xfrm>
            <a:off x="10339092" y="4278048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元数据管理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E01F0BD-AE88-4D45-8002-AFDF9C93EEAF}"/>
              </a:ext>
            </a:extLst>
          </p:cNvPr>
          <p:cNvSpPr/>
          <p:nvPr/>
        </p:nvSpPr>
        <p:spPr>
          <a:xfrm>
            <a:off x="10352903" y="4777829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定时调度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A316EAB-3103-49A7-8086-D1297F9C4A68}"/>
              </a:ext>
            </a:extLst>
          </p:cNvPr>
          <p:cNvSpPr/>
          <p:nvPr/>
        </p:nvSpPr>
        <p:spPr>
          <a:xfrm>
            <a:off x="10352902" y="5284412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数据质量管理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97374EE-7453-4EEB-8E28-67B3C7016CC9}"/>
              </a:ext>
            </a:extLst>
          </p:cNvPr>
          <p:cNvCxnSpPr>
            <a:stCxn id="9" idx="2"/>
            <a:endCxn id="44" idx="0"/>
          </p:cNvCxnSpPr>
          <p:nvPr/>
        </p:nvCxnSpPr>
        <p:spPr>
          <a:xfrm>
            <a:off x="8130659" y="3153104"/>
            <a:ext cx="0" cy="18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FB9EC4FA-788F-4B2B-BA46-CF99368CC23F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 rot="5400000">
            <a:off x="7678299" y="3538237"/>
            <a:ext cx="263198" cy="641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5CF39436-1A0B-4E85-8DC1-7E7286165B3F}"/>
              </a:ext>
            </a:extLst>
          </p:cNvPr>
          <p:cNvCxnSpPr>
            <a:stCxn id="44" idx="2"/>
            <a:endCxn id="49" idx="0"/>
          </p:cNvCxnSpPr>
          <p:nvPr/>
        </p:nvCxnSpPr>
        <p:spPr>
          <a:xfrm rot="16200000" flipH="1">
            <a:off x="8337010" y="3521047"/>
            <a:ext cx="263198" cy="675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F82233F9-6A1D-41A9-B04B-32C79F8A653D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 rot="16200000" flipH="1">
            <a:off x="7661453" y="4206284"/>
            <a:ext cx="296888" cy="641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D42603F4-9FDF-455E-ABCF-362B113E9054}"/>
              </a:ext>
            </a:extLst>
          </p:cNvPr>
          <p:cNvCxnSpPr>
            <a:stCxn id="49" idx="2"/>
            <a:endCxn id="46" idx="0"/>
          </p:cNvCxnSpPr>
          <p:nvPr/>
        </p:nvCxnSpPr>
        <p:spPr>
          <a:xfrm rot="5400000">
            <a:off x="8320165" y="4189094"/>
            <a:ext cx="296888" cy="6759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CC31C778-BA7A-4AB7-84F1-3D88C69067E4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>
            <a:off x="8130658" y="5063493"/>
            <a:ext cx="1854" cy="33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8EA371DC-05E4-4979-AA61-D505DA8A1C0D}"/>
              </a:ext>
            </a:extLst>
          </p:cNvPr>
          <p:cNvCxnSpPr>
            <a:stCxn id="48" idx="2"/>
            <a:endCxn id="47" idx="0"/>
          </p:cNvCxnSpPr>
          <p:nvPr/>
        </p:nvCxnSpPr>
        <p:spPr>
          <a:xfrm rot="5400000">
            <a:off x="7938510" y="5984998"/>
            <a:ext cx="38800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1CC8F9AB-4C05-474A-A3BF-1EBFC92DC4C8}"/>
              </a:ext>
            </a:extLst>
          </p:cNvPr>
          <p:cNvSpPr/>
          <p:nvPr/>
        </p:nvSpPr>
        <p:spPr>
          <a:xfrm>
            <a:off x="10362581" y="5802120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即席查询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9CAED35-00FD-4F3F-971C-119722080ABE}"/>
              </a:ext>
            </a:extLst>
          </p:cNvPr>
          <p:cNvSpPr/>
          <p:nvPr/>
        </p:nvSpPr>
        <p:spPr>
          <a:xfrm>
            <a:off x="3916629" y="52408"/>
            <a:ext cx="43396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二、项目功能架构图</a:t>
            </a:r>
          </a:p>
        </p:txBody>
      </p:sp>
    </p:spTree>
    <p:extLst>
      <p:ext uri="{BB962C8B-B14F-4D97-AF65-F5344CB8AC3E}">
        <p14:creationId xmlns:p14="http://schemas.microsoft.com/office/powerpoint/2010/main" val="33066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456A0955-EDAE-400C-BF3F-BB0E2AC50832}"/>
              </a:ext>
            </a:extLst>
          </p:cNvPr>
          <p:cNvSpPr/>
          <p:nvPr/>
        </p:nvSpPr>
        <p:spPr>
          <a:xfrm>
            <a:off x="3552132" y="1577470"/>
            <a:ext cx="1023163" cy="48005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业务数据</a:t>
            </a:r>
          </a:p>
          <a:p>
            <a:pPr algn="ctr"/>
            <a:r>
              <a:rPr lang="en-US" altLang="zh-CN" sz="1000" dirty="0"/>
              <a:t>MySQL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F38EE407-FD8E-4CFE-9950-551EDD5B414E}"/>
              </a:ext>
            </a:extLst>
          </p:cNvPr>
          <p:cNvSpPr/>
          <p:nvPr/>
        </p:nvSpPr>
        <p:spPr>
          <a:xfrm>
            <a:off x="822225" y="1603124"/>
            <a:ext cx="752139" cy="33934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Nginx</a:t>
            </a:r>
            <a:endParaRPr lang="zh-CN" altLang="en-US" sz="1000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53085901-79EB-49C3-89AC-B1A685B01557}"/>
              </a:ext>
            </a:extLst>
          </p:cNvPr>
          <p:cNvSpPr/>
          <p:nvPr/>
        </p:nvSpPr>
        <p:spPr>
          <a:xfrm>
            <a:off x="1785826" y="1844321"/>
            <a:ext cx="1279562" cy="4693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9FCC64B-9FAE-4AD3-8651-F1CDE6F23549}"/>
              </a:ext>
            </a:extLst>
          </p:cNvPr>
          <p:cNvSpPr/>
          <p:nvPr/>
        </p:nvSpPr>
        <p:spPr>
          <a:xfrm>
            <a:off x="1783328" y="1288483"/>
            <a:ext cx="1279562" cy="4693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FE3EEDA-A76B-4370-8B1A-B18DF41F814F}"/>
              </a:ext>
            </a:extLst>
          </p:cNvPr>
          <p:cNvSpPr/>
          <p:nvPr/>
        </p:nvSpPr>
        <p:spPr>
          <a:xfrm>
            <a:off x="45998" y="1407797"/>
            <a:ext cx="624791" cy="7211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Web/</a:t>
            </a:r>
          </a:p>
          <a:p>
            <a:pPr algn="ctr"/>
            <a:r>
              <a:rPr lang="en-US" altLang="zh-CN" sz="1000" dirty="0"/>
              <a:t>App</a:t>
            </a:r>
            <a:r>
              <a:rPr lang="zh-CN" altLang="en-US" sz="1000" dirty="0"/>
              <a:t>业务交互</a:t>
            </a: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0F8C0E62-346E-4A82-B53A-F7FF94BBA3D3}"/>
              </a:ext>
            </a:extLst>
          </p:cNvPr>
          <p:cNvCxnSpPr>
            <a:cxnSpLocks/>
            <a:stCxn id="116" idx="3"/>
            <a:endCxn id="113" idx="1"/>
          </p:cNvCxnSpPr>
          <p:nvPr/>
        </p:nvCxnSpPr>
        <p:spPr>
          <a:xfrm>
            <a:off x="670789" y="1768360"/>
            <a:ext cx="151436" cy="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4CF9DC8F-784D-4FA7-B3E9-7FDBFE248A41}"/>
              </a:ext>
            </a:extLst>
          </p:cNvPr>
          <p:cNvCxnSpPr>
            <a:cxnSpLocks/>
            <a:stCxn id="113" idx="3"/>
            <a:endCxn id="115" idx="1"/>
          </p:cNvCxnSpPr>
          <p:nvPr/>
        </p:nvCxnSpPr>
        <p:spPr>
          <a:xfrm flipV="1">
            <a:off x="1574364" y="1523176"/>
            <a:ext cx="208964" cy="24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F4F881A-9F51-4288-AAF9-D3E36E9642E5}"/>
              </a:ext>
            </a:extLst>
          </p:cNvPr>
          <p:cNvCxnSpPr>
            <a:cxnSpLocks/>
            <a:stCxn id="113" idx="3"/>
            <a:endCxn id="114" idx="1"/>
          </p:cNvCxnSpPr>
          <p:nvPr/>
        </p:nvCxnSpPr>
        <p:spPr>
          <a:xfrm>
            <a:off x="1574364" y="1772795"/>
            <a:ext cx="211462" cy="30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1C9DDD07-206E-45E7-8908-70818C65CD48}"/>
              </a:ext>
            </a:extLst>
          </p:cNvPr>
          <p:cNvCxnSpPr>
            <a:cxnSpLocks/>
            <a:stCxn id="115" idx="3"/>
            <a:endCxn id="112" idx="1"/>
          </p:cNvCxnSpPr>
          <p:nvPr/>
        </p:nvCxnSpPr>
        <p:spPr>
          <a:xfrm>
            <a:off x="3062890" y="1523176"/>
            <a:ext cx="489242" cy="29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DA94BFE7-2343-4032-8359-F80AF2E705A8}"/>
              </a:ext>
            </a:extLst>
          </p:cNvPr>
          <p:cNvCxnSpPr>
            <a:cxnSpLocks/>
            <a:stCxn id="114" idx="3"/>
            <a:endCxn id="112" idx="1"/>
          </p:cNvCxnSpPr>
          <p:nvPr/>
        </p:nvCxnSpPr>
        <p:spPr>
          <a:xfrm flipV="1">
            <a:off x="3065388" y="1817497"/>
            <a:ext cx="486744" cy="261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8063BBF7-C2ED-453D-A520-B55EFD479011}"/>
              </a:ext>
            </a:extLst>
          </p:cNvPr>
          <p:cNvSpPr/>
          <p:nvPr/>
        </p:nvSpPr>
        <p:spPr>
          <a:xfrm>
            <a:off x="6905351" y="3485413"/>
            <a:ext cx="1343448" cy="6395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集群存储</a:t>
            </a:r>
            <a:endParaRPr lang="en-US" altLang="zh-CN" sz="900" dirty="0"/>
          </a:p>
          <a:p>
            <a:pPr algn="ctr"/>
            <a:r>
              <a:rPr lang="en-US" altLang="zh-CN" sz="900" dirty="0"/>
              <a:t>Hadoop3.1.3</a:t>
            </a:r>
            <a:endParaRPr lang="zh-CN" altLang="en-US" sz="900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59156C9-CD83-4386-B5A0-BD02251AE7E4}"/>
              </a:ext>
            </a:extLst>
          </p:cNvPr>
          <p:cNvSpPr/>
          <p:nvPr/>
        </p:nvSpPr>
        <p:spPr>
          <a:xfrm>
            <a:off x="5802730" y="3586609"/>
            <a:ext cx="825596" cy="4371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</a:rPr>
              <a:t>消费</a:t>
            </a:r>
            <a:r>
              <a:rPr lang="en-US" altLang="zh-CN" sz="900" dirty="0">
                <a:solidFill>
                  <a:schemeClr val="bg1"/>
                </a:solidFill>
              </a:rPr>
              <a:t>Flume1.9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EC951BE-5ED2-4D47-80F8-FB58B6CE1CFD}"/>
              </a:ext>
            </a:extLst>
          </p:cNvPr>
          <p:cNvSpPr/>
          <p:nvPr/>
        </p:nvSpPr>
        <p:spPr>
          <a:xfrm>
            <a:off x="8739035" y="261719"/>
            <a:ext cx="1383139" cy="58988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结果数据</a:t>
            </a:r>
            <a:endParaRPr lang="en-US" altLang="zh-CN" sz="1000" dirty="0"/>
          </a:p>
          <a:p>
            <a:pPr algn="ctr"/>
            <a:r>
              <a:rPr lang="en-US" altLang="zh-CN" sz="1000" dirty="0"/>
              <a:t>MySQL</a:t>
            </a:r>
            <a:endParaRPr lang="zh-CN" altLang="en-US" sz="1000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958B830C-BD49-4D6F-B6D3-9C45F47E49E0}"/>
              </a:ext>
            </a:extLst>
          </p:cNvPr>
          <p:cNvSpPr/>
          <p:nvPr/>
        </p:nvSpPr>
        <p:spPr>
          <a:xfrm>
            <a:off x="10841378" y="241240"/>
            <a:ext cx="1078534" cy="6308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可视化</a:t>
            </a:r>
            <a:endParaRPr lang="en-US" altLang="zh-CN" sz="1000" dirty="0"/>
          </a:p>
          <a:p>
            <a:pPr algn="ctr"/>
            <a:r>
              <a:rPr lang="en-US" altLang="zh-CN" sz="1000" dirty="0"/>
              <a:t>Superset</a:t>
            </a:r>
            <a:endParaRPr lang="zh-CN" altLang="en-US" sz="1000" dirty="0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943905C5-487E-408C-BB9B-FE94088EF0CC}"/>
              </a:ext>
            </a:extLst>
          </p:cNvPr>
          <p:cNvCxnSpPr>
            <a:cxnSpLocks/>
            <a:stCxn id="123" idx="3"/>
            <a:endCxn id="122" idx="1"/>
          </p:cNvCxnSpPr>
          <p:nvPr/>
        </p:nvCxnSpPr>
        <p:spPr>
          <a:xfrm>
            <a:off x="6628326" y="3805180"/>
            <a:ext cx="277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A26E5A5-18CB-49CA-8A0D-FE6A9E533141}"/>
              </a:ext>
            </a:extLst>
          </p:cNvPr>
          <p:cNvCxnSpPr>
            <a:cxnSpLocks/>
            <a:stCxn id="122" idx="3"/>
            <a:endCxn id="169" idx="1"/>
          </p:cNvCxnSpPr>
          <p:nvPr/>
        </p:nvCxnSpPr>
        <p:spPr>
          <a:xfrm>
            <a:off x="8248799" y="3805180"/>
            <a:ext cx="425515" cy="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0576C1D0-7F49-4CEB-8D76-7FBAD0537532}"/>
              </a:ext>
            </a:extLst>
          </p:cNvPr>
          <p:cNvCxnSpPr>
            <a:cxnSpLocks/>
            <a:stCxn id="112" idx="3"/>
            <a:endCxn id="129" idx="1"/>
          </p:cNvCxnSpPr>
          <p:nvPr/>
        </p:nvCxnSpPr>
        <p:spPr>
          <a:xfrm>
            <a:off x="4575295" y="1817497"/>
            <a:ext cx="521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0C31C150-6760-431D-B292-07CD40E77E02}"/>
              </a:ext>
            </a:extLst>
          </p:cNvPr>
          <p:cNvSpPr/>
          <p:nvPr/>
        </p:nvSpPr>
        <p:spPr>
          <a:xfrm>
            <a:off x="5096598" y="1553131"/>
            <a:ext cx="1023163" cy="5287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每天同步</a:t>
            </a:r>
            <a:endParaRPr lang="en-US" altLang="zh-CN" sz="1000" dirty="0"/>
          </a:p>
          <a:p>
            <a:pPr algn="ctr"/>
            <a:r>
              <a:rPr lang="en-US" altLang="zh-CN" sz="1000" dirty="0"/>
              <a:t>Sqoop</a:t>
            </a:r>
            <a:endParaRPr lang="zh-CN" altLang="en-US" sz="1000" dirty="0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8F314B61-8F42-4202-922C-799B58E8E7A9}"/>
              </a:ext>
            </a:extLst>
          </p:cNvPr>
          <p:cNvCxnSpPr>
            <a:cxnSpLocks/>
            <a:stCxn id="129" idx="3"/>
            <a:endCxn id="122" idx="0"/>
          </p:cNvCxnSpPr>
          <p:nvPr/>
        </p:nvCxnSpPr>
        <p:spPr>
          <a:xfrm>
            <a:off x="6119761" y="1817497"/>
            <a:ext cx="1457314" cy="166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4F931F1B-8079-44B3-9B5E-D03BF9151CD6}"/>
              </a:ext>
            </a:extLst>
          </p:cNvPr>
          <p:cNvSpPr/>
          <p:nvPr/>
        </p:nvSpPr>
        <p:spPr>
          <a:xfrm>
            <a:off x="10843801" y="3429000"/>
            <a:ext cx="1084932" cy="68756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即席查询</a:t>
            </a:r>
            <a:endParaRPr lang="en-US" altLang="zh-CN" sz="1000" dirty="0"/>
          </a:p>
          <a:p>
            <a:pPr algn="ctr"/>
            <a:r>
              <a:rPr lang="zh-CN" altLang="en-US" sz="1000" dirty="0"/>
              <a:t>多维分析</a:t>
            </a:r>
            <a:endParaRPr lang="en-US" altLang="zh-CN" sz="1000" dirty="0"/>
          </a:p>
          <a:p>
            <a:pPr algn="ctr"/>
            <a:r>
              <a:rPr lang="en-US" altLang="zh-CN" sz="1000" dirty="0"/>
              <a:t>Kylin</a:t>
            </a:r>
            <a:endParaRPr lang="zh-CN" altLang="en-US" sz="10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60387D96-C824-4763-A9D8-FA205AB6193F}"/>
              </a:ext>
            </a:extLst>
          </p:cNvPr>
          <p:cNvSpPr/>
          <p:nvPr/>
        </p:nvSpPr>
        <p:spPr>
          <a:xfrm>
            <a:off x="8231225" y="6082662"/>
            <a:ext cx="1177922" cy="5735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元数据管理</a:t>
            </a:r>
            <a:endParaRPr lang="en-US" altLang="zh-CN" sz="1000" dirty="0"/>
          </a:p>
          <a:p>
            <a:pPr algn="ctr"/>
            <a:r>
              <a:rPr lang="en-US" altLang="zh-CN" sz="1000" dirty="0"/>
              <a:t>Atlas2.0</a:t>
            </a:r>
            <a:endParaRPr lang="zh-CN" altLang="en-US" sz="10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D733DB51-43B4-4032-9B80-9B783574E8B1}"/>
              </a:ext>
            </a:extLst>
          </p:cNvPr>
          <p:cNvSpPr/>
          <p:nvPr/>
        </p:nvSpPr>
        <p:spPr>
          <a:xfrm>
            <a:off x="9652803" y="6072029"/>
            <a:ext cx="1177922" cy="5842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质量管理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Python+shell</a:t>
            </a:r>
            <a:endParaRPr lang="zh-CN" altLang="en-US" sz="1000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4EF6A935-2A5F-4D3B-9B85-D7DDBA0923EA}"/>
              </a:ext>
            </a:extLst>
          </p:cNvPr>
          <p:cNvSpPr/>
          <p:nvPr/>
        </p:nvSpPr>
        <p:spPr>
          <a:xfrm>
            <a:off x="6124940" y="736104"/>
            <a:ext cx="2439234" cy="4104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监控</a:t>
            </a:r>
            <a:endParaRPr lang="en-US" altLang="zh-CN" sz="1000" dirty="0"/>
          </a:p>
          <a:p>
            <a:pPr algn="ctr"/>
            <a:r>
              <a:rPr lang="en-US" altLang="zh-CN" sz="1000" dirty="0"/>
              <a:t>Zabbix  &amp;  Grafana</a:t>
            </a:r>
            <a:endParaRPr lang="zh-CN" altLang="en-US" sz="10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643B04A6-4B80-46CB-9100-C90A877A4862}"/>
              </a:ext>
            </a:extLst>
          </p:cNvPr>
          <p:cNvSpPr/>
          <p:nvPr/>
        </p:nvSpPr>
        <p:spPr>
          <a:xfrm>
            <a:off x="6728138" y="6069197"/>
            <a:ext cx="1259431" cy="58988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定时调度</a:t>
            </a:r>
            <a:endParaRPr lang="en-US" altLang="zh-CN" sz="900" dirty="0"/>
          </a:p>
          <a:p>
            <a:pPr algn="ctr"/>
            <a:r>
              <a:rPr lang="en-US" altLang="zh-CN" sz="900" dirty="0"/>
              <a:t>Azkaban3.8.4</a:t>
            </a:r>
            <a:endParaRPr lang="zh-CN" altLang="en-US" sz="9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A9A80325-6627-4253-8B19-AE87F9F062E7}"/>
              </a:ext>
            </a:extLst>
          </p:cNvPr>
          <p:cNvSpPr/>
          <p:nvPr/>
        </p:nvSpPr>
        <p:spPr>
          <a:xfrm>
            <a:off x="4291557" y="6076411"/>
            <a:ext cx="1442265" cy="584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分布式协调</a:t>
            </a:r>
            <a:endParaRPr lang="en-US" altLang="zh-CN" sz="900" dirty="0"/>
          </a:p>
          <a:p>
            <a:pPr algn="ctr"/>
            <a:r>
              <a:rPr lang="en-US" altLang="zh-CN" sz="900" dirty="0"/>
              <a:t>Zookeeper3.5.7</a:t>
            </a:r>
            <a:endParaRPr lang="zh-CN" altLang="en-US" sz="900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F35032E9-68EC-4DD1-848D-F61E9B56E19D}"/>
              </a:ext>
            </a:extLst>
          </p:cNvPr>
          <p:cNvSpPr/>
          <p:nvPr/>
        </p:nvSpPr>
        <p:spPr>
          <a:xfrm>
            <a:off x="58797" y="3163143"/>
            <a:ext cx="500133" cy="13196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Web/App</a:t>
            </a:r>
            <a:r>
              <a:rPr lang="zh-CN" altLang="en-US" sz="1000" dirty="0"/>
              <a:t>前端埋点用户行为数据</a:t>
            </a: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A5641A4-BBCC-4119-8DF1-6E3BB830D827}"/>
              </a:ext>
            </a:extLst>
          </p:cNvPr>
          <p:cNvSpPr/>
          <p:nvPr/>
        </p:nvSpPr>
        <p:spPr>
          <a:xfrm>
            <a:off x="1454965" y="2742369"/>
            <a:ext cx="1010646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442BD163-EB7F-49F2-B77C-9225F8AB3813}"/>
              </a:ext>
            </a:extLst>
          </p:cNvPr>
          <p:cNvSpPr/>
          <p:nvPr/>
        </p:nvSpPr>
        <p:spPr>
          <a:xfrm>
            <a:off x="753570" y="3636444"/>
            <a:ext cx="629907" cy="37308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Nginx</a:t>
            </a:r>
            <a:endParaRPr lang="zh-CN" altLang="en-US" sz="10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CBAA76AA-FE29-4594-8907-4B85626B3C93}"/>
              </a:ext>
            </a:extLst>
          </p:cNvPr>
          <p:cNvSpPr/>
          <p:nvPr/>
        </p:nvSpPr>
        <p:spPr>
          <a:xfrm>
            <a:off x="1491125" y="4597299"/>
            <a:ext cx="1010646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F0544628-747E-4819-95A1-4BE4D65A2DA8}"/>
              </a:ext>
            </a:extLst>
          </p:cNvPr>
          <p:cNvSpPr/>
          <p:nvPr/>
        </p:nvSpPr>
        <p:spPr>
          <a:xfrm>
            <a:off x="2628813" y="2741873"/>
            <a:ext cx="706319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日志文件</a:t>
            </a:r>
            <a:endParaRPr lang="en-US" altLang="zh-CN" sz="1000" dirty="0"/>
          </a:p>
          <a:p>
            <a:pPr algn="ctr"/>
            <a:r>
              <a:rPr lang="en-US" altLang="zh-CN" sz="1000" dirty="0"/>
              <a:t>logFile</a:t>
            </a:r>
            <a:endParaRPr lang="zh-CN" altLang="en-US" sz="10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607425CB-BE8D-4D60-AAF3-A61E3B47F0AF}"/>
              </a:ext>
            </a:extLst>
          </p:cNvPr>
          <p:cNvSpPr/>
          <p:nvPr/>
        </p:nvSpPr>
        <p:spPr>
          <a:xfrm>
            <a:off x="2617978" y="4586877"/>
            <a:ext cx="693584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日志文件</a:t>
            </a:r>
            <a:endParaRPr lang="en-US" altLang="zh-CN" sz="1000" dirty="0"/>
          </a:p>
          <a:p>
            <a:pPr algn="ctr"/>
            <a:r>
              <a:rPr lang="en-US" altLang="zh-CN" sz="1000" dirty="0"/>
              <a:t>logFile</a:t>
            </a:r>
            <a:endParaRPr lang="zh-CN" altLang="en-US" sz="1000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14F18CDF-3825-4259-B946-E7FA8284B68B}"/>
              </a:ext>
            </a:extLst>
          </p:cNvPr>
          <p:cNvSpPr/>
          <p:nvPr/>
        </p:nvSpPr>
        <p:spPr>
          <a:xfrm>
            <a:off x="3434468" y="2675287"/>
            <a:ext cx="786901" cy="49498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采集日志</a:t>
            </a:r>
            <a:r>
              <a:rPr lang="en-US" altLang="zh-CN" sz="900" dirty="0"/>
              <a:t>Flume1.9</a:t>
            </a:r>
            <a:endParaRPr lang="zh-CN" altLang="en-US" sz="9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C7F17EE5-6C04-4AF5-92F8-8AE85AC9D289}"/>
              </a:ext>
            </a:extLst>
          </p:cNvPr>
          <p:cNvSpPr/>
          <p:nvPr/>
        </p:nvSpPr>
        <p:spPr>
          <a:xfrm>
            <a:off x="3420072" y="4490871"/>
            <a:ext cx="786901" cy="57053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采集日志</a:t>
            </a:r>
            <a:r>
              <a:rPr lang="en-US" altLang="zh-CN" sz="900" dirty="0"/>
              <a:t>Flume1.9</a:t>
            </a:r>
            <a:endParaRPr lang="zh-CN" altLang="en-US" sz="900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25EDCE74-BB1F-4A5E-B1E9-8E354D5DD997}"/>
              </a:ext>
            </a:extLst>
          </p:cNvPr>
          <p:cNvSpPr/>
          <p:nvPr/>
        </p:nvSpPr>
        <p:spPr>
          <a:xfrm>
            <a:off x="4522274" y="2944701"/>
            <a:ext cx="957739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1AAB2F27-BA5D-4061-B886-D6152472E519}"/>
              </a:ext>
            </a:extLst>
          </p:cNvPr>
          <p:cNvSpPr/>
          <p:nvPr/>
        </p:nvSpPr>
        <p:spPr>
          <a:xfrm>
            <a:off x="4522275" y="3527649"/>
            <a:ext cx="957740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46607C0C-25A4-42F3-9BAA-25D432CDA529}"/>
              </a:ext>
            </a:extLst>
          </p:cNvPr>
          <p:cNvSpPr/>
          <p:nvPr/>
        </p:nvSpPr>
        <p:spPr>
          <a:xfrm>
            <a:off x="4522275" y="4134399"/>
            <a:ext cx="946480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D41D7AD-72FF-4606-9ED6-803ADC382AEA}"/>
              </a:ext>
            </a:extLst>
          </p:cNvPr>
          <p:cNvCxnSpPr>
            <a:cxnSpLocks/>
            <a:stCxn id="139" idx="3"/>
            <a:endCxn id="141" idx="1"/>
          </p:cNvCxnSpPr>
          <p:nvPr/>
        </p:nvCxnSpPr>
        <p:spPr>
          <a:xfrm>
            <a:off x="558930" y="3822986"/>
            <a:ext cx="19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ADA89D61-3FA0-46B2-86E9-DA83A69D67C3}"/>
              </a:ext>
            </a:extLst>
          </p:cNvPr>
          <p:cNvCxnSpPr>
            <a:stCxn id="141" idx="3"/>
            <a:endCxn id="140" idx="1"/>
          </p:cNvCxnSpPr>
          <p:nvPr/>
        </p:nvCxnSpPr>
        <p:spPr>
          <a:xfrm flipV="1">
            <a:off x="1383477" y="2928911"/>
            <a:ext cx="71488" cy="894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794FFFD7-F7AA-462E-AF04-A925B99EAFC5}"/>
              </a:ext>
            </a:extLst>
          </p:cNvPr>
          <p:cNvCxnSpPr>
            <a:cxnSpLocks/>
            <a:stCxn id="141" idx="3"/>
            <a:endCxn id="142" idx="1"/>
          </p:cNvCxnSpPr>
          <p:nvPr/>
        </p:nvCxnSpPr>
        <p:spPr>
          <a:xfrm>
            <a:off x="1383477" y="3822986"/>
            <a:ext cx="107648" cy="960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7FB8237-0046-4632-B34C-04551E0A68D4}"/>
              </a:ext>
            </a:extLst>
          </p:cNvPr>
          <p:cNvCxnSpPr>
            <a:cxnSpLocks/>
            <a:stCxn id="140" idx="3"/>
            <a:endCxn id="143" idx="1"/>
          </p:cNvCxnSpPr>
          <p:nvPr/>
        </p:nvCxnSpPr>
        <p:spPr>
          <a:xfrm flipV="1">
            <a:off x="2465611" y="2928415"/>
            <a:ext cx="163202" cy="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68804710-E866-4863-BA33-85A2310CA414}"/>
              </a:ext>
            </a:extLst>
          </p:cNvPr>
          <p:cNvCxnSpPr>
            <a:cxnSpLocks/>
            <a:stCxn id="142" idx="3"/>
            <a:endCxn id="144" idx="1"/>
          </p:cNvCxnSpPr>
          <p:nvPr/>
        </p:nvCxnSpPr>
        <p:spPr>
          <a:xfrm flipV="1">
            <a:off x="2501771" y="4773419"/>
            <a:ext cx="116207" cy="10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0A63639A-B0E4-41AD-8795-6486363A5150}"/>
              </a:ext>
            </a:extLst>
          </p:cNvPr>
          <p:cNvCxnSpPr>
            <a:cxnSpLocks/>
            <a:stCxn id="143" idx="3"/>
            <a:endCxn id="145" idx="1"/>
          </p:cNvCxnSpPr>
          <p:nvPr/>
        </p:nvCxnSpPr>
        <p:spPr>
          <a:xfrm flipV="1">
            <a:off x="3335132" y="2922779"/>
            <a:ext cx="99336" cy="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BB3456CA-031B-4C44-8E88-CE84FC91CF19}"/>
              </a:ext>
            </a:extLst>
          </p:cNvPr>
          <p:cNvCxnSpPr>
            <a:cxnSpLocks/>
            <a:stCxn id="144" idx="3"/>
            <a:endCxn id="146" idx="1"/>
          </p:cNvCxnSpPr>
          <p:nvPr/>
        </p:nvCxnSpPr>
        <p:spPr>
          <a:xfrm>
            <a:off x="3311562" y="4773419"/>
            <a:ext cx="108510" cy="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73EA1A31-A68B-47CD-ACE9-B1B12ECAB177}"/>
              </a:ext>
            </a:extLst>
          </p:cNvPr>
          <p:cNvCxnSpPr>
            <a:cxnSpLocks/>
            <a:stCxn id="145" idx="3"/>
            <a:endCxn id="159" idx="1"/>
          </p:cNvCxnSpPr>
          <p:nvPr/>
        </p:nvCxnSpPr>
        <p:spPr>
          <a:xfrm>
            <a:off x="4221369" y="2922779"/>
            <a:ext cx="201570" cy="888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F393D576-3272-4CC6-83E3-DE1FE6055D18}"/>
              </a:ext>
            </a:extLst>
          </p:cNvPr>
          <p:cNvCxnSpPr>
            <a:cxnSpLocks/>
            <a:stCxn id="146" idx="3"/>
            <a:endCxn id="159" idx="1"/>
          </p:cNvCxnSpPr>
          <p:nvPr/>
        </p:nvCxnSpPr>
        <p:spPr>
          <a:xfrm flipV="1">
            <a:off x="4206973" y="3811456"/>
            <a:ext cx="215966" cy="96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>
            <a:extLst>
              <a:ext uri="{FF2B5EF4-FFF2-40B4-BE49-F238E27FC236}">
                <a16:creationId xmlns:a16="http://schemas.microsoft.com/office/drawing/2014/main" id="{D43977C1-0B66-4283-89B7-0530A95B49B0}"/>
              </a:ext>
            </a:extLst>
          </p:cNvPr>
          <p:cNvSpPr/>
          <p:nvPr/>
        </p:nvSpPr>
        <p:spPr>
          <a:xfrm>
            <a:off x="4422939" y="2846774"/>
            <a:ext cx="1126853" cy="19293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68ABEB8E-267E-40EE-A1E7-305D6948B72A}"/>
              </a:ext>
            </a:extLst>
          </p:cNvPr>
          <p:cNvCxnSpPr>
            <a:cxnSpLocks/>
            <a:stCxn id="159" idx="3"/>
            <a:endCxn id="123" idx="1"/>
          </p:cNvCxnSpPr>
          <p:nvPr/>
        </p:nvCxnSpPr>
        <p:spPr>
          <a:xfrm flipV="1">
            <a:off x="5549792" y="3805180"/>
            <a:ext cx="252938" cy="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箭头: 上下 160">
            <a:extLst>
              <a:ext uri="{FF2B5EF4-FFF2-40B4-BE49-F238E27FC236}">
                <a16:creationId xmlns:a16="http://schemas.microsoft.com/office/drawing/2014/main" id="{C11946AB-67CE-4212-8C2B-9536E555D297}"/>
              </a:ext>
            </a:extLst>
          </p:cNvPr>
          <p:cNvSpPr/>
          <p:nvPr/>
        </p:nvSpPr>
        <p:spPr>
          <a:xfrm>
            <a:off x="4862487" y="4758542"/>
            <a:ext cx="308751" cy="128882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56877FC2-A582-4F07-BAE3-18BEBB82DC21}"/>
              </a:ext>
            </a:extLst>
          </p:cNvPr>
          <p:cNvSpPr/>
          <p:nvPr/>
        </p:nvSpPr>
        <p:spPr>
          <a:xfrm>
            <a:off x="4422939" y="1240560"/>
            <a:ext cx="9701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27</a:t>
            </a:r>
            <a:r>
              <a:rPr lang="zh-CN" altLang="en-US" sz="1200" dirty="0">
                <a:solidFill>
                  <a:srgbClr val="FF0000"/>
                </a:solidFill>
              </a:rPr>
              <a:t>张原始表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E0323C21-49FD-41C3-A2DB-93714C327AC5}"/>
              </a:ext>
            </a:extLst>
          </p:cNvPr>
          <p:cNvSpPr/>
          <p:nvPr/>
        </p:nvSpPr>
        <p:spPr>
          <a:xfrm>
            <a:off x="3301701" y="3694630"/>
            <a:ext cx="8851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5</a:t>
            </a:r>
            <a:r>
              <a:rPr lang="zh-CN" altLang="en-US" sz="1200" dirty="0">
                <a:solidFill>
                  <a:srgbClr val="FF0000"/>
                </a:solidFill>
              </a:rPr>
              <a:t>张原始表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F3298DA-4849-4E44-827D-6E9CBCB552FD}"/>
              </a:ext>
            </a:extLst>
          </p:cNvPr>
          <p:cNvSpPr/>
          <p:nvPr/>
        </p:nvSpPr>
        <p:spPr>
          <a:xfrm>
            <a:off x="8837516" y="2322394"/>
            <a:ext cx="1191353" cy="55650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数据应用层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ADS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7AA3715F-2D16-41BF-BEBA-E3A509054757}"/>
              </a:ext>
            </a:extLst>
          </p:cNvPr>
          <p:cNvSpPr/>
          <p:nvPr/>
        </p:nvSpPr>
        <p:spPr>
          <a:xfrm>
            <a:off x="8837516" y="2970347"/>
            <a:ext cx="1191353" cy="55650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数据主题层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DWT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7B1AA003-623E-45CD-819A-AA14F6DECCC1}"/>
              </a:ext>
            </a:extLst>
          </p:cNvPr>
          <p:cNvSpPr/>
          <p:nvPr/>
        </p:nvSpPr>
        <p:spPr>
          <a:xfrm>
            <a:off x="8853839" y="3627503"/>
            <a:ext cx="1190331" cy="6108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服务数据层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7EC786E-B298-4F0D-814F-7BEB555144F0}"/>
              </a:ext>
            </a:extLst>
          </p:cNvPr>
          <p:cNvSpPr/>
          <p:nvPr/>
        </p:nvSpPr>
        <p:spPr>
          <a:xfrm>
            <a:off x="8844082" y="4339055"/>
            <a:ext cx="1191353" cy="54468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明细数据层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DWD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8781A9A6-2671-4C97-963A-356A82462CE1}"/>
              </a:ext>
            </a:extLst>
          </p:cNvPr>
          <p:cNvSpPr/>
          <p:nvPr/>
        </p:nvSpPr>
        <p:spPr>
          <a:xfrm>
            <a:off x="8853227" y="4976850"/>
            <a:ext cx="1190943" cy="610899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原始数据层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ODS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104605F3-DDAE-46E5-99C5-B14DEA1FA398}"/>
              </a:ext>
            </a:extLst>
          </p:cNvPr>
          <p:cNvSpPr/>
          <p:nvPr/>
        </p:nvSpPr>
        <p:spPr>
          <a:xfrm>
            <a:off x="8674314" y="1899800"/>
            <a:ext cx="1510436" cy="3819714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569792B5-3C44-4F91-BD9C-47A6E97A2432}"/>
              </a:ext>
            </a:extLst>
          </p:cNvPr>
          <p:cNvCxnSpPr>
            <a:cxnSpLocks/>
            <a:stCxn id="197" idx="0"/>
            <a:endCxn id="124" idx="2"/>
          </p:cNvCxnSpPr>
          <p:nvPr/>
        </p:nvCxnSpPr>
        <p:spPr>
          <a:xfrm flipV="1">
            <a:off x="9430604" y="851602"/>
            <a:ext cx="1" cy="29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9386BD9C-1E0A-4A63-8FDA-BD300A5CBC99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 flipV="1">
            <a:off x="10122174" y="556660"/>
            <a:ext cx="7192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5814FBD4-9487-4AD7-AB77-9FB8AD727C85}"/>
              </a:ext>
            </a:extLst>
          </p:cNvPr>
          <p:cNvCxnSpPr>
            <a:cxnSpLocks/>
            <a:stCxn id="167" idx="3"/>
            <a:endCxn id="132" idx="1"/>
          </p:cNvCxnSpPr>
          <p:nvPr/>
        </p:nvCxnSpPr>
        <p:spPr>
          <a:xfrm flipV="1">
            <a:off x="10035435" y="3772782"/>
            <a:ext cx="808366" cy="83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E6F262DA-130C-453E-9A44-74C2462A3C4D}"/>
              </a:ext>
            </a:extLst>
          </p:cNvPr>
          <p:cNvSpPr/>
          <p:nvPr/>
        </p:nvSpPr>
        <p:spPr>
          <a:xfrm>
            <a:off x="8870041" y="1907264"/>
            <a:ext cx="10374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数仓</a:t>
            </a:r>
            <a:r>
              <a:rPr lang="en-US" altLang="zh-CN" sz="1000" dirty="0">
                <a:solidFill>
                  <a:srgbClr val="FF0000"/>
                </a:solidFill>
              </a:rPr>
              <a:t>100</a:t>
            </a:r>
            <a:r>
              <a:rPr lang="zh-CN" altLang="en-US" sz="1000" dirty="0">
                <a:solidFill>
                  <a:srgbClr val="FF0000"/>
                </a:solidFill>
              </a:rPr>
              <a:t>多张表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10DC339B-4BEB-43C2-8DB0-B56393F3C7DD}"/>
              </a:ext>
            </a:extLst>
          </p:cNvPr>
          <p:cNvSpPr/>
          <p:nvPr/>
        </p:nvSpPr>
        <p:spPr>
          <a:xfrm>
            <a:off x="8813476" y="2072178"/>
            <a:ext cx="119135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/>
              <a:t>Hive On Spark3.0.0</a:t>
            </a: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B9490A47-5042-4E30-B446-85CF7BD8FEB7}"/>
              </a:ext>
            </a:extLst>
          </p:cNvPr>
          <p:cNvSpPr/>
          <p:nvPr/>
        </p:nvSpPr>
        <p:spPr>
          <a:xfrm>
            <a:off x="10838180" y="4860861"/>
            <a:ext cx="1084932" cy="72579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存储</a:t>
            </a:r>
            <a:r>
              <a:rPr lang="en-US" altLang="zh-CN" sz="1000" dirty="0"/>
              <a:t>Hbase</a:t>
            </a:r>
            <a:endParaRPr lang="zh-CN" altLang="en-US" sz="1000" dirty="0"/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059C436F-000F-4B5D-9D62-F079B69FA2EF}"/>
              </a:ext>
            </a:extLst>
          </p:cNvPr>
          <p:cNvCxnSpPr>
            <a:cxnSpLocks/>
            <a:stCxn id="132" idx="2"/>
            <a:endCxn id="194" idx="0"/>
          </p:cNvCxnSpPr>
          <p:nvPr/>
        </p:nvCxnSpPr>
        <p:spPr>
          <a:xfrm flipH="1">
            <a:off x="11380646" y="4116563"/>
            <a:ext cx="5621" cy="74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1FCB9E3B-C2E9-41F9-BB9F-8B6DCCDB34F0}"/>
              </a:ext>
            </a:extLst>
          </p:cNvPr>
          <p:cNvSpPr/>
          <p:nvPr/>
        </p:nvSpPr>
        <p:spPr>
          <a:xfrm>
            <a:off x="8831072" y="1146551"/>
            <a:ext cx="1199063" cy="4693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每天同步</a:t>
            </a:r>
            <a:endParaRPr lang="en-US" altLang="zh-CN" sz="1000" dirty="0"/>
          </a:p>
          <a:p>
            <a:pPr algn="ctr"/>
            <a:r>
              <a:rPr lang="en-US" altLang="zh-CN" sz="1000" dirty="0"/>
              <a:t>Sqoop</a:t>
            </a:r>
            <a:endParaRPr lang="zh-CN" altLang="en-US" sz="1000" dirty="0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1D8C0472-F7A2-432F-A963-EC1B933A086A}"/>
              </a:ext>
            </a:extLst>
          </p:cNvPr>
          <p:cNvCxnSpPr>
            <a:cxnSpLocks/>
            <a:stCxn id="169" idx="0"/>
            <a:endCxn id="197" idx="2"/>
          </p:cNvCxnSpPr>
          <p:nvPr/>
        </p:nvCxnSpPr>
        <p:spPr>
          <a:xfrm flipV="1">
            <a:off x="9429532" y="1615936"/>
            <a:ext cx="1072" cy="283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1EDACFBB-AFD2-4B4F-91C0-C107629F88C5}"/>
              </a:ext>
            </a:extLst>
          </p:cNvPr>
          <p:cNvSpPr/>
          <p:nvPr/>
        </p:nvSpPr>
        <p:spPr>
          <a:xfrm>
            <a:off x="927970" y="89928"/>
            <a:ext cx="34163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三、项目流程图</a:t>
            </a:r>
          </a:p>
        </p:txBody>
      </p:sp>
    </p:spTree>
    <p:extLst>
      <p:ext uri="{BB962C8B-B14F-4D97-AF65-F5344CB8AC3E}">
        <p14:creationId xmlns:p14="http://schemas.microsoft.com/office/powerpoint/2010/main" val="78632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115" grpId="0" animBg="1"/>
      <p:bldP spid="116" grpId="0" animBg="1"/>
      <p:bldP spid="122" grpId="0" animBg="1"/>
      <p:bldP spid="123" grpId="0" animBg="1"/>
      <p:bldP spid="124" grpId="0" animBg="1"/>
      <p:bldP spid="125" grpId="0" animBg="1"/>
      <p:bldP spid="129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9" grpId="0" animBg="1"/>
      <p:bldP spid="161" grpId="0" animBg="1"/>
      <p:bldP spid="162" grpId="0"/>
      <p:bldP spid="163" grpId="0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5" grpId="0"/>
      <p:bldP spid="180" grpId="0"/>
      <p:bldP spid="194" grpId="0" animBg="1"/>
      <p:bldP spid="19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1F4F3E0-62E4-40C4-BB4F-563CC240DB35}"/>
              </a:ext>
            </a:extLst>
          </p:cNvPr>
          <p:cNvSpPr/>
          <p:nvPr/>
        </p:nvSpPr>
        <p:spPr>
          <a:xfrm>
            <a:off x="4351674" y="26633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四、项目环境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6D840B-A89C-45B7-A9C1-3047D539E9B7}"/>
              </a:ext>
            </a:extLst>
          </p:cNvPr>
          <p:cNvSpPr txBox="1"/>
          <p:nvPr/>
        </p:nvSpPr>
        <p:spPr>
          <a:xfrm>
            <a:off x="865093" y="1168310"/>
            <a:ext cx="60360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主机环境：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Windows 10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处理器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AMD Ryzen 7 4800U with Radeon Graphics 1.80 GHz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内存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16GB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硬盘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512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固态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在本地搭建三台虚拟机，配置如下：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操作系统：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CentOS 7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内存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4GB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处理器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核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硬盘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50GB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1026" name="图片 18">
            <a:extLst>
              <a:ext uri="{FF2B5EF4-FFF2-40B4-BE49-F238E27FC236}">
                <a16:creationId xmlns:a16="http://schemas.microsoft.com/office/drawing/2014/main" id="{EADAD753-B718-45D9-898E-801E7D625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660" y="3846711"/>
            <a:ext cx="2276797" cy="246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20">
            <a:extLst>
              <a:ext uri="{FF2B5EF4-FFF2-40B4-BE49-F238E27FC236}">
                <a16:creationId xmlns:a16="http://schemas.microsoft.com/office/drawing/2014/main" id="{AF5FFFAD-2D32-401F-B2CA-13BEEAB7C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457" y="3846711"/>
            <a:ext cx="2371663" cy="246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22">
            <a:extLst>
              <a:ext uri="{FF2B5EF4-FFF2-40B4-BE49-F238E27FC236}">
                <a16:creationId xmlns:a16="http://schemas.microsoft.com/office/drawing/2014/main" id="{92C065C4-B96B-4E1A-B83A-6DE88FCB6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823" y="3883205"/>
            <a:ext cx="2346836" cy="2346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15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1F4F3E0-62E4-40C4-BB4F-563CC240DB35}"/>
              </a:ext>
            </a:extLst>
          </p:cNvPr>
          <p:cNvSpPr/>
          <p:nvPr/>
        </p:nvSpPr>
        <p:spPr>
          <a:xfrm>
            <a:off x="4351674" y="26633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五、项目演示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8C6C21-2809-4126-B196-266E2C1805CF}"/>
              </a:ext>
            </a:extLst>
          </p:cNvPr>
          <p:cNvSpPr txBox="1"/>
          <p:nvPr/>
        </p:nvSpPr>
        <p:spPr>
          <a:xfrm>
            <a:off x="3575117" y="1213623"/>
            <a:ext cx="504176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、各服务器节点进程运行情况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、模拟数据生成</a:t>
            </a:r>
            <a:endParaRPr lang="en-US" altLang="zh-CN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、数仓建模</a:t>
            </a:r>
            <a:endParaRPr lang="en-US" altLang="zh-CN" sz="2800" dirty="0"/>
          </a:p>
          <a:p>
            <a:r>
              <a:rPr lang="en-US" altLang="zh-CN" sz="2800" dirty="0"/>
              <a:t>4</a:t>
            </a:r>
            <a:r>
              <a:rPr lang="zh-CN" altLang="en-US" sz="2800" dirty="0"/>
              <a:t>、全流程调度</a:t>
            </a:r>
            <a:endParaRPr lang="en-US" altLang="zh-CN" sz="2800" dirty="0"/>
          </a:p>
          <a:p>
            <a:r>
              <a:rPr lang="en-US" altLang="zh-CN" sz="2800" dirty="0"/>
              <a:t>5</a:t>
            </a:r>
            <a:r>
              <a:rPr lang="zh-CN" altLang="en-US" sz="2800" dirty="0"/>
              <a:t>、集群监控</a:t>
            </a:r>
            <a:endParaRPr lang="en-US" altLang="zh-CN" sz="2800" dirty="0"/>
          </a:p>
          <a:p>
            <a:r>
              <a:rPr lang="en-US" altLang="zh-CN" sz="2800" dirty="0"/>
              <a:t>6</a:t>
            </a:r>
            <a:r>
              <a:rPr lang="zh-CN" altLang="en-US" sz="2800" dirty="0"/>
              <a:t>、即席查询</a:t>
            </a:r>
          </a:p>
          <a:p>
            <a:r>
              <a:rPr lang="en-US" altLang="zh-CN" sz="2800" dirty="0"/>
              <a:t>7</a:t>
            </a:r>
            <a:r>
              <a:rPr lang="zh-CN" altLang="en-US" sz="2800" dirty="0"/>
              <a:t>、可视化呈现</a:t>
            </a:r>
            <a:endParaRPr lang="en-US" altLang="zh-CN" sz="2800" dirty="0"/>
          </a:p>
          <a:p>
            <a:r>
              <a:rPr lang="en-US" altLang="zh-CN" sz="2800" dirty="0"/>
              <a:t>8</a:t>
            </a:r>
            <a:r>
              <a:rPr lang="zh-CN" altLang="en-US" sz="2800" dirty="0"/>
              <a:t>、元数据管理</a:t>
            </a:r>
            <a:endParaRPr lang="en-US" altLang="zh-CN" sz="2800" dirty="0"/>
          </a:p>
          <a:p>
            <a:r>
              <a:rPr lang="en-US" altLang="zh-CN" sz="2800" dirty="0"/>
              <a:t>9</a:t>
            </a:r>
            <a:r>
              <a:rPr lang="zh-CN" altLang="en-US" sz="2800" dirty="0"/>
              <a:t>、数据质量管理</a:t>
            </a:r>
          </a:p>
        </p:txBody>
      </p:sp>
    </p:spTree>
    <p:extLst>
      <p:ext uri="{BB962C8B-B14F-4D97-AF65-F5344CB8AC3E}">
        <p14:creationId xmlns:p14="http://schemas.microsoft.com/office/powerpoint/2010/main" val="124180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3271306" y="112037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、各服务器节点进程运行情况</a:t>
            </a:r>
            <a:endParaRPr lang="en-US" altLang="zh-CN" sz="2800" dirty="0"/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C94CB332-F859-4098-9EDA-90540B4CB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430" y="882065"/>
            <a:ext cx="4175125" cy="560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953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5" y="254778"/>
            <a:ext cx="89621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/>
              <a:t>、模拟数据生成</a:t>
            </a:r>
            <a:r>
              <a:rPr lang="en-US" altLang="zh-CN" sz="2800" dirty="0"/>
              <a:t>——</a:t>
            </a:r>
            <a:r>
              <a:rPr lang="zh-CN" altLang="en-US" sz="2800" dirty="0"/>
              <a:t>用户行为日志生成</a:t>
            </a:r>
            <a:endParaRPr lang="en-US" altLang="zh-CN" sz="2800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48B84074-E029-4BB2-A886-3955655DC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741" y="1120237"/>
            <a:ext cx="961451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日志生成模块的文件在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/opt/module/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applog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目录下。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只需修改业务日期后执行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java -jar gmall2021-mock-log.jar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即可生成指定日期的日志数据。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这里生成了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2021-08-04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的数据。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数据存储</a:t>
            </a:r>
            <a:r>
              <a:rPr lang="zh-CN" altLang="en-US" dirty="0">
                <a:latin typeface="Arial" panose="020B0604020202020204" pitchFamily="34" charset="0"/>
              </a:rPr>
              <a:t>在</a:t>
            </a:r>
            <a:r>
              <a:rPr lang="en-US" altLang="zh-CN" dirty="0">
                <a:latin typeface="Arial" panose="020B0604020202020204" pitchFamily="34" charset="0"/>
              </a:rPr>
              <a:t>HDFS</a:t>
            </a:r>
            <a:r>
              <a:rPr lang="zh-CN" altLang="en-US" dirty="0">
                <a:latin typeface="Arial" panose="020B0604020202020204" pitchFamily="34" charset="0"/>
              </a:rPr>
              <a:t>上，使用</a:t>
            </a:r>
            <a:r>
              <a:rPr lang="en-US" altLang="zh-CN" dirty="0" err="1">
                <a:latin typeface="Arial" panose="020B0604020202020204" pitchFamily="34" charset="0"/>
              </a:rPr>
              <a:t>lzo</a:t>
            </a:r>
            <a:r>
              <a:rPr lang="zh-CN" altLang="en-US" dirty="0">
                <a:latin typeface="Arial" panose="020B0604020202020204" pitchFamily="34" charset="0"/>
              </a:rPr>
              <a:t>压缩。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图片 1">
            <a:extLst>
              <a:ext uri="{FF2B5EF4-FFF2-40B4-BE49-F238E27FC236}">
                <a16:creationId xmlns:a16="http://schemas.microsoft.com/office/drawing/2014/main" id="{CEAD5167-C8DD-4B72-96A8-D9C82BE91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572" y="2597565"/>
            <a:ext cx="5762625" cy="78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8372DC-BF8C-492E-A44F-44BE6687E4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256" y="3616387"/>
            <a:ext cx="9685538" cy="306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1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2855</TotalTime>
  <Words>943</Words>
  <Application>Microsoft Office PowerPoint</Application>
  <PresentationFormat>宽屏</PresentationFormat>
  <Paragraphs>171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等线</vt:lpstr>
      <vt:lpstr>等线 Light</vt:lpstr>
      <vt:lpstr>黑体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 潇</dc:creator>
  <cp:lastModifiedBy>罗 潇</cp:lastModifiedBy>
  <cp:revision>110</cp:revision>
  <dcterms:created xsi:type="dcterms:W3CDTF">2021-12-22T12:50:01Z</dcterms:created>
  <dcterms:modified xsi:type="dcterms:W3CDTF">2022-02-15T03:25:57Z</dcterms:modified>
</cp:coreProperties>
</file>