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61" r:id="rId3"/>
    <p:sldId id="257" r:id="rId4"/>
    <p:sldId id="262" r:id="rId5"/>
    <p:sldId id="259" r:id="rId6"/>
    <p:sldId id="260" r:id="rId7"/>
  </p:sldIdLst>
  <p:sldSz cx="9144000" cy="5143500" type="screen16x9"/>
  <p:notesSz cx="6858000" cy="9144000"/>
  <p:embeddedFontLst>
    <p:embeddedFont>
      <p:font typeface="Merriweather" panose="020B0604020202020204" charset="0"/>
      <p:regular r:id="rId9"/>
      <p:bold r:id="rId10"/>
      <p:italic r:id="rId11"/>
      <p:boldItalic r:id="rId12"/>
    </p:embeddedFont>
    <p:embeddedFont>
      <p:font typeface="PT Sans Narrow" panose="020B0604020202020204" charset="0"/>
      <p:regular r:id="rId13"/>
      <p:bold r:id="rId14"/>
    </p:embeddedFont>
    <p:embeddedFont>
      <p:font typeface="Robot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527176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e10abff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e10abff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1B786E"/>
        </a:solidFill>
        <a:effectLst/>
      </p:bgPr>
    </p:bg>
    <p:spTree>
      <p:nvGrpSpPr>
        <p:cNvPr id="1" name="Shape 9"/>
        <p:cNvGrpSpPr/>
        <p:nvPr/>
      </p:nvGrpSpPr>
      <p:grpSpPr>
        <a:xfrm>
          <a:off x="0" y="0"/>
          <a:ext cx="0" cy="0"/>
          <a:chOff x="0" y="0"/>
          <a:chExt cx="0" cy="0"/>
        </a:xfrm>
      </p:grpSpPr>
      <p:sp>
        <p:nvSpPr>
          <p:cNvPr id="10" name="Google Shape;10;p2"/>
          <p:cNvSpPr/>
          <p:nvPr/>
        </p:nvSpPr>
        <p:spPr>
          <a:xfrm>
            <a:off x="0" y="-193103"/>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5" name="Google Shape;5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6"/>
        <p:cNvGrpSpPr/>
        <p:nvPr/>
      </p:nvGrpSpPr>
      <p:grpSpPr>
        <a:xfrm>
          <a:off x="0" y="0"/>
          <a:ext cx="0" cy="0"/>
          <a:chOff x="0" y="0"/>
          <a:chExt cx="0" cy="0"/>
        </a:xfrm>
      </p:grpSpPr>
      <p:sp>
        <p:nvSpPr>
          <p:cNvPr id="57" name="Google Shape;57;p12"/>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8" name="Google Shape;58;p12"/>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a:endParaRPr/>
          </a:p>
        </p:txBody>
      </p:sp>
      <p:sp>
        <p:nvSpPr>
          <p:cNvPr id="59" name="Google Shape;5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4"/>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9" name="Google Shape;19;p4"/>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0" name="Google Shape;20;p4"/>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22"/>
        <p:cNvGrpSpPr/>
        <p:nvPr/>
      </p:nvGrpSpPr>
      <p:grpSpPr>
        <a:xfrm>
          <a:off x="0" y="0"/>
          <a:ext cx="0" cy="0"/>
          <a:chOff x="0" y="0"/>
          <a:chExt cx="0" cy="0"/>
        </a:xfrm>
      </p:grpSpPr>
      <p:sp>
        <p:nvSpPr>
          <p:cNvPr id="23" name="Google Shape;23;p5"/>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4" name="Google Shape;24;p5"/>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5" name="Google Shape;25;p5"/>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26" name="Google Shape;26;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6"/>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6"/>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0" name="Google Shape;30;p6"/>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1" name="Google Shape;31;p6"/>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2" name="Google Shape;32;p6"/>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8"/>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1" name="Google Shape;41;p8"/>
          <p:cNvSpPr txBox="1">
            <a:spLocks noGrp="1"/>
          </p:cNvSpPr>
          <p:nvPr>
            <p:ph type="body" idx="1"/>
          </p:nvPr>
        </p:nvSpPr>
        <p:spPr>
          <a:xfrm>
            <a:off x="311700" y="2390650"/>
            <a:ext cx="3127500" cy="229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311675" y="798600"/>
            <a:ext cx="6247800" cy="3546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10"/>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0"/>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9" name="Google Shape;49;p10"/>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0" name="Google Shape;50;p10"/>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ca.finance.yahoo.com/quote/BTCC-B.TO/"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hyperlink" Target="https://www.addyinves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167585"/>
            <a:ext cx="8520600" cy="128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endParaRPr sz="3000" dirty="0"/>
          </a:p>
          <a:p>
            <a:pPr marL="0" lvl="0" indent="0" algn="l" rtl="0">
              <a:lnSpc>
                <a:spcPct val="100000"/>
              </a:lnSpc>
              <a:spcBef>
                <a:spcPts val="0"/>
              </a:spcBef>
              <a:spcAft>
                <a:spcPts val="0"/>
              </a:spcAft>
              <a:buSzPts val="3600"/>
              <a:buNone/>
            </a:pPr>
            <a:r>
              <a:rPr lang="en" sz="3000" dirty="0"/>
              <a:t>UofT SCS FinTech Book Camp</a:t>
            </a:r>
            <a:endParaRPr sz="3000" dirty="0"/>
          </a:p>
          <a:p>
            <a:pPr marL="0" lvl="0" indent="0" algn="l" rtl="0">
              <a:lnSpc>
                <a:spcPct val="100000"/>
              </a:lnSpc>
              <a:spcBef>
                <a:spcPts val="0"/>
              </a:spcBef>
              <a:spcAft>
                <a:spcPts val="0"/>
              </a:spcAft>
              <a:buSzPts val="3600"/>
              <a:buNone/>
            </a:pPr>
            <a:r>
              <a:rPr lang="en" sz="2400" i="1" dirty="0"/>
              <a:t>Project 3 - Team 3 Project Proposal &amp; Plan</a:t>
            </a:r>
            <a:br>
              <a:rPr lang="en" sz="2400" i="1" dirty="0"/>
            </a:br>
            <a:r>
              <a:rPr lang="en" sz="2400" i="1" dirty="0"/>
              <a:t>Fungible Flipping Funding</a:t>
            </a:r>
            <a:br>
              <a:rPr lang="en" sz="2400" i="1" dirty="0"/>
            </a:br>
            <a:br>
              <a:rPr lang="en" sz="2400" i="1" dirty="0"/>
            </a:br>
            <a:br>
              <a:rPr lang="en" sz="2400" i="1" dirty="0"/>
            </a:br>
            <a:br>
              <a:rPr lang="en" sz="2400" i="1" dirty="0"/>
            </a:br>
            <a:endParaRPr sz="2400" i="1" dirty="0"/>
          </a:p>
        </p:txBody>
      </p:sp>
      <p:sp>
        <p:nvSpPr>
          <p:cNvPr id="65" name="Google Shape;65;p13"/>
          <p:cNvSpPr txBox="1">
            <a:spLocks noGrp="1"/>
          </p:cNvSpPr>
          <p:nvPr>
            <p:ph type="subTitle" idx="1"/>
          </p:nvPr>
        </p:nvSpPr>
        <p:spPr>
          <a:xfrm>
            <a:off x="311700" y="2476529"/>
            <a:ext cx="5217300" cy="73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2"/>
              </a:buClr>
              <a:buSzPts val="1100"/>
              <a:buFont typeface="Arial"/>
              <a:buNone/>
            </a:pPr>
            <a:r>
              <a:rPr lang="en" sz="1600" dirty="0">
                <a:solidFill>
                  <a:srgbClr val="008575"/>
                </a:solidFill>
                <a:latin typeface="PT Sans Narrow"/>
                <a:ea typeface="PT Sans Narrow"/>
                <a:cs typeface="PT Sans Narrow"/>
                <a:sym typeface="PT Sans Narrow"/>
              </a:rPr>
              <a:t>Kim, Simar, Hunter, Peter, Sonali</a:t>
            </a:r>
          </a:p>
          <a:p>
            <a:pPr marL="0" lvl="0" indent="0" algn="l" rtl="0">
              <a:lnSpc>
                <a:spcPct val="100000"/>
              </a:lnSpc>
              <a:spcBef>
                <a:spcPts val="600"/>
              </a:spcBef>
              <a:spcAft>
                <a:spcPts val="0"/>
              </a:spcAft>
              <a:buClr>
                <a:schemeClr val="dk2"/>
              </a:buClr>
              <a:buSzPts val="1100"/>
              <a:buFont typeface="Arial"/>
              <a:buNone/>
            </a:pPr>
            <a:r>
              <a:rPr lang="en" sz="1400" dirty="0">
                <a:solidFill>
                  <a:srgbClr val="695D46"/>
                </a:solidFill>
                <a:latin typeface="PT Sans Narrow"/>
                <a:ea typeface="PT Sans Narrow"/>
                <a:cs typeface="PT Sans Narrow"/>
                <a:sym typeface="PT Sans Narrow"/>
              </a:rPr>
              <a:t>March 2021</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1" name="Google Shape;71;p14"/>
          <p:cNvSpPr txBox="1">
            <a:spLocks noGrp="1"/>
          </p:cNvSpPr>
          <p:nvPr>
            <p:ph type="title" idx="4294967295"/>
          </p:nvPr>
        </p:nvSpPr>
        <p:spPr>
          <a:xfrm>
            <a:off x="0" y="1282109"/>
            <a:ext cx="8786813" cy="3733800"/>
          </a:xfrm>
          <a:prstGeom prst="rect">
            <a:avLst/>
          </a:prstGeom>
          <a:noFill/>
          <a:ln>
            <a:noFill/>
          </a:ln>
        </p:spPr>
        <p:txBody>
          <a:bodyPr spcFirstLastPara="1" wrap="square" lIns="91425" tIns="91425" rIns="91425" bIns="91425" anchor="t" anchorCtr="0">
            <a:noAutofit/>
          </a:bodyPr>
          <a:lstStyle/>
          <a:p>
            <a:pPr marL="457200" lvl="0" algn="l" rtl="0">
              <a:lnSpc>
                <a:spcPct val="120000"/>
              </a:lnSpc>
              <a:spcBef>
                <a:spcPts val="600"/>
              </a:spcBef>
              <a:spcAft>
                <a:spcPts val="0"/>
              </a:spcAft>
              <a:buSzPts val="2800"/>
            </a:pPr>
            <a:r>
              <a:rPr lang="en-US" sz="950" dirty="0">
                <a:solidFill>
                  <a:srgbClr val="000000"/>
                </a:solidFill>
                <a:highlight>
                  <a:srgbClr val="F8F8F8"/>
                </a:highlight>
                <a:latin typeface="Arial"/>
                <a:ea typeface="Arial"/>
                <a:cs typeface="Arial"/>
                <a:sym typeface="Arial"/>
              </a:rPr>
              <a:t>The current real estate market has made it hard for many individuals to own an estate let alone leverage property as an investment opportunity (i.e. house flipping) due to the different barriers to entry:</a:t>
            </a:r>
            <a:br>
              <a:rPr lang="en-US" sz="950" dirty="0">
                <a:solidFill>
                  <a:srgbClr val="000000"/>
                </a:solidFill>
                <a:highlight>
                  <a:srgbClr val="F8F8F8"/>
                </a:highlight>
                <a:latin typeface="Arial"/>
                <a:ea typeface="Arial"/>
                <a:cs typeface="Arial"/>
                <a:sym typeface="Arial"/>
              </a:rPr>
            </a:br>
            <a:br>
              <a:rPr lang="en-US" sz="950" dirty="0">
                <a:solidFill>
                  <a:srgbClr val="000000"/>
                </a:solidFill>
                <a:highlight>
                  <a:srgbClr val="F8F8F8"/>
                </a:highlight>
                <a:latin typeface="Arial"/>
                <a:ea typeface="Arial"/>
                <a:cs typeface="Arial"/>
                <a:sym typeface="Arial"/>
              </a:rPr>
            </a:br>
            <a:r>
              <a:rPr lang="en-US" sz="950" dirty="0">
                <a:solidFill>
                  <a:srgbClr val="000000"/>
                </a:solidFill>
                <a:highlight>
                  <a:srgbClr val="F8F8F8"/>
                </a:highlight>
                <a:latin typeface="Arial"/>
                <a:ea typeface="Arial"/>
                <a:cs typeface="Arial"/>
                <a:sym typeface="Arial"/>
              </a:rPr>
              <a:t>1. </a:t>
            </a:r>
            <a:r>
              <a:rPr lang="en-US" sz="950" i="1" dirty="0">
                <a:solidFill>
                  <a:srgbClr val="000000"/>
                </a:solidFill>
                <a:highlight>
                  <a:srgbClr val="F8F8F8"/>
                </a:highlight>
                <a:latin typeface="Arial"/>
                <a:ea typeface="Arial"/>
                <a:cs typeface="Arial"/>
                <a:sym typeface="Arial"/>
              </a:rPr>
              <a:t>Initial costs/high down payments (average down payments are about 20%)</a:t>
            </a:r>
            <a:br>
              <a:rPr lang="en-US" sz="950" i="1" dirty="0">
                <a:solidFill>
                  <a:srgbClr val="000000"/>
                </a:solidFill>
                <a:highlight>
                  <a:srgbClr val="F8F8F8"/>
                </a:highlight>
                <a:latin typeface="Arial"/>
                <a:ea typeface="Arial"/>
                <a:cs typeface="Arial"/>
                <a:sym typeface="Arial"/>
              </a:rPr>
            </a:br>
            <a:r>
              <a:rPr lang="en-US" sz="950" i="1" dirty="0">
                <a:solidFill>
                  <a:srgbClr val="000000"/>
                </a:solidFill>
                <a:highlight>
                  <a:srgbClr val="F8F8F8"/>
                </a:highlight>
                <a:latin typeface="Arial"/>
                <a:ea typeface="Arial"/>
                <a:cs typeface="Arial"/>
                <a:sym typeface="Arial"/>
              </a:rPr>
              <a:t>2. Credit</a:t>
            </a:r>
            <a:br>
              <a:rPr lang="en-US" sz="950" i="1" dirty="0">
                <a:solidFill>
                  <a:srgbClr val="000000"/>
                </a:solidFill>
                <a:highlight>
                  <a:srgbClr val="F8F8F8"/>
                </a:highlight>
                <a:latin typeface="Arial"/>
                <a:ea typeface="Arial"/>
                <a:cs typeface="Arial"/>
                <a:sym typeface="Arial"/>
              </a:rPr>
            </a:br>
            <a:r>
              <a:rPr lang="en-US" sz="950" i="1" dirty="0">
                <a:solidFill>
                  <a:srgbClr val="000000"/>
                </a:solidFill>
                <a:highlight>
                  <a:srgbClr val="F8F8F8"/>
                </a:highlight>
                <a:latin typeface="Arial"/>
                <a:ea typeface="Arial"/>
                <a:cs typeface="Arial"/>
                <a:sym typeface="Arial"/>
              </a:rPr>
              <a:t>3. </a:t>
            </a:r>
            <a:r>
              <a:rPr lang="en-US" sz="950" i="1" dirty="0" err="1">
                <a:solidFill>
                  <a:srgbClr val="000000"/>
                </a:solidFill>
                <a:highlight>
                  <a:srgbClr val="F8F8F8"/>
                </a:highlight>
                <a:latin typeface="Arial"/>
                <a:ea typeface="Arial"/>
                <a:cs typeface="Arial"/>
                <a:sym typeface="Arial"/>
              </a:rPr>
              <a:t>Compeition</a:t>
            </a:r>
            <a:r>
              <a:rPr lang="en-US" sz="950" i="1" dirty="0">
                <a:solidFill>
                  <a:srgbClr val="000000"/>
                </a:solidFill>
                <a:highlight>
                  <a:srgbClr val="F8F8F8"/>
                </a:highlight>
                <a:latin typeface="Arial"/>
                <a:ea typeface="Arial"/>
                <a:cs typeface="Arial"/>
                <a:sym typeface="Arial"/>
              </a:rPr>
              <a:t>/Bidding Wars</a:t>
            </a:r>
            <a:br>
              <a:rPr lang="en-US" sz="950" i="1" dirty="0">
                <a:solidFill>
                  <a:srgbClr val="000000"/>
                </a:solidFill>
                <a:highlight>
                  <a:srgbClr val="F8F8F8"/>
                </a:highlight>
                <a:latin typeface="Arial"/>
                <a:ea typeface="Arial"/>
                <a:cs typeface="Arial"/>
                <a:sym typeface="Arial"/>
              </a:rPr>
            </a:br>
            <a:r>
              <a:rPr lang="en-US" sz="950" i="1" dirty="0">
                <a:solidFill>
                  <a:srgbClr val="000000"/>
                </a:solidFill>
                <a:highlight>
                  <a:srgbClr val="F8F8F8"/>
                </a:highlight>
                <a:latin typeface="Arial"/>
                <a:ea typeface="Arial"/>
                <a:cs typeface="Arial"/>
                <a:sym typeface="Arial"/>
              </a:rPr>
              <a:t>4. Brokerage Fees/ </a:t>
            </a:r>
            <a:r>
              <a:rPr lang="en-US" sz="950" i="1" dirty="0" err="1">
                <a:solidFill>
                  <a:srgbClr val="000000"/>
                </a:solidFill>
                <a:highlight>
                  <a:srgbClr val="F8F8F8"/>
                </a:highlight>
                <a:latin typeface="Arial"/>
                <a:ea typeface="Arial"/>
                <a:cs typeface="Arial"/>
                <a:sym typeface="Arial"/>
              </a:rPr>
              <a:t>Commmissions</a:t>
            </a:r>
            <a:br>
              <a:rPr lang="en-US" sz="950" i="1" dirty="0">
                <a:solidFill>
                  <a:srgbClr val="000000"/>
                </a:solidFill>
                <a:highlight>
                  <a:srgbClr val="F8F8F8"/>
                </a:highlight>
                <a:latin typeface="Arial"/>
                <a:ea typeface="Arial"/>
                <a:cs typeface="Arial"/>
                <a:sym typeface="Arial"/>
              </a:rPr>
            </a:br>
            <a:r>
              <a:rPr lang="en-US" sz="950" i="1" dirty="0">
                <a:solidFill>
                  <a:srgbClr val="000000"/>
                </a:solidFill>
                <a:highlight>
                  <a:srgbClr val="F8F8F8"/>
                </a:highlight>
                <a:latin typeface="Arial"/>
                <a:ea typeface="Arial"/>
                <a:cs typeface="Arial"/>
                <a:sym typeface="Arial"/>
              </a:rPr>
              <a:t>5. Closing costs-lawyer fee, appraisals and land transfer tax</a:t>
            </a:r>
            <a:br>
              <a:rPr lang="en-US" sz="950" i="1" dirty="0">
                <a:solidFill>
                  <a:srgbClr val="000000"/>
                </a:solidFill>
                <a:highlight>
                  <a:srgbClr val="F8F8F8"/>
                </a:highlight>
                <a:latin typeface="Arial"/>
                <a:ea typeface="Arial"/>
                <a:cs typeface="Arial"/>
                <a:sym typeface="Arial"/>
              </a:rPr>
            </a:br>
            <a:r>
              <a:rPr lang="en-US" sz="950" i="1" dirty="0">
                <a:solidFill>
                  <a:srgbClr val="000000"/>
                </a:solidFill>
                <a:highlight>
                  <a:srgbClr val="F8F8F8"/>
                </a:highlight>
                <a:latin typeface="Arial"/>
                <a:ea typeface="Arial"/>
                <a:cs typeface="Arial"/>
                <a:sym typeface="Arial"/>
              </a:rPr>
              <a:t>6. It can be </a:t>
            </a:r>
            <a:r>
              <a:rPr lang="en-US" sz="950" i="1" dirty="0" err="1">
                <a:solidFill>
                  <a:srgbClr val="000000"/>
                </a:solidFill>
                <a:highlight>
                  <a:srgbClr val="F8F8F8"/>
                </a:highlight>
                <a:latin typeface="Arial"/>
                <a:ea typeface="Arial"/>
                <a:cs typeface="Arial"/>
                <a:sym typeface="Arial"/>
              </a:rPr>
              <a:t>challenfing</a:t>
            </a:r>
            <a:r>
              <a:rPr lang="en-US" sz="950" i="1" dirty="0">
                <a:solidFill>
                  <a:srgbClr val="000000"/>
                </a:solidFill>
                <a:highlight>
                  <a:srgbClr val="F8F8F8"/>
                </a:highlight>
                <a:latin typeface="Arial"/>
                <a:ea typeface="Arial"/>
                <a:cs typeface="Arial"/>
                <a:sym typeface="Arial"/>
              </a:rPr>
              <a:t> for a single individual to overcome these barriers</a:t>
            </a:r>
            <a:br>
              <a:rPr lang="en-US" sz="950" i="1" dirty="0">
                <a:solidFill>
                  <a:srgbClr val="000000"/>
                </a:solidFill>
                <a:highlight>
                  <a:srgbClr val="F8F8F8"/>
                </a:highlight>
                <a:latin typeface="Arial"/>
                <a:ea typeface="Arial"/>
                <a:cs typeface="Arial"/>
                <a:sym typeface="Arial"/>
              </a:rPr>
            </a:br>
            <a:br>
              <a:rPr lang="en-US" sz="950" i="1" dirty="0">
                <a:solidFill>
                  <a:srgbClr val="1D1C1D"/>
                </a:solidFill>
                <a:highlight>
                  <a:srgbClr val="F8F8F8"/>
                </a:highlight>
                <a:latin typeface="Arial"/>
                <a:ea typeface="Arial"/>
                <a:cs typeface="Arial"/>
                <a:sym typeface="Arial"/>
              </a:rPr>
            </a:br>
            <a:br>
              <a:rPr lang="en-US" sz="1800" b="0" i="0" u="none" strike="noStrike" dirty="0">
                <a:solidFill>
                  <a:srgbClr val="666666"/>
                </a:solidFill>
                <a:effectLst/>
                <a:latin typeface="Roboto" panose="020B0604020202020204" charset="0"/>
              </a:rPr>
            </a:br>
            <a:endParaRPr sz="950" b="0" dirty="0">
              <a:solidFill>
                <a:srgbClr val="1D1C1D"/>
              </a:solidFill>
              <a:highlight>
                <a:srgbClr val="F8F8F8"/>
              </a:highlight>
              <a:latin typeface="Arial"/>
              <a:ea typeface="Arial"/>
              <a:cs typeface="Arial"/>
              <a:sym typeface="Arial"/>
            </a:endParaRPr>
          </a:p>
        </p:txBody>
      </p:sp>
      <p:sp>
        <p:nvSpPr>
          <p:cNvPr id="70" name="Google Shape;70;p14"/>
          <p:cNvSpPr txBox="1">
            <a:spLocks noGrp="1"/>
          </p:cNvSpPr>
          <p:nvPr>
            <p:ph type="title"/>
          </p:nvPr>
        </p:nvSpPr>
        <p:spPr>
          <a:xfrm>
            <a:off x="266213" y="371453"/>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dirty="0">
                <a:solidFill>
                  <a:schemeClr val="bg1"/>
                </a:solidFill>
              </a:rPr>
              <a:t>Problem Definition</a:t>
            </a:r>
            <a:endParaRPr sz="2200" dirty="0">
              <a:solidFill>
                <a:schemeClr val="bg1"/>
              </a:solidFill>
            </a:endParaRPr>
          </a:p>
          <a:p>
            <a:pPr marL="0" lvl="0" indent="0" algn="l" rtl="0">
              <a:lnSpc>
                <a:spcPct val="100000"/>
              </a:lnSpc>
              <a:spcBef>
                <a:spcPts val="0"/>
              </a:spcBef>
              <a:spcAft>
                <a:spcPts val="1600"/>
              </a:spcAft>
              <a:buSzPts val="2800"/>
              <a:buNone/>
            </a:pPr>
            <a:r>
              <a:rPr lang="en" sz="1800" dirty="0">
                <a:solidFill>
                  <a:schemeClr val="bg1"/>
                </a:solidFill>
              </a:rPr>
              <a:t>Can you make money by flipping houses using smart contracts</a:t>
            </a:r>
            <a:r>
              <a:rPr lang="en" sz="1800" dirty="0">
                <a:solidFill>
                  <a:schemeClr val="dk1"/>
                </a:solidFill>
              </a:rPr>
              <a:t>?</a:t>
            </a:r>
            <a:endParaRPr sz="600" dirty="0"/>
          </a:p>
        </p:txBody>
      </p:sp>
    </p:spTree>
    <p:extLst>
      <p:ext uri="{BB962C8B-B14F-4D97-AF65-F5344CB8AC3E}">
        <p14:creationId xmlns:p14="http://schemas.microsoft.com/office/powerpoint/2010/main" val="48668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00" y="383966"/>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3000" dirty="0">
                <a:solidFill>
                  <a:schemeClr val="bg1"/>
                </a:solidFill>
              </a:rPr>
              <a:t>Solution</a:t>
            </a:r>
            <a:endParaRPr sz="2200" dirty="0">
              <a:solidFill>
                <a:schemeClr val="bg1"/>
              </a:solidFill>
            </a:endParaRPr>
          </a:p>
          <a:p>
            <a:pPr marL="0" lvl="0" indent="0" algn="l" rtl="0">
              <a:lnSpc>
                <a:spcPct val="100000"/>
              </a:lnSpc>
              <a:spcBef>
                <a:spcPts val="0"/>
              </a:spcBef>
              <a:spcAft>
                <a:spcPts val="1600"/>
              </a:spcAft>
              <a:buSzPts val="2800"/>
              <a:buNone/>
            </a:pPr>
            <a:r>
              <a:rPr lang="en" sz="1800" dirty="0">
                <a:solidFill>
                  <a:schemeClr val="bg1"/>
                </a:solidFill>
              </a:rPr>
              <a:t>Can you make money by flipping houses using smart contracts?</a:t>
            </a:r>
            <a:endParaRPr sz="600" dirty="0">
              <a:solidFill>
                <a:schemeClr val="bg1"/>
              </a:solidFill>
            </a:endParaRPr>
          </a:p>
        </p:txBody>
      </p:sp>
      <p:sp>
        <p:nvSpPr>
          <p:cNvPr id="71" name="Google Shape;71;p14"/>
          <p:cNvSpPr txBox="1">
            <a:spLocks noGrp="1"/>
          </p:cNvSpPr>
          <p:nvPr>
            <p:ph type="title" idx="4294967295"/>
          </p:nvPr>
        </p:nvSpPr>
        <p:spPr>
          <a:xfrm>
            <a:off x="0" y="1264425"/>
            <a:ext cx="8786813" cy="3733800"/>
          </a:xfrm>
          <a:prstGeom prst="rect">
            <a:avLst/>
          </a:prstGeom>
          <a:noFill/>
          <a:ln>
            <a:noFill/>
          </a:ln>
        </p:spPr>
        <p:txBody>
          <a:bodyPr spcFirstLastPara="1" wrap="square" lIns="91425" tIns="91425" rIns="91425" bIns="91425" anchor="t" anchorCtr="0">
            <a:noAutofit/>
          </a:bodyPr>
          <a:lstStyle/>
          <a:p>
            <a:pPr marL="457200" lvl="0" algn="l" rtl="0">
              <a:lnSpc>
                <a:spcPct val="120000"/>
              </a:lnSpc>
              <a:spcBef>
                <a:spcPts val="600"/>
              </a:spcBef>
              <a:spcAft>
                <a:spcPts val="0"/>
              </a:spcAft>
              <a:buSzPts val="2800"/>
            </a:pPr>
            <a:r>
              <a:rPr lang="en-US" sz="950" dirty="0">
                <a:solidFill>
                  <a:srgbClr val="000000"/>
                </a:solidFill>
                <a:highlight>
                  <a:srgbClr val="F8F8F8"/>
                </a:highlight>
                <a:latin typeface="Arial"/>
                <a:ea typeface="Arial"/>
                <a:cs typeface="Arial"/>
                <a:sym typeface="Arial"/>
              </a:rPr>
              <a:t>We plan to make a contract that will allow individuals to be able to invest in the housing market without having to put up the all or most of the upfront costs associated with purchasing a house. Individuals will own a portion of the asset and we will use the money received for each token purchased to renovate the house and then flip it for sale.</a:t>
            </a:r>
            <a:br>
              <a:rPr lang="en-US" sz="950" dirty="0">
                <a:solidFill>
                  <a:srgbClr val="000000"/>
                </a:solidFill>
                <a:highlight>
                  <a:srgbClr val="F8F8F8"/>
                </a:highlight>
                <a:latin typeface="Arial"/>
                <a:ea typeface="Arial"/>
                <a:cs typeface="Arial"/>
                <a:sym typeface="Arial"/>
              </a:rPr>
            </a:br>
            <a:br>
              <a:rPr lang="en-US" sz="950" dirty="0">
                <a:solidFill>
                  <a:srgbClr val="000000"/>
                </a:solidFill>
                <a:highlight>
                  <a:srgbClr val="F8F8F8"/>
                </a:highlight>
                <a:latin typeface="Arial"/>
                <a:ea typeface="Arial"/>
                <a:cs typeface="Arial"/>
                <a:sym typeface="Arial"/>
              </a:rPr>
            </a:br>
            <a:r>
              <a:rPr lang="en-US" sz="950" dirty="0">
                <a:solidFill>
                  <a:srgbClr val="000000"/>
                </a:solidFill>
                <a:highlight>
                  <a:srgbClr val="F8F8F8"/>
                </a:highlight>
                <a:latin typeface="Arial"/>
                <a:ea typeface="Arial"/>
                <a:cs typeface="Arial"/>
                <a:sym typeface="Arial"/>
              </a:rPr>
              <a:t>Our contract will further aim at solving these problems by:</a:t>
            </a:r>
            <a:br>
              <a:rPr lang="en-US" sz="950" dirty="0">
                <a:solidFill>
                  <a:srgbClr val="000000"/>
                </a:solidFill>
                <a:highlight>
                  <a:srgbClr val="F8F8F8"/>
                </a:highlight>
                <a:latin typeface="Arial"/>
                <a:ea typeface="Arial"/>
                <a:cs typeface="Arial"/>
                <a:sym typeface="Arial"/>
              </a:rPr>
            </a:br>
            <a:br>
              <a:rPr lang="en-US" sz="950" dirty="0">
                <a:solidFill>
                  <a:srgbClr val="000000"/>
                </a:solidFill>
                <a:highlight>
                  <a:srgbClr val="F8F8F8"/>
                </a:highlight>
                <a:latin typeface="Arial"/>
                <a:ea typeface="Arial"/>
                <a:cs typeface="Arial"/>
                <a:sym typeface="Arial"/>
              </a:rPr>
            </a:br>
            <a:r>
              <a:rPr lang="en-US" sz="950" dirty="0">
                <a:solidFill>
                  <a:srgbClr val="000000"/>
                </a:solidFill>
                <a:highlight>
                  <a:srgbClr val="F8F8F8"/>
                </a:highlight>
                <a:latin typeface="Arial"/>
                <a:ea typeface="Arial"/>
                <a:cs typeface="Arial"/>
                <a:sym typeface="Arial"/>
              </a:rPr>
              <a:t>1. </a:t>
            </a:r>
            <a:r>
              <a:rPr lang="en-US" sz="950" i="1" dirty="0">
                <a:solidFill>
                  <a:srgbClr val="000000"/>
                </a:solidFill>
                <a:highlight>
                  <a:srgbClr val="F8F8F8"/>
                </a:highlight>
                <a:latin typeface="Arial"/>
                <a:ea typeface="Arial"/>
                <a:cs typeface="Arial"/>
                <a:sym typeface="Arial"/>
              </a:rPr>
              <a:t>Helping individuals be part of house flipping and ROI</a:t>
            </a:r>
            <a:br>
              <a:rPr lang="en-US" sz="950" i="1" dirty="0">
                <a:solidFill>
                  <a:srgbClr val="000000"/>
                </a:solidFill>
                <a:highlight>
                  <a:srgbClr val="F8F8F8"/>
                </a:highlight>
                <a:latin typeface="Arial"/>
                <a:ea typeface="Arial"/>
                <a:cs typeface="Arial"/>
                <a:sym typeface="Arial"/>
              </a:rPr>
            </a:br>
            <a:r>
              <a:rPr lang="en-US" sz="950" i="1" dirty="0">
                <a:solidFill>
                  <a:srgbClr val="000000"/>
                </a:solidFill>
                <a:highlight>
                  <a:srgbClr val="F8F8F8"/>
                </a:highlight>
                <a:latin typeface="Arial"/>
                <a:ea typeface="Arial"/>
                <a:cs typeface="Arial"/>
                <a:sym typeface="Arial"/>
              </a:rPr>
              <a:t>2. Connecting flippers with nontraditional investors and generating cash</a:t>
            </a:r>
            <a:br>
              <a:rPr lang="en-US" sz="950" i="1" dirty="0">
                <a:solidFill>
                  <a:srgbClr val="000000"/>
                </a:solidFill>
                <a:highlight>
                  <a:srgbClr val="F8F8F8"/>
                </a:highlight>
                <a:latin typeface="Arial"/>
                <a:ea typeface="Arial"/>
                <a:cs typeface="Arial"/>
                <a:sym typeface="Arial"/>
              </a:rPr>
            </a:br>
            <a:r>
              <a:rPr lang="en-US" sz="950" i="1" dirty="0">
                <a:solidFill>
                  <a:srgbClr val="000000"/>
                </a:solidFill>
                <a:highlight>
                  <a:srgbClr val="F8F8F8"/>
                </a:highlight>
                <a:latin typeface="Arial"/>
                <a:ea typeface="Arial"/>
                <a:cs typeface="Arial"/>
                <a:sym typeface="Arial"/>
              </a:rPr>
              <a:t>3. Supplying capital in a timely manner</a:t>
            </a:r>
            <a:br>
              <a:rPr lang="en-US" sz="950" i="1" dirty="0">
                <a:solidFill>
                  <a:srgbClr val="000000"/>
                </a:solidFill>
                <a:highlight>
                  <a:srgbClr val="F8F8F8"/>
                </a:highlight>
                <a:latin typeface="Arial"/>
                <a:ea typeface="Arial"/>
                <a:cs typeface="Arial"/>
                <a:sym typeface="Arial"/>
              </a:rPr>
            </a:br>
            <a:br>
              <a:rPr lang="en-US" sz="950" i="1" dirty="0">
                <a:solidFill>
                  <a:srgbClr val="1D1C1D"/>
                </a:solidFill>
                <a:highlight>
                  <a:srgbClr val="F8F8F8"/>
                </a:highlight>
                <a:latin typeface="Arial"/>
                <a:ea typeface="Arial"/>
                <a:cs typeface="Arial"/>
                <a:sym typeface="Arial"/>
              </a:rPr>
            </a:br>
            <a:br>
              <a:rPr lang="en-US" sz="950" i="1" dirty="0">
                <a:solidFill>
                  <a:srgbClr val="1D1C1D"/>
                </a:solidFill>
                <a:highlight>
                  <a:srgbClr val="F8F8F8"/>
                </a:highlight>
                <a:latin typeface="Arial"/>
                <a:ea typeface="Arial"/>
                <a:cs typeface="Arial"/>
                <a:sym typeface="Arial"/>
              </a:rPr>
            </a:br>
            <a:br>
              <a:rPr lang="en-US" sz="950" i="1" dirty="0">
                <a:solidFill>
                  <a:srgbClr val="1D1C1D"/>
                </a:solidFill>
                <a:highlight>
                  <a:srgbClr val="F8F8F8"/>
                </a:highlight>
                <a:latin typeface="Arial"/>
                <a:ea typeface="Arial"/>
                <a:cs typeface="Arial"/>
                <a:sym typeface="Arial"/>
              </a:rPr>
            </a:br>
            <a:br>
              <a:rPr lang="en-US" sz="950" i="1" dirty="0">
                <a:solidFill>
                  <a:srgbClr val="1D1C1D"/>
                </a:solidFill>
                <a:highlight>
                  <a:srgbClr val="F8F8F8"/>
                </a:highlight>
                <a:latin typeface="Arial"/>
                <a:ea typeface="Arial"/>
                <a:cs typeface="Arial"/>
                <a:sym typeface="Arial"/>
              </a:rPr>
            </a:br>
            <a:endParaRPr lang="en-US" sz="950" dirty="0">
              <a:solidFill>
                <a:srgbClr val="1D1C1D"/>
              </a:solidFill>
              <a:highlight>
                <a:srgbClr val="F8F8F8"/>
              </a:highlight>
              <a:latin typeface="Arial"/>
              <a:ea typeface="Arial"/>
              <a:cs typeface="Arial"/>
              <a:sym typeface="Arial"/>
            </a:endParaRPr>
          </a:p>
          <a:p>
            <a:pPr rtl="0">
              <a:spcBef>
                <a:spcPts val="0"/>
              </a:spcBef>
              <a:spcAft>
                <a:spcPts val="1200"/>
              </a:spcAft>
            </a:pPr>
            <a:br>
              <a:rPr lang="en" sz="950" dirty="0">
                <a:solidFill>
                  <a:srgbClr val="1D1C1D"/>
                </a:solidFill>
                <a:highlight>
                  <a:srgbClr val="F8F8F8"/>
                </a:highlight>
                <a:latin typeface="Arial"/>
                <a:ea typeface="Arial"/>
                <a:cs typeface="Arial"/>
                <a:sym typeface="Arial"/>
              </a:rPr>
            </a:br>
            <a:br>
              <a:rPr lang="en" sz="950" dirty="0">
                <a:solidFill>
                  <a:srgbClr val="1D1C1D"/>
                </a:solidFill>
                <a:highlight>
                  <a:srgbClr val="F8F8F8"/>
                </a:highlight>
                <a:latin typeface="Arial"/>
                <a:ea typeface="Arial"/>
                <a:cs typeface="Arial"/>
                <a:sym typeface="Arial"/>
              </a:rPr>
            </a:br>
            <a:br>
              <a:rPr lang="en-US" sz="1800" b="0" i="0" u="none" strike="noStrike" dirty="0">
                <a:solidFill>
                  <a:srgbClr val="666666"/>
                </a:solidFill>
                <a:effectLst/>
                <a:latin typeface="Roboto" panose="020B0604020202020204" charset="0"/>
              </a:rPr>
            </a:br>
            <a:endParaRPr sz="950" b="0" dirty="0">
              <a:solidFill>
                <a:srgbClr val="1D1C1D"/>
              </a:solidFill>
              <a:highlight>
                <a:srgbClr val="F8F8F8"/>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3D5C-9ABD-40B5-86ED-A897A7A7E036}"/>
              </a:ext>
            </a:extLst>
          </p:cNvPr>
          <p:cNvSpPr>
            <a:spLocks noGrp="1"/>
          </p:cNvSpPr>
          <p:nvPr>
            <p:ph type="title"/>
          </p:nvPr>
        </p:nvSpPr>
        <p:spPr/>
        <p:txBody>
          <a:bodyPr/>
          <a:lstStyle/>
          <a:p>
            <a:r>
              <a:rPr lang="en-CA" dirty="0"/>
              <a:t>Tools we plan to use…</a:t>
            </a:r>
          </a:p>
        </p:txBody>
      </p:sp>
      <p:sp>
        <p:nvSpPr>
          <p:cNvPr id="3" name="Text Placeholder 2">
            <a:extLst>
              <a:ext uri="{FF2B5EF4-FFF2-40B4-BE49-F238E27FC236}">
                <a16:creationId xmlns:a16="http://schemas.microsoft.com/office/drawing/2014/main" id="{AA87088E-D8A9-43F5-B88E-0B27661B07F2}"/>
              </a:ext>
            </a:extLst>
          </p:cNvPr>
          <p:cNvSpPr>
            <a:spLocks noGrp="1"/>
          </p:cNvSpPr>
          <p:nvPr>
            <p:ph type="body" idx="1"/>
          </p:nvPr>
        </p:nvSpPr>
        <p:spPr/>
        <p:txBody>
          <a:bodyPr/>
          <a:lstStyle/>
          <a:p>
            <a:pPr rtl="0">
              <a:spcBef>
                <a:spcPts val="0"/>
              </a:spcBef>
              <a:spcAft>
                <a:spcPts val="1200"/>
              </a:spcAft>
            </a:pPr>
            <a:r>
              <a:rPr lang="en-CA" sz="1800" b="0" i="0" u="none" strike="noStrike" dirty="0">
                <a:solidFill>
                  <a:srgbClr val="000000"/>
                </a:solidFill>
                <a:effectLst/>
                <a:latin typeface="+mj-lt"/>
              </a:rPr>
              <a:t>Remix</a:t>
            </a:r>
            <a:endParaRPr lang="en-CA" b="0" dirty="0">
              <a:solidFill>
                <a:srgbClr val="000000"/>
              </a:solidFill>
              <a:effectLst/>
              <a:latin typeface="+mj-lt"/>
            </a:endParaRPr>
          </a:p>
          <a:p>
            <a:pPr rtl="0">
              <a:spcBef>
                <a:spcPts val="0"/>
              </a:spcBef>
              <a:spcAft>
                <a:spcPts val="1200"/>
              </a:spcAft>
            </a:pPr>
            <a:r>
              <a:rPr lang="en-CA" sz="1800" b="0" i="0" u="none" strike="noStrike" dirty="0">
                <a:solidFill>
                  <a:srgbClr val="000000"/>
                </a:solidFill>
                <a:effectLst/>
                <a:latin typeface="+mj-lt"/>
              </a:rPr>
              <a:t>Ganache</a:t>
            </a:r>
            <a:endParaRPr lang="en-CA" b="0" dirty="0">
              <a:solidFill>
                <a:srgbClr val="000000"/>
              </a:solidFill>
              <a:effectLst/>
              <a:latin typeface="+mj-lt"/>
            </a:endParaRPr>
          </a:p>
          <a:p>
            <a:pPr rtl="0">
              <a:spcBef>
                <a:spcPts val="0"/>
              </a:spcBef>
              <a:spcAft>
                <a:spcPts val="1200"/>
              </a:spcAft>
            </a:pPr>
            <a:r>
              <a:rPr lang="en-CA" sz="1800" b="0" i="0" u="none" strike="noStrike" dirty="0">
                <a:solidFill>
                  <a:srgbClr val="000000"/>
                </a:solidFill>
                <a:effectLst/>
                <a:latin typeface="+mj-lt"/>
              </a:rPr>
              <a:t>Web 3 / meta mask</a:t>
            </a:r>
            <a:endParaRPr lang="en-CA" b="0" dirty="0">
              <a:solidFill>
                <a:srgbClr val="000000"/>
              </a:solidFill>
              <a:effectLst/>
              <a:latin typeface="+mj-lt"/>
            </a:endParaRPr>
          </a:p>
          <a:p>
            <a:pPr rtl="0">
              <a:spcBef>
                <a:spcPts val="0"/>
              </a:spcBef>
              <a:spcAft>
                <a:spcPts val="1200"/>
              </a:spcAft>
            </a:pPr>
            <a:r>
              <a:rPr lang="en-CA" sz="1800" b="0" i="0" u="none" strike="noStrike" dirty="0">
                <a:solidFill>
                  <a:srgbClr val="000000"/>
                </a:solidFill>
                <a:effectLst/>
                <a:latin typeface="+mj-lt"/>
              </a:rPr>
              <a:t>Solidity</a:t>
            </a:r>
            <a:endParaRPr lang="en-CA" b="0" dirty="0">
              <a:solidFill>
                <a:srgbClr val="000000"/>
              </a:solidFill>
              <a:effectLst/>
              <a:latin typeface="+mj-lt"/>
            </a:endParaRPr>
          </a:p>
          <a:p>
            <a:pPr rtl="0">
              <a:spcBef>
                <a:spcPts val="0"/>
              </a:spcBef>
              <a:spcAft>
                <a:spcPts val="1200"/>
              </a:spcAft>
            </a:pPr>
            <a:r>
              <a:rPr lang="en-CA" sz="1800" b="0" i="0" u="none" strike="noStrike" dirty="0" err="1">
                <a:solidFill>
                  <a:srgbClr val="000000"/>
                </a:solidFill>
                <a:effectLst/>
                <a:latin typeface="+mj-lt"/>
              </a:rPr>
              <a:t>OpenZepplin</a:t>
            </a:r>
            <a:endParaRPr lang="en-CA" sz="1800" b="0" i="0" u="none" strike="noStrike" dirty="0">
              <a:solidFill>
                <a:srgbClr val="000000"/>
              </a:solidFill>
              <a:effectLst/>
              <a:latin typeface="+mj-lt"/>
            </a:endParaRPr>
          </a:p>
          <a:p>
            <a:pPr rtl="0">
              <a:spcBef>
                <a:spcPts val="0"/>
              </a:spcBef>
              <a:spcAft>
                <a:spcPts val="1200"/>
              </a:spcAft>
            </a:pPr>
            <a:r>
              <a:rPr lang="en-CA" sz="1800" dirty="0">
                <a:solidFill>
                  <a:srgbClr val="000000"/>
                </a:solidFill>
                <a:latin typeface="+mj-lt"/>
              </a:rPr>
              <a:t>IPFS</a:t>
            </a:r>
            <a:endParaRPr lang="en-CA" b="0" dirty="0">
              <a:solidFill>
                <a:srgbClr val="000000"/>
              </a:solidFill>
              <a:effectLst/>
              <a:latin typeface="+mj-lt"/>
            </a:endParaRPr>
          </a:p>
          <a:p>
            <a:endParaRPr lang="en-CA" dirty="0"/>
          </a:p>
        </p:txBody>
      </p:sp>
    </p:spTree>
    <p:extLst>
      <p:ext uri="{BB962C8B-B14F-4D97-AF65-F5344CB8AC3E}">
        <p14:creationId xmlns:p14="http://schemas.microsoft.com/office/powerpoint/2010/main" val="782840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dirty="0">
                <a:latin typeface="Roboto" panose="020B0604020202020204" charset="0"/>
                <a:ea typeface="Roboto" panose="020B0604020202020204" charset="0"/>
              </a:rPr>
              <a:t>Project Plan &amp; Work Distribution</a:t>
            </a:r>
            <a:endParaRPr sz="3000" dirty="0">
              <a:latin typeface="Roboto" panose="020B0604020202020204" charset="0"/>
              <a:ea typeface="Roboto" panose="020B0604020202020204" charset="0"/>
            </a:endParaRPr>
          </a:p>
        </p:txBody>
      </p:sp>
      <p:sp>
        <p:nvSpPr>
          <p:cNvPr id="84" name="Google Shape;84;p16"/>
          <p:cNvSpPr txBox="1"/>
          <p:nvPr/>
        </p:nvSpPr>
        <p:spPr>
          <a:xfrm>
            <a:off x="4824816" y="2368057"/>
            <a:ext cx="871200" cy="260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000"/>
              <a:buFont typeface="Arial"/>
              <a:buNone/>
            </a:pPr>
            <a:r>
              <a:rPr lang="en" sz="1000" b="0" i="0" u="none" strike="noStrike" cap="none">
                <a:solidFill>
                  <a:srgbClr val="5E5E5E"/>
                </a:solidFill>
                <a:latin typeface="Roboto" panose="020B0604020202020204" charset="0"/>
                <a:ea typeface="Roboto" panose="020B0604020202020204" charset="0"/>
                <a:cs typeface="Roboto"/>
                <a:sym typeface="Roboto"/>
              </a:rPr>
              <a:t>20XX</a:t>
            </a:r>
            <a:endParaRPr sz="1000" b="0" i="0" u="none" strike="noStrike" cap="none">
              <a:solidFill>
                <a:srgbClr val="5E5E5E"/>
              </a:solidFill>
              <a:latin typeface="Roboto" panose="020B0604020202020204" charset="0"/>
              <a:ea typeface="Roboto" panose="020B0604020202020204" charset="0"/>
              <a:cs typeface="Roboto"/>
              <a:sym typeface="Roboto"/>
            </a:endParaRPr>
          </a:p>
        </p:txBody>
      </p:sp>
      <p:grpSp>
        <p:nvGrpSpPr>
          <p:cNvPr id="85" name="Google Shape;85;p16"/>
          <p:cNvGrpSpPr/>
          <p:nvPr/>
        </p:nvGrpSpPr>
        <p:grpSpPr>
          <a:xfrm>
            <a:off x="1891451" y="1299343"/>
            <a:ext cx="1796567" cy="3844163"/>
            <a:chOff x="0" y="2295575"/>
            <a:chExt cx="2286000" cy="2847950"/>
          </a:xfrm>
        </p:grpSpPr>
        <p:grpSp>
          <p:nvGrpSpPr>
            <p:cNvPr id="86" name="Google Shape;86;p16"/>
            <p:cNvGrpSpPr/>
            <p:nvPr/>
          </p:nvGrpSpPr>
          <p:grpSpPr>
            <a:xfrm>
              <a:off x="0" y="2295575"/>
              <a:ext cx="2286000" cy="2847950"/>
              <a:chOff x="0" y="2295575"/>
              <a:chExt cx="2286000" cy="2847950"/>
            </a:xfrm>
          </p:grpSpPr>
          <p:sp>
            <p:nvSpPr>
              <p:cNvPr id="87" name="Google Shape;87;p16"/>
              <p:cNvSpPr/>
              <p:nvPr/>
            </p:nvSpPr>
            <p:spPr>
              <a:xfrm>
                <a:off x="0" y="2823925"/>
                <a:ext cx="2286000" cy="2319600"/>
              </a:xfrm>
              <a:prstGeom prst="rect">
                <a:avLst/>
              </a:prstGeom>
              <a:solidFill>
                <a:srgbClr val="1B78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00" b="0" i="0" u="none" strike="noStrike" cap="none">
                  <a:solidFill>
                    <a:srgbClr val="000000"/>
                  </a:solidFill>
                  <a:latin typeface="Roboto" panose="020B0604020202020204" charset="0"/>
                  <a:ea typeface="Roboto" panose="020B0604020202020204" charset="0"/>
                  <a:sym typeface="Arial"/>
                </a:endParaRPr>
              </a:p>
            </p:txBody>
          </p:sp>
          <p:sp>
            <p:nvSpPr>
              <p:cNvPr id="88" name="Google Shape;88;p16"/>
              <p:cNvSpPr/>
              <p:nvPr/>
            </p:nvSpPr>
            <p:spPr>
              <a:xfrm>
                <a:off x="0" y="2295575"/>
                <a:ext cx="2286000" cy="53700"/>
              </a:xfrm>
              <a:prstGeom prst="rect">
                <a:avLst/>
              </a:prstGeom>
              <a:solidFill>
                <a:srgbClr val="1B78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00" b="0" i="0" u="none" strike="noStrike" cap="none">
                  <a:solidFill>
                    <a:srgbClr val="000000"/>
                  </a:solidFill>
                  <a:latin typeface="Roboto" panose="020B0604020202020204" charset="0"/>
                  <a:ea typeface="Roboto" panose="020B0604020202020204" charset="0"/>
                  <a:sym typeface="Arial"/>
                </a:endParaRPr>
              </a:p>
            </p:txBody>
          </p:sp>
        </p:grpSp>
        <p:sp>
          <p:nvSpPr>
            <p:cNvPr id="89" name="Google Shape;89;p16"/>
            <p:cNvSpPr txBox="1"/>
            <p:nvPr/>
          </p:nvSpPr>
          <p:spPr>
            <a:xfrm>
              <a:off x="234769" y="2823923"/>
              <a:ext cx="1853400" cy="2030702"/>
            </a:xfrm>
            <a:prstGeom prst="rect">
              <a:avLst/>
            </a:prstGeom>
            <a:solidFill>
              <a:srgbClr val="1B786E"/>
            </a:solidFill>
            <a:ln>
              <a:noFill/>
            </a:ln>
          </p:spPr>
          <p:txBody>
            <a:bodyPr spcFirstLastPara="1" wrap="square" lIns="91425" tIns="91425" rIns="91425" bIns="91425" anchor="t" anchorCtr="0">
              <a:noAutofit/>
            </a:bodyPr>
            <a:lstStyle/>
            <a:p>
              <a:pPr rtl="0" fontAlgn="base">
                <a:spcBef>
                  <a:spcPts val="0"/>
                </a:spcBef>
                <a:spcAft>
                  <a:spcPts val="0"/>
                </a:spcAft>
              </a:pPr>
              <a:r>
                <a:rPr lang="en-US" sz="950" b="1" i="0" u="none" strike="noStrike" dirty="0">
                  <a:solidFill>
                    <a:schemeClr val="bg1"/>
                  </a:solidFill>
                  <a:effectLst/>
                  <a:latin typeface="Roboto" panose="020B0604020202020204" charset="0"/>
                  <a:ea typeface="Roboto" panose="020B0604020202020204" charset="0"/>
                </a:rPr>
                <a:t>1. </a:t>
              </a:r>
              <a:r>
                <a:rPr lang="en-US" sz="950" b="1" i="0" u="none" strike="noStrike" dirty="0" err="1">
                  <a:solidFill>
                    <a:schemeClr val="bg1"/>
                  </a:solidFill>
                  <a:effectLst/>
                  <a:latin typeface="Roboto" panose="020B0604020202020204" charset="0"/>
                  <a:ea typeface="Roboto" panose="020B0604020202020204" charset="0"/>
                </a:rPr>
                <a:t>Crowdsale</a:t>
              </a:r>
              <a:endParaRPr lang="en-US" sz="950" b="1" dirty="0">
                <a:solidFill>
                  <a:schemeClr val="bg1"/>
                </a:solidFill>
                <a:latin typeface="Roboto" panose="020B0604020202020204" charset="0"/>
                <a:ea typeface="Roboto" panose="020B0604020202020204" charset="0"/>
              </a:endParaRPr>
            </a:p>
            <a:p>
              <a:pPr rtl="0" fontAlgn="base">
                <a:spcBef>
                  <a:spcPts val="0"/>
                </a:spcBef>
                <a:spcAft>
                  <a:spcPts val="0"/>
                </a:spcAft>
              </a:pPr>
              <a:r>
                <a:rPr lang="en-US" sz="950" b="1" i="0" u="none" strike="noStrike" dirty="0">
                  <a:solidFill>
                    <a:schemeClr val="bg1"/>
                  </a:solidFill>
                  <a:effectLst/>
                  <a:latin typeface="Roboto" panose="020B0604020202020204" charset="0"/>
                  <a:ea typeface="Roboto" panose="020B0604020202020204" charset="0"/>
                </a:rPr>
                <a:t>- Create the coin</a:t>
              </a:r>
            </a:p>
            <a:p>
              <a:pPr rtl="0" fontAlgn="base">
                <a:spcBef>
                  <a:spcPts val="0"/>
                </a:spcBef>
                <a:spcAft>
                  <a:spcPts val="0"/>
                </a:spcAft>
              </a:pPr>
              <a:r>
                <a:rPr lang="en-US" sz="950" b="1" i="0" u="none" strike="noStrike" dirty="0">
                  <a:solidFill>
                    <a:schemeClr val="bg1"/>
                  </a:solidFill>
                  <a:effectLst/>
                  <a:latin typeface="Roboto" panose="020B0604020202020204" charset="0"/>
                  <a:ea typeface="Roboto" panose="020B0604020202020204" charset="0"/>
                </a:rPr>
                <a:t>- Have goal for fundraising</a:t>
              </a:r>
            </a:p>
            <a:p>
              <a:pPr rtl="0" fontAlgn="base">
                <a:spcBef>
                  <a:spcPts val="0"/>
                </a:spcBef>
                <a:spcAft>
                  <a:spcPts val="0"/>
                </a:spcAft>
              </a:pPr>
              <a:r>
                <a:rPr lang="en-US" sz="950" b="1" i="0" u="none" strike="noStrike" dirty="0">
                  <a:solidFill>
                    <a:schemeClr val="bg1"/>
                  </a:solidFill>
                  <a:effectLst/>
                  <a:latin typeface="Roboto" panose="020B0604020202020204" charset="0"/>
                  <a:ea typeface="Roboto" panose="020B0604020202020204" charset="0"/>
                </a:rPr>
                <a:t>- Opening and closing time (</a:t>
              </a:r>
              <a:r>
                <a:rPr lang="en-US" sz="950" b="1" i="0" u="none" strike="noStrike" dirty="0" err="1">
                  <a:solidFill>
                    <a:schemeClr val="bg1"/>
                  </a:solidFill>
                  <a:effectLst/>
                  <a:latin typeface="Roboto" panose="020B0604020202020204" charset="0"/>
                  <a:ea typeface="Roboto" panose="020B0604020202020204" charset="0"/>
                </a:rPr>
                <a:t>TimeCap</a:t>
              </a:r>
              <a:r>
                <a:rPr lang="en-US" sz="950" b="1" i="0" u="none" strike="noStrike" dirty="0">
                  <a:solidFill>
                    <a:schemeClr val="bg1"/>
                  </a:solidFill>
                  <a:effectLst/>
                  <a:latin typeface="Roboto" panose="020B0604020202020204" charset="0"/>
                  <a:ea typeface="Roboto" panose="020B0604020202020204" charset="0"/>
                </a:rPr>
                <a:t>)</a:t>
              </a:r>
            </a:p>
            <a:p>
              <a:pPr rtl="0" fontAlgn="base">
                <a:spcBef>
                  <a:spcPts val="0"/>
                </a:spcBef>
                <a:spcAft>
                  <a:spcPts val="0"/>
                </a:spcAft>
              </a:pPr>
              <a:r>
                <a:rPr lang="en-US" sz="950" b="1" i="0" u="none" strike="noStrike" dirty="0">
                  <a:solidFill>
                    <a:schemeClr val="bg1"/>
                  </a:solidFill>
                  <a:effectLst/>
                  <a:latin typeface="Roboto" panose="020B0604020202020204" charset="0"/>
                  <a:ea typeface="Roboto" panose="020B0604020202020204" charset="0"/>
                </a:rPr>
                <a:t>- Min and Max contributions</a:t>
              </a:r>
            </a:p>
            <a:p>
              <a:pPr rtl="0" fontAlgn="base">
                <a:spcBef>
                  <a:spcPts val="0"/>
                </a:spcBef>
                <a:spcAft>
                  <a:spcPts val="0"/>
                </a:spcAft>
              </a:pPr>
              <a:r>
                <a:rPr lang="en-US" sz="950" b="1" i="0" u="none" strike="noStrike" dirty="0">
                  <a:solidFill>
                    <a:schemeClr val="bg1"/>
                  </a:solidFill>
                  <a:effectLst/>
                  <a:latin typeface="Roboto" panose="020B0604020202020204" charset="0"/>
                  <a:ea typeface="Roboto" panose="020B0604020202020204" charset="0"/>
                </a:rPr>
                <a:t>- Refund for if goal wasn’t reached</a:t>
              </a:r>
              <a:endParaRPr lang="en-US" sz="950" b="1" dirty="0">
                <a:solidFill>
                  <a:schemeClr val="bg1"/>
                </a:solidFill>
                <a:latin typeface="Roboto" panose="020B0604020202020204" charset="0"/>
                <a:ea typeface="Roboto" panose="020B0604020202020204" charset="0"/>
              </a:endParaRPr>
            </a:p>
            <a:p>
              <a:pPr rtl="0" fontAlgn="base">
                <a:spcBef>
                  <a:spcPts val="0"/>
                </a:spcBef>
                <a:spcAft>
                  <a:spcPts val="0"/>
                </a:spcAft>
              </a:pPr>
              <a:endParaRPr lang="en-US" sz="950" b="1" dirty="0">
                <a:solidFill>
                  <a:schemeClr val="bg1"/>
                </a:solidFill>
                <a:latin typeface="Roboto" panose="020B0604020202020204" charset="0"/>
                <a:ea typeface="Roboto" panose="020B0604020202020204" charset="0"/>
              </a:endParaRPr>
            </a:p>
            <a:p>
              <a:pPr rtl="0" fontAlgn="base">
                <a:spcBef>
                  <a:spcPts val="0"/>
                </a:spcBef>
                <a:spcAft>
                  <a:spcPts val="0"/>
                </a:spcAft>
              </a:pPr>
              <a:r>
                <a:rPr lang="en-US" sz="950" b="1" dirty="0">
                  <a:solidFill>
                    <a:schemeClr val="bg1"/>
                  </a:solidFill>
                  <a:latin typeface="Roboto" panose="020B0604020202020204" charset="0"/>
                  <a:ea typeface="Roboto" panose="020B0604020202020204" charset="0"/>
                </a:rPr>
                <a:t>Owner:</a:t>
              </a:r>
            </a:p>
            <a:p>
              <a:pPr rtl="0" fontAlgn="base">
                <a:spcBef>
                  <a:spcPts val="0"/>
                </a:spcBef>
                <a:spcAft>
                  <a:spcPts val="0"/>
                </a:spcAft>
              </a:pPr>
              <a:endParaRPr lang="en-US" sz="950" b="1" dirty="0">
                <a:solidFill>
                  <a:schemeClr val="bg1"/>
                </a:solidFill>
                <a:latin typeface="Roboto" panose="020B0604020202020204" charset="0"/>
                <a:ea typeface="Roboto" panose="020B0604020202020204" charset="0"/>
              </a:endParaRPr>
            </a:p>
            <a:p>
              <a:pPr rtl="0" fontAlgn="base">
                <a:spcBef>
                  <a:spcPts val="0"/>
                </a:spcBef>
                <a:spcAft>
                  <a:spcPts val="0"/>
                </a:spcAft>
              </a:pPr>
              <a:r>
                <a:rPr lang="en-US" sz="950" b="1" i="0" u="none" strike="noStrike" dirty="0">
                  <a:solidFill>
                    <a:schemeClr val="bg1"/>
                  </a:solidFill>
                  <a:effectLst/>
                  <a:latin typeface="Roboto" panose="020B0604020202020204" charset="0"/>
                  <a:ea typeface="Roboto" panose="020B0604020202020204" charset="0"/>
                </a:rPr>
                <a:t>2. Minting of Expenses</a:t>
              </a:r>
            </a:p>
            <a:p>
              <a:pPr rtl="0" fontAlgn="base">
                <a:spcBef>
                  <a:spcPts val="0"/>
                </a:spcBef>
              </a:pPr>
              <a:r>
                <a:rPr lang="en-US" sz="950" b="1" i="0" u="none" strike="noStrike" dirty="0">
                  <a:solidFill>
                    <a:schemeClr val="bg1"/>
                  </a:solidFill>
                  <a:effectLst/>
                  <a:latin typeface="Roboto" panose="020B0604020202020204" charset="0"/>
                  <a:ea typeface="Roboto" panose="020B0604020202020204" charset="0"/>
                </a:rPr>
                <a:t>- Owner can mint for expenses</a:t>
              </a:r>
            </a:p>
            <a:p>
              <a:pPr rtl="0" fontAlgn="base">
                <a:spcBef>
                  <a:spcPts val="0"/>
                </a:spcBef>
              </a:pPr>
              <a:r>
                <a:rPr lang="en-US" sz="950" b="1" i="0" u="none" strike="noStrike" dirty="0">
                  <a:solidFill>
                    <a:schemeClr val="bg1"/>
                  </a:solidFill>
                  <a:effectLst/>
                  <a:latin typeface="Roboto" panose="020B0604020202020204" charset="0"/>
                  <a:ea typeface="Roboto" panose="020B0604020202020204" charset="0"/>
                </a:rPr>
                <a:t>- IPFS for reporting updates</a:t>
              </a:r>
            </a:p>
            <a:p>
              <a:pPr rtl="0" fontAlgn="base">
                <a:spcBef>
                  <a:spcPts val="0"/>
                </a:spcBef>
              </a:pPr>
              <a:endParaRPr lang="en-US" sz="950" b="1" i="0" u="none" strike="noStrike" dirty="0">
                <a:solidFill>
                  <a:schemeClr val="bg1"/>
                </a:solidFill>
                <a:effectLst/>
                <a:latin typeface="Roboto" panose="020B0604020202020204" charset="0"/>
                <a:ea typeface="Roboto" panose="020B0604020202020204" charset="0"/>
              </a:endParaRPr>
            </a:p>
            <a:p>
              <a:pPr rtl="0" fontAlgn="base">
                <a:spcBef>
                  <a:spcPts val="0"/>
                </a:spcBef>
              </a:pPr>
              <a:r>
                <a:rPr lang="en-US" sz="950" b="1" dirty="0">
                  <a:solidFill>
                    <a:schemeClr val="bg1"/>
                  </a:solidFill>
                  <a:latin typeface="Roboto" panose="020B0604020202020204" charset="0"/>
                  <a:ea typeface="Roboto" panose="020B0604020202020204" charset="0"/>
                </a:rPr>
                <a:t>Owner:</a:t>
              </a:r>
              <a:endParaRPr lang="en-US" sz="950" b="1" i="0" u="none" strike="noStrike" dirty="0">
                <a:solidFill>
                  <a:schemeClr val="bg1"/>
                </a:solidFill>
                <a:effectLst/>
                <a:latin typeface="Roboto" panose="020B0604020202020204" charset="0"/>
                <a:ea typeface="Roboto" panose="020B0604020202020204" charset="0"/>
              </a:endParaRPr>
            </a:p>
            <a:p>
              <a:pPr rtl="0" fontAlgn="base">
                <a:spcBef>
                  <a:spcPts val="0"/>
                </a:spcBef>
              </a:pPr>
              <a:endParaRPr lang="en-US" sz="950" b="1" i="0" u="none" strike="noStrike" dirty="0">
                <a:solidFill>
                  <a:schemeClr val="bg1"/>
                </a:solidFill>
                <a:effectLst/>
                <a:latin typeface="Roboto" panose="020B0604020202020204" charset="0"/>
                <a:ea typeface="Roboto" panose="020B0604020202020204" charset="0"/>
              </a:endParaRPr>
            </a:p>
            <a:p>
              <a:pPr marL="0" marR="0" lvl="0" indent="0" algn="l" rtl="0">
                <a:lnSpc>
                  <a:spcPct val="100000"/>
                </a:lnSpc>
                <a:spcBef>
                  <a:spcPts val="0"/>
                </a:spcBef>
                <a:spcAft>
                  <a:spcPts val="0"/>
                </a:spcAft>
                <a:buClr>
                  <a:srgbClr val="000000"/>
                </a:buClr>
                <a:buSzPts val="1200"/>
                <a:buFont typeface="Arial"/>
                <a:buNone/>
              </a:pPr>
              <a:endParaRPr sz="950" b="1" dirty="0">
                <a:solidFill>
                  <a:schemeClr val="bg1"/>
                </a:solidFill>
                <a:latin typeface="Roboto" panose="020B0604020202020204" charset="0"/>
                <a:ea typeface="Roboto" panose="020B0604020202020204" charset="0"/>
                <a:cs typeface="Roboto"/>
                <a:sym typeface="Roboto"/>
              </a:endParaRPr>
            </a:p>
          </p:txBody>
        </p:sp>
        <p:cxnSp>
          <p:nvCxnSpPr>
            <p:cNvPr id="91" name="Google Shape;91;p16"/>
            <p:cNvCxnSpPr/>
            <p:nvPr/>
          </p:nvCxnSpPr>
          <p:spPr>
            <a:xfrm>
              <a:off x="2286000" y="2295575"/>
              <a:ext cx="0" cy="2837400"/>
            </a:xfrm>
            <a:prstGeom prst="straightConnector1">
              <a:avLst/>
            </a:prstGeom>
            <a:noFill/>
            <a:ln w="9525" cap="flat" cmpd="sng">
              <a:solidFill>
                <a:srgbClr val="83E3D9"/>
              </a:solidFill>
              <a:prstDash val="dot"/>
              <a:round/>
              <a:headEnd type="none" w="sm" len="sm"/>
              <a:tailEnd type="none" w="sm" len="sm"/>
            </a:ln>
          </p:spPr>
        </p:cxnSp>
      </p:grpSp>
      <p:grpSp>
        <p:nvGrpSpPr>
          <p:cNvPr id="92" name="Google Shape;92;p16"/>
          <p:cNvGrpSpPr/>
          <p:nvPr/>
        </p:nvGrpSpPr>
        <p:grpSpPr>
          <a:xfrm>
            <a:off x="0" y="1299340"/>
            <a:ext cx="1854175" cy="3844163"/>
            <a:chOff x="0" y="2295575"/>
            <a:chExt cx="2286000" cy="2847950"/>
          </a:xfrm>
        </p:grpSpPr>
        <p:grpSp>
          <p:nvGrpSpPr>
            <p:cNvPr id="93" name="Google Shape;93;p16"/>
            <p:cNvGrpSpPr/>
            <p:nvPr/>
          </p:nvGrpSpPr>
          <p:grpSpPr>
            <a:xfrm>
              <a:off x="0" y="2295575"/>
              <a:ext cx="2286000" cy="2847950"/>
              <a:chOff x="0" y="2295575"/>
              <a:chExt cx="2286000" cy="2847950"/>
            </a:xfrm>
          </p:grpSpPr>
          <p:sp>
            <p:nvSpPr>
              <p:cNvPr id="94" name="Google Shape;94;p16"/>
              <p:cNvSpPr/>
              <p:nvPr/>
            </p:nvSpPr>
            <p:spPr>
              <a:xfrm>
                <a:off x="0" y="2823925"/>
                <a:ext cx="2286000" cy="2319600"/>
              </a:xfrm>
              <a:prstGeom prst="rect">
                <a:avLst/>
              </a:prstGeom>
              <a:solidFill>
                <a:srgbClr val="1B78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00" b="0" i="0" u="none" strike="noStrike" cap="none">
                  <a:solidFill>
                    <a:srgbClr val="000000"/>
                  </a:solidFill>
                  <a:latin typeface="Roboto" panose="020B0604020202020204" charset="0"/>
                  <a:ea typeface="Roboto" panose="020B0604020202020204" charset="0"/>
                  <a:sym typeface="Arial"/>
                </a:endParaRPr>
              </a:p>
            </p:txBody>
          </p:sp>
          <p:sp>
            <p:nvSpPr>
              <p:cNvPr id="95" name="Google Shape;95;p16"/>
              <p:cNvSpPr/>
              <p:nvPr/>
            </p:nvSpPr>
            <p:spPr>
              <a:xfrm>
                <a:off x="0" y="2295575"/>
                <a:ext cx="2286000" cy="53700"/>
              </a:xfrm>
              <a:prstGeom prst="rect">
                <a:avLst/>
              </a:prstGeom>
              <a:solidFill>
                <a:srgbClr val="1B78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00" b="0" i="0" u="none" strike="noStrike" cap="none">
                  <a:solidFill>
                    <a:srgbClr val="000000"/>
                  </a:solidFill>
                  <a:latin typeface="Roboto" panose="020B0604020202020204" charset="0"/>
                  <a:ea typeface="Roboto" panose="020B0604020202020204" charset="0"/>
                  <a:sym typeface="Arial"/>
                </a:endParaRPr>
              </a:p>
            </p:txBody>
          </p:sp>
        </p:grpSp>
        <p:sp>
          <p:nvSpPr>
            <p:cNvPr id="96" name="Google Shape;96;p16"/>
            <p:cNvSpPr txBox="1"/>
            <p:nvPr/>
          </p:nvSpPr>
          <p:spPr>
            <a:xfrm>
              <a:off x="189588" y="2364809"/>
              <a:ext cx="2069700" cy="462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200"/>
                <a:buFont typeface="Arial"/>
                <a:buNone/>
              </a:pPr>
              <a:r>
                <a:rPr lang="en" sz="1000" b="1" i="0" u="none" strike="noStrike" cap="none" dirty="0">
                  <a:solidFill>
                    <a:srgbClr val="1B786E"/>
                  </a:solidFill>
                  <a:latin typeface="Roboto" panose="020B0604020202020204" charset="0"/>
                  <a:ea typeface="Roboto" panose="020B0604020202020204" charset="0"/>
                  <a:cs typeface="Roboto"/>
                  <a:sym typeface="Roboto"/>
                </a:rPr>
                <a:t>Project Planning and Proposal</a:t>
              </a:r>
              <a:endParaRPr sz="1000" b="1" i="0" u="none" strike="noStrike" cap="none" dirty="0">
                <a:solidFill>
                  <a:srgbClr val="1B786E"/>
                </a:solidFill>
                <a:latin typeface="Roboto" panose="020B0604020202020204" charset="0"/>
                <a:ea typeface="Roboto" panose="020B0604020202020204" charset="0"/>
                <a:cs typeface="Roboto"/>
                <a:sym typeface="Roboto"/>
              </a:endParaRPr>
            </a:p>
          </p:txBody>
        </p:sp>
        <p:sp>
          <p:nvSpPr>
            <p:cNvPr id="97" name="Google Shape;97;p16"/>
            <p:cNvSpPr txBox="1"/>
            <p:nvPr/>
          </p:nvSpPr>
          <p:spPr>
            <a:xfrm>
              <a:off x="216300" y="3050050"/>
              <a:ext cx="1853400" cy="79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000" b="1" i="0" u="none" strike="noStrike" cap="none" dirty="0">
                  <a:solidFill>
                    <a:srgbClr val="FFFFFF"/>
                  </a:solidFill>
                  <a:latin typeface="Roboto" panose="020B0604020202020204" charset="0"/>
                  <a:ea typeface="Roboto" panose="020B0604020202020204" charset="0"/>
                  <a:cs typeface="Roboto"/>
                  <a:sym typeface="Roboto"/>
                </a:rPr>
                <a:t>Define problem and outline proposal for analysis</a:t>
              </a:r>
              <a:endParaRPr sz="1000" b="1" i="0" u="none" strike="noStrike" cap="none" dirty="0">
                <a:solidFill>
                  <a:srgbClr val="FFFFFF"/>
                </a:solidFill>
                <a:latin typeface="Roboto" panose="020B0604020202020204" charset="0"/>
                <a:ea typeface="Roboto" panose="020B0604020202020204" charset="0"/>
                <a:cs typeface="Roboto"/>
                <a:sym typeface="Roboto"/>
              </a:endParaRPr>
            </a:p>
          </p:txBody>
        </p:sp>
        <p:sp>
          <p:nvSpPr>
            <p:cNvPr id="98" name="Google Shape;98;p16"/>
            <p:cNvSpPr txBox="1"/>
            <p:nvPr/>
          </p:nvSpPr>
          <p:spPr>
            <a:xfrm>
              <a:off x="216300" y="3896950"/>
              <a:ext cx="1853400" cy="99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000" b="0" i="0" u="none" strike="noStrike" cap="none" dirty="0">
                  <a:solidFill>
                    <a:srgbClr val="FFFFFF"/>
                  </a:solidFill>
                  <a:latin typeface="Roboto" panose="020B0604020202020204" charset="0"/>
                  <a:ea typeface="Roboto" panose="020B0604020202020204" charset="0"/>
                  <a:cs typeface="Roboto"/>
                  <a:sym typeface="Roboto"/>
                </a:rPr>
                <a:t>Owner: All</a:t>
              </a:r>
              <a:endParaRPr sz="1000" b="0" i="0" u="none" strike="noStrike" cap="none" dirty="0">
                <a:solidFill>
                  <a:srgbClr val="FFFFFF"/>
                </a:solidFill>
                <a:latin typeface="Roboto" panose="020B0604020202020204" charset="0"/>
                <a:ea typeface="Roboto" panose="020B0604020202020204" charset="0"/>
                <a:cs typeface="Roboto"/>
                <a:sym typeface="Roboto"/>
              </a:endParaRPr>
            </a:p>
            <a:p>
              <a:pPr marL="0" marR="0" lvl="0" indent="0" algn="l" rtl="0">
                <a:lnSpc>
                  <a:spcPct val="115000"/>
                </a:lnSpc>
                <a:spcBef>
                  <a:spcPts val="800"/>
                </a:spcBef>
                <a:spcAft>
                  <a:spcPts val="1600"/>
                </a:spcAft>
                <a:buClr>
                  <a:srgbClr val="000000"/>
                </a:buClr>
                <a:buSzPts val="900"/>
                <a:buFont typeface="Arial"/>
                <a:buNone/>
              </a:pPr>
              <a:endParaRPr sz="1000" b="0" i="0" u="none" strike="noStrike" cap="none" dirty="0">
                <a:solidFill>
                  <a:srgbClr val="FFFFFF"/>
                </a:solidFill>
                <a:latin typeface="Roboto" panose="020B0604020202020204" charset="0"/>
                <a:ea typeface="Roboto" panose="020B0604020202020204" charset="0"/>
                <a:cs typeface="Roboto"/>
                <a:sym typeface="Roboto"/>
              </a:endParaRPr>
            </a:p>
          </p:txBody>
        </p:sp>
        <p:cxnSp>
          <p:nvCxnSpPr>
            <p:cNvPr id="99" name="Google Shape;99;p16"/>
            <p:cNvCxnSpPr/>
            <p:nvPr/>
          </p:nvCxnSpPr>
          <p:spPr>
            <a:xfrm>
              <a:off x="2286000" y="2295575"/>
              <a:ext cx="0" cy="2837400"/>
            </a:xfrm>
            <a:prstGeom prst="straightConnector1">
              <a:avLst/>
            </a:prstGeom>
            <a:noFill/>
            <a:ln w="9525" cap="flat" cmpd="sng">
              <a:solidFill>
                <a:srgbClr val="83E3D9"/>
              </a:solidFill>
              <a:prstDash val="dot"/>
              <a:round/>
              <a:headEnd type="none" w="sm" len="sm"/>
              <a:tailEnd type="none" w="sm" len="sm"/>
            </a:ln>
          </p:spPr>
        </p:cxnSp>
      </p:grpSp>
      <p:grpSp>
        <p:nvGrpSpPr>
          <p:cNvPr id="100" name="Google Shape;100;p16"/>
          <p:cNvGrpSpPr/>
          <p:nvPr/>
        </p:nvGrpSpPr>
        <p:grpSpPr>
          <a:xfrm>
            <a:off x="3746975" y="1299343"/>
            <a:ext cx="1767538" cy="3844163"/>
            <a:chOff x="-4" y="2295575"/>
            <a:chExt cx="2286004" cy="2847950"/>
          </a:xfrm>
        </p:grpSpPr>
        <p:grpSp>
          <p:nvGrpSpPr>
            <p:cNvPr id="101" name="Google Shape;101;p16"/>
            <p:cNvGrpSpPr/>
            <p:nvPr/>
          </p:nvGrpSpPr>
          <p:grpSpPr>
            <a:xfrm>
              <a:off x="0" y="2295575"/>
              <a:ext cx="2286000" cy="2847950"/>
              <a:chOff x="0" y="2295575"/>
              <a:chExt cx="2286000" cy="2847950"/>
            </a:xfrm>
          </p:grpSpPr>
          <p:sp>
            <p:nvSpPr>
              <p:cNvPr id="102" name="Google Shape;102;p16"/>
              <p:cNvSpPr/>
              <p:nvPr/>
            </p:nvSpPr>
            <p:spPr>
              <a:xfrm>
                <a:off x="0" y="2823925"/>
                <a:ext cx="2286000" cy="2319600"/>
              </a:xfrm>
              <a:prstGeom prst="rect">
                <a:avLst/>
              </a:prstGeom>
              <a:solidFill>
                <a:srgbClr val="1B78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00" b="0" i="0" u="none" strike="noStrike" cap="none">
                  <a:solidFill>
                    <a:srgbClr val="000000"/>
                  </a:solidFill>
                  <a:latin typeface="Roboto" panose="020B0604020202020204" charset="0"/>
                  <a:ea typeface="Roboto" panose="020B0604020202020204" charset="0"/>
                  <a:sym typeface="Arial"/>
                </a:endParaRPr>
              </a:p>
            </p:txBody>
          </p:sp>
          <p:sp>
            <p:nvSpPr>
              <p:cNvPr id="103" name="Google Shape;103;p16"/>
              <p:cNvSpPr/>
              <p:nvPr/>
            </p:nvSpPr>
            <p:spPr>
              <a:xfrm>
                <a:off x="0" y="2295575"/>
                <a:ext cx="2286000" cy="53700"/>
              </a:xfrm>
              <a:prstGeom prst="rect">
                <a:avLst/>
              </a:prstGeom>
              <a:solidFill>
                <a:srgbClr val="1B78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00" b="0" i="0" u="none" strike="noStrike" cap="none">
                  <a:solidFill>
                    <a:srgbClr val="000000"/>
                  </a:solidFill>
                  <a:latin typeface="Roboto" panose="020B0604020202020204" charset="0"/>
                  <a:ea typeface="Roboto" panose="020B0604020202020204" charset="0"/>
                  <a:sym typeface="Arial"/>
                </a:endParaRPr>
              </a:p>
            </p:txBody>
          </p:sp>
        </p:grpSp>
        <p:sp>
          <p:nvSpPr>
            <p:cNvPr id="104" name="Google Shape;104;p16"/>
            <p:cNvSpPr txBox="1"/>
            <p:nvPr/>
          </p:nvSpPr>
          <p:spPr>
            <a:xfrm>
              <a:off x="-4" y="2365016"/>
              <a:ext cx="2134800" cy="462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200"/>
                <a:buFont typeface="Arial"/>
                <a:buNone/>
              </a:pPr>
              <a:r>
                <a:rPr lang="en" sz="1000" b="1" i="0" u="none" strike="noStrike" cap="none" dirty="0">
                  <a:solidFill>
                    <a:srgbClr val="1B786E"/>
                  </a:solidFill>
                  <a:latin typeface="Roboto" panose="020B0604020202020204" charset="0"/>
                  <a:ea typeface="Roboto" panose="020B0604020202020204" charset="0"/>
                  <a:cs typeface="Roboto"/>
                  <a:sym typeface="Roboto"/>
                </a:rPr>
                <a:t>Preperation cont’d</a:t>
              </a:r>
              <a:endParaRPr sz="1000" b="1" i="0" u="none" strike="noStrike" cap="none" dirty="0">
                <a:solidFill>
                  <a:srgbClr val="1B786E"/>
                </a:solidFill>
                <a:latin typeface="Roboto" panose="020B0604020202020204" charset="0"/>
                <a:ea typeface="Roboto" panose="020B0604020202020204" charset="0"/>
                <a:cs typeface="Roboto"/>
                <a:sym typeface="Roboto"/>
              </a:endParaRPr>
            </a:p>
          </p:txBody>
        </p:sp>
        <p:sp>
          <p:nvSpPr>
            <p:cNvPr id="106" name="Google Shape;106;p16"/>
            <p:cNvSpPr txBox="1"/>
            <p:nvPr/>
          </p:nvSpPr>
          <p:spPr>
            <a:xfrm>
              <a:off x="206135" y="2950897"/>
              <a:ext cx="1853400" cy="9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200"/>
                <a:buFont typeface="Arial"/>
                <a:buNone/>
              </a:pPr>
              <a:endParaRPr sz="1000" dirty="0">
                <a:solidFill>
                  <a:srgbClr val="FFFFFF"/>
                </a:solidFill>
                <a:latin typeface="Roboto" panose="020B0604020202020204" charset="0"/>
                <a:ea typeface="Roboto" panose="020B0604020202020204" charset="0"/>
                <a:cs typeface="Roboto"/>
                <a:sym typeface="Roboto"/>
              </a:endParaRPr>
            </a:p>
          </p:txBody>
        </p:sp>
        <p:cxnSp>
          <p:nvCxnSpPr>
            <p:cNvPr id="107" name="Google Shape;107;p16"/>
            <p:cNvCxnSpPr/>
            <p:nvPr/>
          </p:nvCxnSpPr>
          <p:spPr>
            <a:xfrm>
              <a:off x="2286000" y="2295575"/>
              <a:ext cx="0" cy="2837400"/>
            </a:xfrm>
            <a:prstGeom prst="straightConnector1">
              <a:avLst/>
            </a:prstGeom>
            <a:noFill/>
            <a:ln w="9525" cap="flat" cmpd="sng">
              <a:solidFill>
                <a:srgbClr val="83E3D9"/>
              </a:solidFill>
              <a:prstDash val="dot"/>
              <a:round/>
              <a:headEnd type="none" w="sm" len="sm"/>
              <a:tailEnd type="none" w="sm" len="sm"/>
            </a:ln>
          </p:spPr>
        </p:cxnSp>
      </p:grpSp>
      <p:grpSp>
        <p:nvGrpSpPr>
          <p:cNvPr id="108" name="Google Shape;108;p16"/>
          <p:cNvGrpSpPr/>
          <p:nvPr/>
        </p:nvGrpSpPr>
        <p:grpSpPr>
          <a:xfrm>
            <a:off x="5565274" y="1299343"/>
            <a:ext cx="1753819" cy="3844163"/>
            <a:chOff x="0" y="2295575"/>
            <a:chExt cx="2286000" cy="2847950"/>
          </a:xfrm>
        </p:grpSpPr>
        <p:grpSp>
          <p:nvGrpSpPr>
            <p:cNvPr id="109" name="Google Shape;109;p16"/>
            <p:cNvGrpSpPr/>
            <p:nvPr/>
          </p:nvGrpSpPr>
          <p:grpSpPr>
            <a:xfrm>
              <a:off x="0" y="2295575"/>
              <a:ext cx="2286000" cy="2847950"/>
              <a:chOff x="0" y="2295575"/>
              <a:chExt cx="2286000" cy="2847950"/>
            </a:xfrm>
          </p:grpSpPr>
          <p:sp>
            <p:nvSpPr>
              <p:cNvPr id="110" name="Google Shape;110;p16"/>
              <p:cNvSpPr/>
              <p:nvPr/>
            </p:nvSpPr>
            <p:spPr>
              <a:xfrm>
                <a:off x="0" y="2823925"/>
                <a:ext cx="2286000" cy="2319600"/>
              </a:xfrm>
              <a:prstGeom prst="rect">
                <a:avLst/>
              </a:prstGeom>
              <a:solidFill>
                <a:srgbClr val="1B78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00" b="0" i="0" u="none" strike="noStrike" cap="none">
                  <a:solidFill>
                    <a:srgbClr val="000000"/>
                  </a:solidFill>
                  <a:latin typeface="Roboto" panose="020B0604020202020204" charset="0"/>
                  <a:ea typeface="Roboto" panose="020B0604020202020204" charset="0"/>
                  <a:sym typeface="Arial"/>
                </a:endParaRPr>
              </a:p>
            </p:txBody>
          </p:sp>
          <p:sp>
            <p:nvSpPr>
              <p:cNvPr id="111" name="Google Shape;111;p16"/>
              <p:cNvSpPr/>
              <p:nvPr/>
            </p:nvSpPr>
            <p:spPr>
              <a:xfrm>
                <a:off x="0" y="2295575"/>
                <a:ext cx="2286000" cy="53700"/>
              </a:xfrm>
              <a:prstGeom prst="rect">
                <a:avLst/>
              </a:prstGeom>
              <a:solidFill>
                <a:srgbClr val="1B78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00" b="0" i="0" u="none" strike="noStrike" cap="none">
                  <a:solidFill>
                    <a:srgbClr val="000000"/>
                  </a:solidFill>
                  <a:latin typeface="Roboto" panose="020B0604020202020204" charset="0"/>
                  <a:ea typeface="Roboto" panose="020B0604020202020204" charset="0"/>
                  <a:sym typeface="Arial"/>
                </a:endParaRPr>
              </a:p>
            </p:txBody>
          </p:sp>
        </p:grpSp>
        <p:sp>
          <p:nvSpPr>
            <p:cNvPr id="112" name="Google Shape;112;p16"/>
            <p:cNvSpPr txBox="1"/>
            <p:nvPr/>
          </p:nvSpPr>
          <p:spPr>
            <a:xfrm>
              <a:off x="2" y="2349273"/>
              <a:ext cx="1941000" cy="462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200"/>
                <a:buFont typeface="Arial"/>
                <a:buNone/>
              </a:pPr>
              <a:r>
                <a:rPr lang="en" sz="1000" b="1" dirty="0">
                  <a:solidFill>
                    <a:srgbClr val="1B786E"/>
                  </a:solidFill>
                  <a:latin typeface="Roboto" panose="020B0604020202020204" charset="0"/>
                  <a:ea typeface="Roboto" panose="020B0604020202020204" charset="0"/>
                  <a:cs typeface="Roboto"/>
                  <a:sym typeface="Roboto"/>
                </a:rPr>
                <a:t>Results </a:t>
              </a:r>
              <a:r>
                <a:rPr lang="en" sz="1000" b="1" i="0" u="none" strike="noStrike" cap="none" dirty="0">
                  <a:solidFill>
                    <a:srgbClr val="1B786E"/>
                  </a:solidFill>
                  <a:latin typeface="Roboto" panose="020B0604020202020204" charset="0"/>
                  <a:ea typeface="Roboto" panose="020B0604020202020204" charset="0"/>
                  <a:cs typeface="Roboto"/>
                  <a:sym typeface="Roboto"/>
                </a:rPr>
                <a:t>Visualization</a:t>
              </a:r>
              <a:endParaRPr sz="1000" b="1" i="0" u="none" strike="noStrike" cap="none" dirty="0">
                <a:solidFill>
                  <a:srgbClr val="1B786E"/>
                </a:solidFill>
                <a:latin typeface="Roboto" panose="020B0604020202020204" charset="0"/>
                <a:ea typeface="Roboto" panose="020B0604020202020204" charset="0"/>
                <a:cs typeface="Roboto"/>
                <a:sym typeface="Roboto"/>
              </a:endParaRPr>
            </a:p>
          </p:txBody>
        </p:sp>
        <p:sp>
          <p:nvSpPr>
            <p:cNvPr id="113" name="Google Shape;113;p16"/>
            <p:cNvSpPr txBox="1"/>
            <p:nvPr/>
          </p:nvSpPr>
          <p:spPr>
            <a:xfrm>
              <a:off x="216300" y="3050050"/>
              <a:ext cx="1853400" cy="79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000" b="1" i="0" u="none" strike="noStrike" cap="none" dirty="0">
                  <a:solidFill>
                    <a:srgbClr val="FFFFFF"/>
                  </a:solidFill>
                  <a:latin typeface="Roboto" panose="020B0604020202020204" charset="0"/>
                  <a:ea typeface="Roboto" panose="020B0604020202020204" charset="0"/>
                  <a:cs typeface="Roboto"/>
                  <a:sym typeface="Roboto"/>
                </a:rPr>
                <a:t>General effective visuals and panels in order to present results</a:t>
              </a:r>
              <a:endParaRPr sz="1000" b="1" i="0" u="none" strike="noStrike" cap="none" dirty="0">
                <a:solidFill>
                  <a:srgbClr val="FFFFFF"/>
                </a:solidFill>
                <a:latin typeface="Roboto" panose="020B0604020202020204" charset="0"/>
                <a:ea typeface="Roboto" panose="020B0604020202020204" charset="0"/>
                <a:cs typeface="Roboto"/>
                <a:sym typeface="Roboto"/>
              </a:endParaRPr>
            </a:p>
          </p:txBody>
        </p:sp>
        <p:sp>
          <p:nvSpPr>
            <p:cNvPr id="114" name="Google Shape;114;p16"/>
            <p:cNvSpPr txBox="1"/>
            <p:nvPr/>
          </p:nvSpPr>
          <p:spPr>
            <a:xfrm>
              <a:off x="216300" y="3896950"/>
              <a:ext cx="1853400" cy="99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000" b="0" i="0" u="none" strike="noStrike" cap="none" dirty="0">
                  <a:solidFill>
                    <a:srgbClr val="FFFFFF"/>
                  </a:solidFill>
                  <a:latin typeface="Roboto" panose="020B0604020202020204" charset="0"/>
                  <a:ea typeface="Roboto" panose="020B0604020202020204" charset="0"/>
                  <a:cs typeface="Roboto"/>
                  <a:sym typeface="Roboto"/>
                </a:rPr>
                <a:t>Owner: </a:t>
              </a:r>
              <a:endParaRPr sz="1000" b="0" i="0" u="none" strike="noStrike" cap="none" dirty="0">
                <a:solidFill>
                  <a:srgbClr val="FFFFFF"/>
                </a:solidFill>
                <a:latin typeface="Roboto" panose="020B0604020202020204" charset="0"/>
                <a:ea typeface="Roboto" panose="020B0604020202020204" charset="0"/>
                <a:cs typeface="Roboto"/>
                <a:sym typeface="Roboto"/>
              </a:endParaRPr>
            </a:p>
            <a:p>
              <a:pPr marL="0" marR="0" lvl="0" indent="0" algn="l" rtl="0">
                <a:lnSpc>
                  <a:spcPct val="100000"/>
                </a:lnSpc>
                <a:spcBef>
                  <a:spcPts val="0"/>
                </a:spcBef>
                <a:spcAft>
                  <a:spcPts val="0"/>
                </a:spcAft>
                <a:buClr>
                  <a:srgbClr val="000000"/>
                </a:buClr>
                <a:buSzPts val="900"/>
                <a:buFont typeface="Arial"/>
                <a:buNone/>
              </a:pPr>
              <a:endParaRPr sz="1000" dirty="0">
                <a:solidFill>
                  <a:srgbClr val="FFFFFF"/>
                </a:solidFill>
                <a:latin typeface="Roboto" panose="020B0604020202020204" charset="0"/>
                <a:ea typeface="Roboto" panose="020B0604020202020204" charset="0"/>
                <a:cs typeface="Roboto"/>
                <a:sym typeface="Roboto"/>
              </a:endParaRPr>
            </a:p>
            <a:p>
              <a:pPr marL="0" marR="0" lvl="0" indent="0" algn="l" rtl="0">
                <a:lnSpc>
                  <a:spcPct val="100000"/>
                </a:lnSpc>
                <a:spcBef>
                  <a:spcPts val="0"/>
                </a:spcBef>
                <a:spcAft>
                  <a:spcPts val="0"/>
                </a:spcAft>
                <a:buClr>
                  <a:srgbClr val="000000"/>
                </a:buClr>
                <a:buSzPts val="900"/>
                <a:buFont typeface="Arial"/>
                <a:buNone/>
              </a:pPr>
              <a:r>
                <a:rPr lang="en" sz="1000" dirty="0">
                  <a:solidFill>
                    <a:srgbClr val="FFFFFF"/>
                  </a:solidFill>
                  <a:latin typeface="Roboto" panose="020B0604020202020204" charset="0"/>
                  <a:ea typeface="Roboto" panose="020B0604020202020204" charset="0"/>
                  <a:cs typeface="Roboto"/>
                  <a:sym typeface="Roboto"/>
                </a:rPr>
                <a:t>Compile analysis with visuals of code</a:t>
              </a:r>
              <a:endParaRPr sz="1000" dirty="0">
                <a:solidFill>
                  <a:srgbClr val="FFFFFF"/>
                </a:solidFill>
                <a:latin typeface="Roboto" panose="020B0604020202020204" charset="0"/>
                <a:ea typeface="Roboto" panose="020B0604020202020204" charset="0"/>
                <a:cs typeface="Roboto"/>
                <a:sym typeface="Roboto"/>
              </a:endParaRPr>
            </a:p>
            <a:p>
              <a:pPr marL="0" marR="0" lvl="0" indent="0" algn="l" rtl="0">
                <a:lnSpc>
                  <a:spcPct val="100000"/>
                </a:lnSpc>
                <a:spcBef>
                  <a:spcPts val="0"/>
                </a:spcBef>
                <a:spcAft>
                  <a:spcPts val="0"/>
                </a:spcAft>
                <a:buClr>
                  <a:srgbClr val="000000"/>
                </a:buClr>
                <a:buSzPts val="900"/>
                <a:buFont typeface="Arial"/>
                <a:buNone/>
              </a:pPr>
              <a:endParaRPr sz="1000" dirty="0">
                <a:solidFill>
                  <a:srgbClr val="FFFFFF"/>
                </a:solidFill>
                <a:latin typeface="Roboto" panose="020B0604020202020204" charset="0"/>
                <a:ea typeface="Roboto" panose="020B0604020202020204" charset="0"/>
                <a:cs typeface="Roboto"/>
                <a:sym typeface="Roboto"/>
              </a:endParaRPr>
            </a:p>
          </p:txBody>
        </p:sp>
        <p:cxnSp>
          <p:nvCxnSpPr>
            <p:cNvPr id="115" name="Google Shape;115;p16"/>
            <p:cNvCxnSpPr/>
            <p:nvPr/>
          </p:nvCxnSpPr>
          <p:spPr>
            <a:xfrm>
              <a:off x="2286000" y="2295575"/>
              <a:ext cx="0" cy="2837400"/>
            </a:xfrm>
            <a:prstGeom prst="straightConnector1">
              <a:avLst/>
            </a:prstGeom>
            <a:noFill/>
            <a:ln w="9525" cap="flat" cmpd="sng">
              <a:solidFill>
                <a:srgbClr val="83E3D9"/>
              </a:solidFill>
              <a:prstDash val="dot"/>
              <a:round/>
              <a:headEnd type="none" w="sm" len="sm"/>
              <a:tailEnd type="none" w="sm" len="sm"/>
            </a:ln>
          </p:spPr>
        </p:cxnSp>
      </p:grpSp>
      <p:grpSp>
        <p:nvGrpSpPr>
          <p:cNvPr id="116" name="Google Shape;116;p16"/>
          <p:cNvGrpSpPr/>
          <p:nvPr/>
        </p:nvGrpSpPr>
        <p:grpSpPr>
          <a:xfrm>
            <a:off x="7370244" y="1299343"/>
            <a:ext cx="1773707" cy="3844163"/>
            <a:chOff x="0" y="2295575"/>
            <a:chExt cx="2286000" cy="2847950"/>
          </a:xfrm>
        </p:grpSpPr>
        <p:grpSp>
          <p:nvGrpSpPr>
            <p:cNvPr id="117" name="Google Shape;117;p16"/>
            <p:cNvGrpSpPr/>
            <p:nvPr/>
          </p:nvGrpSpPr>
          <p:grpSpPr>
            <a:xfrm>
              <a:off x="0" y="2295575"/>
              <a:ext cx="2286000" cy="2847950"/>
              <a:chOff x="0" y="2295575"/>
              <a:chExt cx="2286000" cy="2847950"/>
            </a:xfrm>
          </p:grpSpPr>
          <p:sp>
            <p:nvSpPr>
              <p:cNvPr id="118" name="Google Shape;118;p16"/>
              <p:cNvSpPr/>
              <p:nvPr/>
            </p:nvSpPr>
            <p:spPr>
              <a:xfrm>
                <a:off x="0" y="2823925"/>
                <a:ext cx="2286000" cy="2319600"/>
              </a:xfrm>
              <a:prstGeom prst="rect">
                <a:avLst/>
              </a:prstGeom>
              <a:solidFill>
                <a:srgbClr val="1B78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00" b="0" i="0" u="none" strike="noStrike" cap="none">
                  <a:solidFill>
                    <a:srgbClr val="000000"/>
                  </a:solidFill>
                  <a:latin typeface="Roboto" panose="020B0604020202020204" charset="0"/>
                  <a:ea typeface="Roboto" panose="020B0604020202020204" charset="0"/>
                  <a:sym typeface="Arial"/>
                </a:endParaRPr>
              </a:p>
            </p:txBody>
          </p:sp>
          <p:sp>
            <p:nvSpPr>
              <p:cNvPr id="119" name="Google Shape;119;p16"/>
              <p:cNvSpPr/>
              <p:nvPr/>
            </p:nvSpPr>
            <p:spPr>
              <a:xfrm>
                <a:off x="0" y="2295575"/>
                <a:ext cx="2286000" cy="53700"/>
              </a:xfrm>
              <a:prstGeom prst="rect">
                <a:avLst/>
              </a:prstGeom>
              <a:solidFill>
                <a:srgbClr val="1B78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00" b="0" i="0" u="none" strike="noStrike" cap="none">
                  <a:solidFill>
                    <a:srgbClr val="000000"/>
                  </a:solidFill>
                  <a:latin typeface="Roboto" panose="020B0604020202020204" charset="0"/>
                  <a:ea typeface="Roboto" panose="020B0604020202020204" charset="0"/>
                  <a:sym typeface="Arial"/>
                </a:endParaRPr>
              </a:p>
            </p:txBody>
          </p:sp>
        </p:grpSp>
        <p:sp>
          <p:nvSpPr>
            <p:cNvPr id="120" name="Google Shape;120;p16"/>
            <p:cNvSpPr txBox="1"/>
            <p:nvPr/>
          </p:nvSpPr>
          <p:spPr>
            <a:xfrm>
              <a:off x="24882" y="2365016"/>
              <a:ext cx="1853400" cy="462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200"/>
                <a:buFont typeface="Arial"/>
                <a:buNone/>
              </a:pPr>
              <a:r>
                <a:rPr lang="en" sz="1000" b="1" i="0" u="none" strike="noStrike" cap="none">
                  <a:solidFill>
                    <a:srgbClr val="1B786E"/>
                  </a:solidFill>
                  <a:latin typeface="Roboto" panose="020B0604020202020204" charset="0"/>
                  <a:ea typeface="Roboto" panose="020B0604020202020204" charset="0"/>
                  <a:cs typeface="Roboto"/>
                  <a:sym typeface="Roboto"/>
                </a:rPr>
                <a:t>Conclusions</a:t>
              </a:r>
              <a:endParaRPr sz="1000" b="1" i="0" u="none" strike="noStrike" cap="none">
                <a:solidFill>
                  <a:srgbClr val="1B786E"/>
                </a:solidFill>
                <a:latin typeface="Roboto" panose="020B0604020202020204" charset="0"/>
                <a:ea typeface="Roboto" panose="020B0604020202020204" charset="0"/>
                <a:cs typeface="Roboto"/>
                <a:sym typeface="Roboto"/>
              </a:endParaRPr>
            </a:p>
          </p:txBody>
        </p:sp>
        <p:sp>
          <p:nvSpPr>
            <p:cNvPr id="121" name="Google Shape;121;p16"/>
            <p:cNvSpPr txBox="1"/>
            <p:nvPr/>
          </p:nvSpPr>
          <p:spPr>
            <a:xfrm>
              <a:off x="216300" y="3050050"/>
              <a:ext cx="1853400" cy="79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000" b="1" i="0" u="none" strike="noStrike" cap="none" dirty="0">
                  <a:solidFill>
                    <a:srgbClr val="FFFFFF"/>
                  </a:solidFill>
                  <a:latin typeface="Roboto" panose="020B0604020202020204" charset="0"/>
                  <a:ea typeface="Roboto" panose="020B0604020202020204" charset="0"/>
                  <a:cs typeface="Roboto"/>
                  <a:sym typeface="Roboto"/>
                </a:rPr>
                <a:t>Present the results of the analysis</a:t>
              </a:r>
              <a:endParaRPr sz="1000" b="1" i="0" u="none" strike="noStrike" cap="none" dirty="0">
                <a:solidFill>
                  <a:srgbClr val="FFFFFF"/>
                </a:solidFill>
                <a:latin typeface="Roboto" panose="020B0604020202020204" charset="0"/>
                <a:ea typeface="Roboto" panose="020B0604020202020204" charset="0"/>
                <a:cs typeface="Roboto"/>
                <a:sym typeface="Roboto"/>
              </a:endParaRPr>
            </a:p>
          </p:txBody>
        </p:sp>
        <p:sp>
          <p:nvSpPr>
            <p:cNvPr id="122" name="Google Shape;122;p16"/>
            <p:cNvSpPr txBox="1"/>
            <p:nvPr/>
          </p:nvSpPr>
          <p:spPr>
            <a:xfrm>
              <a:off x="216300" y="3896950"/>
              <a:ext cx="1853400" cy="99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000" b="0" i="0" u="none" strike="noStrike" cap="none" dirty="0">
                  <a:solidFill>
                    <a:srgbClr val="FFFFFF"/>
                  </a:solidFill>
                  <a:latin typeface="Roboto" panose="020B0604020202020204" charset="0"/>
                  <a:ea typeface="Roboto" panose="020B0604020202020204" charset="0"/>
                  <a:cs typeface="Roboto"/>
                  <a:sym typeface="Roboto"/>
                </a:rPr>
                <a:t>Owner: TBD</a:t>
              </a:r>
              <a:endParaRPr sz="1000" dirty="0">
                <a:latin typeface="Roboto" panose="020B0604020202020204" charset="0"/>
                <a:ea typeface="Roboto" panose="020B0604020202020204" charset="0"/>
              </a:endParaRPr>
            </a:p>
            <a:p>
              <a:pPr marL="0" marR="0" lvl="0" indent="0" algn="l" rtl="0">
                <a:lnSpc>
                  <a:spcPct val="100000"/>
                </a:lnSpc>
                <a:spcBef>
                  <a:spcPts val="0"/>
                </a:spcBef>
                <a:spcAft>
                  <a:spcPts val="0"/>
                </a:spcAft>
                <a:buClr>
                  <a:srgbClr val="000000"/>
                </a:buClr>
                <a:buSzPts val="900"/>
                <a:buFont typeface="Arial"/>
                <a:buNone/>
              </a:pPr>
              <a:endParaRPr sz="1000" b="0" i="0" u="none" strike="noStrike" cap="none" dirty="0">
                <a:solidFill>
                  <a:srgbClr val="FFFFFF"/>
                </a:solidFill>
                <a:latin typeface="Roboto" panose="020B0604020202020204" charset="0"/>
                <a:ea typeface="Roboto" panose="020B0604020202020204" charset="0"/>
                <a:cs typeface="Roboto"/>
                <a:sym typeface="Roboto"/>
              </a:endParaRPr>
            </a:p>
            <a:p>
              <a:pPr marL="0" marR="0" lvl="0" indent="0" algn="l" rtl="0">
                <a:lnSpc>
                  <a:spcPct val="100000"/>
                </a:lnSpc>
                <a:spcBef>
                  <a:spcPts val="0"/>
                </a:spcBef>
                <a:spcAft>
                  <a:spcPts val="0"/>
                </a:spcAft>
                <a:buClr>
                  <a:srgbClr val="000000"/>
                </a:buClr>
                <a:buSzPts val="900"/>
                <a:buFont typeface="Arial"/>
                <a:buNone/>
              </a:pPr>
              <a:r>
                <a:rPr lang="en" sz="1000" b="0" i="0" u="none" strike="noStrike" cap="none" dirty="0">
                  <a:solidFill>
                    <a:srgbClr val="FFFFFF"/>
                  </a:solidFill>
                  <a:latin typeface="Roboto" panose="020B0604020202020204" charset="0"/>
                  <a:ea typeface="Roboto" panose="020B0604020202020204" charset="0"/>
                  <a:cs typeface="Roboto"/>
                  <a:sym typeface="Roboto"/>
                </a:rPr>
                <a:t>Our presentation plan will be defined once we have completed the analysis and visualization stages of our project.</a:t>
              </a:r>
              <a:endParaRPr sz="1000" b="0" i="0" u="none" strike="noStrike" cap="none" dirty="0">
                <a:solidFill>
                  <a:srgbClr val="FFFFFF"/>
                </a:solidFill>
                <a:latin typeface="Roboto" panose="020B0604020202020204" charset="0"/>
                <a:ea typeface="Roboto" panose="020B0604020202020204" charset="0"/>
                <a:cs typeface="Roboto"/>
                <a:sym typeface="Roboto"/>
              </a:endParaRPr>
            </a:p>
          </p:txBody>
        </p:sp>
        <p:cxnSp>
          <p:nvCxnSpPr>
            <p:cNvPr id="123" name="Google Shape;123;p16"/>
            <p:cNvCxnSpPr/>
            <p:nvPr/>
          </p:nvCxnSpPr>
          <p:spPr>
            <a:xfrm>
              <a:off x="2286000" y="2295575"/>
              <a:ext cx="0" cy="2837400"/>
            </a:xfrm>
            <a:prstGeom prst="straightConnector1">
              <a:avLst/>
            </a:prstGeom>
            <a:noFill/>
            <a:ln w="9525" cap="flat" cmpd="sng">
              <a:solidFill>
                <a:srgbClr val="83E3D9"/>
              </a:solidFill>
              <a:prstDash val="dot"/>
              <a:round/>
              <a:headEnd type="none" w="sm" len="sm"/>
              <a:tailEnd type="none" w="sm" len="sm"/>
            </a:ln>
          </p:spPr>
        </p:cxnSp>
      </p:grpSp>
      <p:sp>
        <p:nvSpPr>
          <p:cNvPr id="124" name="Google Shape;124;p16"/>
          <p:cNvSpPr txBox="1"/>
          <p:nvPr/>
        </p:nvSpPr>
        <p:spPr>
          <a:xfrm>
            <a:off x="1913225" y="1393025"/>
            <a:ext cx="1796700" cy="454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200"/>
              <a:buFont typeface="Arial"/>
              <a:buNone/>
            </a:pPr>
            <a:r>
              <a:rPr lang="en" sz="1000" b="1" i="0" u="none" strike="noStrike" cap="none" dirty="0">
                <a:solidFill>
                  <a:srgbClr val="1B786E"/>
                </a:solidFill>
                <a:latin typeface="Roboto" panose="020B0604020202020204" charset="0"/>
                <a:ea typeface="Roboto" panose="020B0604020202020204" charset="0"/>
                <a:cs typeface="Roboto"/>
                <a:sym typeface="Roboto"/>
              </a:rPr>
              <a:t>Preperation</a:t>
            </a:r>
            <a:endParaRPr sz="1000" b="1" i="0" u="none" strike="noStrike" cap="none" dirty="0">
              <a:solidFill>
                <a:srgbClr val="1B786E"/>
              </a:solidFill>
              <a:latin typeface="Roboto" panose="020B0604020202020204" charset="0"/>
              <a:ea typeface="Roboto" panose="020B0604020202020204" charset="0"/>
              <a:cs typeface="Roboto"/>
              <a:sym typeface="Roboto"/>
            </a:endParaRPr>
          </a:p>
        </p:txBody>
      </p:sp>
      <p:sp>
        <p:nvSpPr>
          <p:cNvPr id="44" name="Google Shape;90;p16">
            <a:extLst>
              <a:ext uri="{FF2B5EF4-FFF2-40B4-BE49-F238E27FC236}">
                <a16:creationId xmlns:a16="http://schemas.microsoft.com/office/drawing/2014/main" id="{A8FDB018-7924-4105-99CA-2AAA73D905B7}"/>
              </a:ext>
            </a:extLst>
          </p:cNvPr>
          <p:cNvSpPr txBox="1"/>
          <p:nvPr/>
        </p:nvSpPr>
        <p:spPr>
          <a:xfrm>
            <a:off x="3902451" y="2012507"/>
            <a:ext cx="1456587" cy="2741041"/>
          </a:xfrm>
          <a:prstGeom prst="rect">
            <a:avLst/>
          </a:prstGeom>
          <a:solidFill>
            <a:srgbClr val="1B786E"/>
          </a:solidFill>
          <a:ln>
            <a:noFill/>
          </a:ln>
        </p:spPr>
        <p:txBody>
          <a:bodyPr spcFirstLastPara="1" wrap="square" lIns="91425" tIns="91425" rIns="91425" bIns="91425" anchor="t" anchorCtr="0">
            <a:noAutofit/>
          </a:bodyPr>
          <a:lstStyle/>
          <a:p>
            <a:pPr rtl="0" fontAlgn="base">
              <a:spcBef>
                <a:spcPts val="0"/>
              </a:spcBef>
              <a:spcAft>
                <a:spcPts val="0"/>
              </a:spcAft>
            </a:pPr>
            <a:r>
              <a:rPr lang="en-US" sz="950" b="1" i="0" u="none" strike="noStrike" dirty="0">
                <a:solidFill>
                  <a:schemeClr val="bg1"/>
                </a:solidFill>
                <a:effectLst/>
                <a:latin typeface="Roboto" panose="020B0604020202020204" charset="0"/>
              </a:rPr>
              <a:t>3. Refunding</a:t>
            </a:r>
          </a:p>
          <a:p>
            <a:pPr rtl="0" fontAlgn="base">
              <a:spcBef>
                <a:spcPts val="0"/>
              </a:spcBef>
              <a:spcAft>
                <a:spcPts val="0"/>
              </a:spcAft>
            </a:pPr>
            <a:r>
              <a:rPr lang="en-US" sz="950" b="1" i="0" u="none" strike="noStrike" dirty="0">
                <a:solidFill>
                  <a:schemeClr val="bg1"/>
                </a:solidFill>
                <a:effectLst/>
                <a:latin typeface="Roboto" panose="020B0604020202020204" charset="0"/>
              </a:rPr>
              <a:t>- Calculate total value of sale and total amount of tokens</a:t>
            </a:r>
          </a:p>
          <a:p>
            <a:pPr rtl="0" fontAlgn="base">
              <a:spcBef>
                <a:spcPts val="0"/>
              </a:spcBef>
              <a:spcAft>
                <a:spcPts val="0"/>
              </a:spcAft>
            </a:pPr>
            <a:r>
              <a:rPr lang="en-US" sz="950" b="1" i="0" u="none" strike="noStrike" dirty="0">
                <a:solidFill>
                  <a:schemeClr val="bg1"/>
                </a:solidFill>
                <a:effectLst/>
                <a:latin typeface="Roboto" panose="020B0604020202020204" charset="0"/>
              </a:rPr>
              <a:t>- Distribute ether back to token holders</a:t>
            </a:r>
          </a:p>
          <a:p>
            <a:pPr rtl="0" fontAlgn="base">
              <a:spcBef>
                <a:spcPts val="0"/>
              </a:spcBef>
              <a:spcAft>
                <a:spcPts val="0"/>
              </a:spcAft>
            </a:pPr>
            <a:endParaRPr lang="en-US" sz="950" b="1" i="0" u="none" strike="noStrike" dirty="0">
              <a:solidFill>
                <a:schemeClr val="bg1"/>
              </a:solidFill>
              <a:effectLst/>
              <a:latin typeface="Roboto" panose="020B0604020202020204" charset="0"/>
            </a:endParaRPr>
          </a:p>
          <a:p>
            <a:pPr rtl="0" fontAlgn="base">
              <a:spcBef>
                <a:spcPts val="0"/>
              </a:spcBef>
              <a:spcAft>
                <a:spcPts val="0"/>
              </a:spcAft>
            </a:pPr>
            <a:r>
              <a:rPr lang="en-US" sz="950" b="1" dirty="0">
                <a:solidFill>
                  <a:schemeClr val="bg1"/>
                </a:solidFill>
                <a:latin typeface="Roboto" panose="020B0604020202020204" charset="0"/>
              </a:rPr>
              <a:t>Owner:</a:t>
            </a:r>
          </a:p>
          <a:p>
            <a:pPr rtl="0" fontAlgn="base">
              <a:spcBef>
                <a:spcPts val="0"/>
              </a:spcBef>
              <a:spcAft>
                <a:spcPts val="0"/>
              </a:spcAft>
            </a:pPr>
            <a:endParaRPr lang="en-US" sz="950" b="1" i="0" u="none" strike="noStrike" dirty="0">
              <a:solidFill>
                <a:schemeClr val="bg1"/>
              </a:solidFill>
              <a:effectLst/>
              <a:latin typeface="Roboto" panose="020B0604020202020204" charset="0"/>
            </a:endParaRPr>
          </a:p>
          <a:p>
            <a:pPr rtl="0" fontAlgn="base">
              <a:spcBef>
                <a:spcPts val="0"/>
              </a:spcBef>
              <a:spcAft>
                <a:spcPts val="0"/>
              </a:spcAft>
            </a:pPr>
            <a:r>
              <a:rPr lang="en-US" sz="950" b="1" dirty="0">
                <a:solidFill>
                  <a:schemeClr val="bg1"/>
                </a:solidFill>
                <a:latin typeface="Roboto" panose="020B0604020202020204" charset="0"/>
              </a:rPr>
              <a:t>4. </a:t>
            </a:r>
            <a:r>
              <a:rPr lang="en-US" sz="950" b="1" i="0" u="none" strike="noStrike" dirty="0">
                <a:solidFill>
                  <a:schemeClr val="bg1"/>
                </a:solidFill>
                <a:effectLst/>
                <a:latin typeface="Roboto" panose="020B0604020202020204" charset="0"/>
              </a:rPr>
              <a:t>Deploy website (Using Pinata)</a:t>
            </a:r>
          </a:p>
          <a:p>
            <a:pPr rtl="0" fontAlgn="base">
              <a:spcBef>
                <a:spcPts val="0"/>
              </a:spcBef>
            </a:pPr>
            <a:r>
              <a:rPr lang="en-US" sz="950" b="1" i="0" u="none" strike="noStrike" dirty="0">
                <a:solidFill>
                  <a:schemeClr val="bg1"/>
                </a:solidFill>
                <a:effectLst/>
                <a:latin typeface="Roboto" panose="020B0604020202020204" charset="0"/>
              </a:rPr>
              <a:t>- Shows listings, total raised and time limits</a:t>
            </a:r>
          </a:p>
          <a:p>
            <a:pPr rtl="0" fontAlgn="base">
              <a:spcBef>
                <a:spcPts val="0"/>
              </a:spcBef>
            </a:pPr>
            <a:r>
              <a:rPr lang="en-US" sz="950" b="1" i="0" u="none" strike="noStrike" dirty="0">
                <a:solidFill>
                  <a:schemeClr val="bg1"/>
                </a:solidFill>
                <a:effectLst/>
                <a:latin typeface="Roboto" panose="020B0604020202020204" charset="0"/>
              </a:rPr>
              <a:t>- Connect with meta mask</a:t>
            </a:r>
          </a:p>
          <a:p>
            <a:pPr marL="0" marR="0" lvl="0" indent="0" algn="l" rtl="0">
              <a:lnSpc>
                <a:spcPct val="100000"/>
              </a:lnSpc>
              <a:spcBef>
                <a:spcPts val="0"/>
              </a:spcBef>
              <a:spcAft>
                <a:spcPts val="0"/>
              </a:spcAft>
              <a:buClr>
                <a:srgbClr val="000000"/>
              </a:buClr>
              <a:buSzPts val="900"/>
              <a:buFont typeface="Arial"/>
              <a:buNone/>
            </a:pPr>
            <a:endParaRPr lang="en-CA" sz="950" b="1" dirty="0">
              <a:solidFill>
                <a:schemeClr val="bg1"/>
              </a:solidFill>
              <a:latin typeface="Roboto" panose="020B0604020202020204" charset="0"/>
              <a:ea typeface="Roboto" panose="020B0604020202020204" charset="0"/>
              <a:cs typeface="Roboto"/>
              <a:sym typeface="Roboto"/>
            </a:endParaRPr>
          </a:p>
          <a:p>
            <a:pPr marL="0" marR="0" lvl="0" indent="0" algn="l" rtl="0">
              <a:lnSpc>
                <a:spcPct val="100000"/>
              </a:lnSpc>
              <a:spcBef>
                <a:spcPts val="0"/>
              </a:spcBef>
              <a:spcAft>
                <a:spcPts val="0"/>
              </a:spcAft>
              <a:buClr>
                <a:srgbClr val="000000"/>
              </a:buClr>
              <a:buSzPts val="900"/>
              <a:buFont typeface="Arial"/>
              <a:buNone/>
            </a:pPr>
            <a:r>
              <a:rPr lang="en-CA" sz="950" b="1" dirty="0">
                <a:solidFill>
                  <a:schemeClr val="bg1"/>
                </a:solidFill>
                <a:latin typeface="Roboto" panose="020B0604020202020204" charset="0"/>
                <a:ea typeface="Roboto" panose="020B0604020202020204" charset="0"/>
                <a:cs typeface="Roboto"/>
                <a:sym typeface="Roboto"/>
              </a:rPr>
              <a:t>Owner:</a:t>
            </a:r>
            <a:endParaRPr sz="950" b="1" dirty="0">
              <a:solidFill>
                <a:schemeClr val="bg1"/>
              </a:solidFill>
              <a:latin typeface="Roboto" panose="020B0604020202020204" charset="0"/>
              <a:ea typeface="Roboto" panose="020B0604020202020204" charset="0"/>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Sources</a:t>
            </a:r>
            <a:endParaRPr/>
          </a:p>
        </p:txBody>
      </p:sp>
      <p:sp>
        <p:nvSpPr>
          <p:cNvPr id="130" name="Google Shape;130;p17"/>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Resources referenced or leveraged by our project team.</a:t>
            </a:r>
            <a:endParaRPr dirty="0"/>
          </a:p>
        </p:txBody>
      </p:sp>
      <p:sp>
        <p:nvSpPr>
          <p:cNvPr id="131" name="Google Shape;131;p17"/>
          <p:cNvSpPr txBox="1">
            <a:spLocks noGrp="1"/>
          </p:cNvSpPr>
          <p:nvPr>
            <p:ph type="body" idx="2"/>
          </p:nvPr>
        </p:nvSpPr>
        <p:spPr>
          <a:xfrm>
            <a:off x="4725925" y="363150"/>
            <a:ext cx="3954000" cy="411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Background/Data:</a:t>
            </a:r>
          </a:p>
          <a:p>
            <a:pPr marL="0" lvl="0" indent="0" algn="l" rtl="0">
              <a:spcBef>
                <a:spcPts val="0"/>
              </a:spcBef>
              <a:spcAft>
                <a:spcPts val="0"/>
              </a:spcAft>
              <a:buNone/>
            </a:pPr>
            <a:endParaRPr lang="en" dirty="0"/>
          </a:p>
          <a:p>
            <a:pPr marL="0" lvl="0" indent="0" algn="l" rtl="0">
              <a:spcBef>
                <a:spcPts val="0"/>
              </a:spcBef>
              <a:spcAft>
                <a:spcPts val="0"/>
              </a:spcAft>
              <a:buNone/>
            </a:pPr>
            <a:r>
              <a:rPr lang="en-CA" b="0" i="0" u="sng" dirty="0">
                <a:effectLst/>
                <a:latin typeface="+mj-lt"/>
                <a:hlinkClick r:id="rId3"/>
              </a:rPr>
              <a:t>https://ca.finance.yahoo.com/quote/BTCC-B.TO/</a:t>
            </a:r>
            <a:endParaRPr lang="en-CA" b="0" i="0" u="sng" dirty="0">
              <a:effectLst/>
              <a:latin typeface="+mj-lt"/>
            </a:endParaRPr>
          </a:p>
          <a:p>
            <a:pPr marL="0" lvl="0" indent="0" algn="l" rtl="0">
              <a:spcBef>
                <a:spcPts val="0"/>
              </a:spcBef>
              <a:spcAft>
                <a:spcPts val="0"/>
              </a:spcAft>
              <a:buNone/>
            </a:pPr>
            <a:endParaRPr lang="en-CA" u="sng" dirty="0">
              <a:latin typeface="+mj-lt"/>
            </a:endParaRPr>
          </a:p>
          <a:p>
            <a:pPr marL="0" lvl="0" indent="0" algn="l" rtl="0">
              <a:spcBef>
                <a:spcPts val="0"/>
              </a:spcBef>
              <a:spcAft>
                <a:spcPts val="0"/>
              </a:spcAft>
              <a:buNone/>
            </a:pPr>
            <a:r>
              <a:rPr lang="en-CA" b="0" i="0" u="none" strike="noStrike" dirty="0">
                <a:effectLst/>
                <a:latin typeface="+mj-lt"/>
                <a:hlinkClick r:id="rId4"/>
              </a:rPr>
              <a:t>https://www.addyinvest.com/</a:t>
            </a:r>
            <a:endParaRPr dirty="0">
              <a:latin typeface="+mj-lt"/>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4748</TotalTime>
  <Words>511</Words>
  <Application>Microsoft Office PowerPoint</Application>
  <PresentationFormat>On-screen Show (16:9)</PresentationFormat>
  <Paragraphs>68</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Merriweather</vt:lpstr>
      <vt:lpstr>Roboto</vt:lpstr>
      <vt:lpstr>Arial</vt:lpstr>
      <vt:lpstr>PT Sans Narrow</vt:lpstr>
      <vt:lpstr>Paradigm</vt:lpstr>
      <vt:lpstr> UofT SCS FinTech Book Camp Project 3 - Team 3 Project Proposal &amp; Plan Fungible Flipping Funding    </vt:lpstr>
      <vt:lpstr>Problem Definition Can you make money by flipping houses using smart contracts?</vt:lpstr>
      <vt:lpstr>Solution Can you make money by flipping houses using smart contracts?</vt:lpstr>
      <vt:lpstr>Tools we plan to use…</vt:lpstr>
      <vt:lpstr>Project Plan &amp; Work Distribution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UofT SCS FinTech Book Camp Project 2 - Team 1 Project Proposal &amp; Plan</dc:title>
  <dc:creator>Austria</dc:creator>
  <cp:lastModifiedBy>Kim Mitchelle Austria</cp:lastModifiedBy>
  <cp:revision>11</cp:revision>
  <dcterms:modified xsi:type="dcterms:W3CDTF">2021-03-10T01:35:46Z</dcterms:modified>
</cp:coreProperties>
</file>