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32"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336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103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0025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Hunter Ashner</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113106"/>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706974" y="1202484"/>
            <a:ext cx="10820400" cy="48126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Validate Input Data</a:t>
            </a:r>
          </a:p>
          <a:p>
            <a:pPr marL="0" lvl="0" indent="0" algn="l" rtl="0">
              <a:lnSpc>
                <a:spcPct val="90000"/>
              </a:lnSpc>
              <a:spcBef>
                <a:spcPts val="1000"/>
              </a:spcBef>
              <a:spcAft>
                <a:spcPts val="0"/>
              </a:spcAft>
              <a:buSzPts val="1800"/>
              <a:buNone/>
            </a:pPr>
            <a:r>
              <a:rPr lang="en-US" dirty="0"/>
              <a:t>SQL Injection – STD-STR02-C – Sanitize data passed to complex systems, inclusion of special characters could have undefined behaviors in complex systems.</a:t>
            </a:r>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Special characters are allowed resulting in undefined behavior or malicious code injection to complex subsystems.  Creating an array of valid characters allows the application to easily filter out special characters that may have undefined results on complex subsystems like SQL databases. </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B66E69B3-6C9F-E558-F37B-5E839165CAF2}"/>
              </a:ext>
            </a:extLst>
          </p:cNvPr>
          <p:cNvSpPr txBox="1"/>
          <p:nvPr/>
        </p:nvSpPr>
        <p:spPr>
          <a:xfrm>
            <a:off x="1820894" y="3800564"/>
            <a:ext cx="2570671" cy="307777"/>
          </a:xfrm>
          <a:prstGeom prst="rect">
            <a:avLst/>
          </a:prstGeom>
          <a:noFill/>
        </p:spPr>
        <p:txBody>
          <a:bodyPr wrap="square" rtlCol="0">
            <a:spAutoFit/>
          </a:bodyPr>
          <a:lstStyle/>
          <a:p>
            <a:r>
              <a:rPr lang="en-US" b="1" dirty="0">
                <a:solidFill>
                  <a:schemeClr val="bg1"/>
                </a:solidFill>
              </a:rPr>
              <a:t>NON-COMPLIANT                                                                                                    </a:t>
            </a:r>
          </a:p>
        </p:txBody>
      </p:sp>
      <p:sp>
        <p:nvSpPr>
          <p:cNvPr id="7" name="TextBox 6">
            <a:extLst>
              <a:ext uri="{FF2B5EF4-FFF2-40B4-BE49-F238E27FC236}">
                <a16:creationId xmlns:a16="http://schemas.microsoft.com/office/drawing/2014/main" id="{8D600F56-9FFB-B725-873A-923A9BF09E20}"/>
              </a:ext>
            </a:extLst>
          </p:cNvPr>
          <p:cNvSpPr txBox="1"/>
          <p:nvPr/>
        </p:nvSpPr>
        <p:spPr>
          <a:xfrm>
            <a:off x="7451068" y="3800564"/>
            <a:ext cx="2570671" cy="307777"/>
          </a:xfrm>
          <a:prstGeom prst="rect">
            <a:avLst/>
          </a:prstGeom>
          <a:noFill/>
        </p:spPr>
        <p:txBody>
          <a:bodyPr wrap="square" rtlCol="0">
            <a:spAutoFit/>
          </a:bodyPr>
          <a:lstStyle/>
          <a:p>
            <a:r>
              <a:rPr lang="en-US" b="1" dirty="0">
                <a:solidFill>
                  <a:schemeClr val="bg1"/>
                </a:solidFill>
              </a:rPr>
              <a:t>COMPLIANT                                                                                                    </a:t>
            </a:r>
          </a:p>
        </p:txBody>
      </p:sp>
      <p:pic>
        <p:nvPicPr>
          <p:cNvPr id="4" name="Picture 3">
            <a:extLst>
              <a:ext uri="{FF2B5EF4-FFF2-40B4-BE49-F238E27FC236}">
                <a16:creationId xmlns:a16="http://schemas.microsoft.com/office/drawing/2014/main" id="{847BADF4-D584-48B5-2240-5EC30102C87D}"/>
              </a:ext>
            </a:extLst>
          </p:cNvPr>
          <p:cNvPicPr>
            <a:picLocks noChangeAspect="1"/>
          </p:cNvPicPr>
          <p:nvPr/>
        </p:nvPicPr>
        <p:blipFill>
          <a:blip r:embed="rId5"/>
          <a:stretch>
            <a:fillRect/>
          </a:stretch>
        </p:blipFill>
        <p:spPr>
          <a:xfrm>
            <a:off x="825440" y="4108341"/>
            <a:ext cx="4019550" cy="542925"/>
          </a:xfrm>
          <a:prstGeom prst="rect">
            <a:avLst/>
          </a:prstGeom>
        </p:spPr>
      </p:pic>
      <p:pic>
        <p:nvPicPr>
          <p:cNvPr id="8" name="Picture 7">
            <a:extLst>
              <a:ext uri="{FF2B5EF4-FFF2-40B4-BE49-F238E27FC236}">
                <a16:creationId xmlns:a16="http://schemas.microsoft.com/office/drawing/2014/main" id="{28EA62A6-9E9D-9B2B-4418-2F5DD86566B9}"/>
              </a:ext>
            </a:extLst>
          </p:cNvPr>
          <p:cNvPicPr>
            <a:picLocks noChangeAspect="1"/>
          </p:cNvPicPr>
          <p:nvPr/>
        </p:nvPicPr>
        <p:blipFill>
          <a:blip r:embed="rId6"/>
          <a:stretch>
            <a:fillRect/>
          </a:stretch>
        </p:blipFill>
        <p:spPr>
          <a:xfrm>
            <a:off x="5457269" y="4108341"/>
            <a:ext cx="5457825" cy="1733550"/>
          </a:xfrm>
          <a:prstGeom prst="rect">
            <a:avLst/>
          </a:prstGeom>
        </p:spPr>
      </p:pic>
    </p:spTree>
    <p:custDataLst>
      <p:tags r:id="rId1"/>
    </p:custDataLst>
    <p:extLst>
      <p:ext uri="{BB962C8B-B14F-4D97-AF65-F5344CB8AC3E}">
        <p14:creationId xmlns:p14="http://schemas.microsoft.com/office/powerpoint/2010/main" val="160522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113106"/>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706974" y="1202484"/>
            <a:ext cx="10820400" cy="48126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Architect &amp; Design for Security Policies</a:t>
            </a:r>
          </a:p>
          <a:p>
            <a:pPr marL="0" lvl="0" indent="0" algn="l" rtl="0">
              <a:lnSpc>
                <a:spcPct val="90000"/>
              </a:lnSpc>
              <a:spcBef>
                <a:spcPts val="1000"/>
              </a:spcBef>
              <a:spcAft>
                <a:spcPts val="0"/>
              </a:spcAft>
              <a:buSzPts val="1800"/>
              <a:buNone/>
            </a:pPr>
            <a:r>
              <a:rPr lang="en-US" dirty="0"/>
              <a:t>SQL Injection – STD-MEM11-C – Do not assume infinite heap space.</a:t>
            </a:r>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Because no bound is placed on memory, an undetected memory leak could exhaust the entire heap leading to computer failure, crashes, or other undefined behavior. If heap exhaustion is a potential after code refactoring, storing large amounts of data to the disk may be a more manageable solution for handling the large amounts of data.</a:t>
            </a:r>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Writing data to a simple database file could potentially resolves issues with memory exhaustion.</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B66E69B3-6C9F-E558-F37B-5E839165CAF2}"/>
              </a:ext>
            </a:extLst>
          </p:cNvPr>
          <p:cNvSpPr txBox="1"/>
          <p:nvPr/>
        </p:nvSpPr>
        <p:spPr>
          <a:xfrm>
            <a:off x="3912460" y="3808435"/>
            <a:ext cx="2570671" cy="307777"/>
          </a:xfrm>
          <a:prstGeom prst="rect">
            <a:avLst/>
          </a:prstGeom>
          <a:noFill/>
        </p:spPr>
        <p:txBody>
          <a:bodyPr wrap="square" rtlCol="0">
            <a:spAutoFit/>
          </a:bodyPr>
          <a:lstStyle/>
          <a:p>
            <a:r>
              <a:rPr lang="en-US" b="1" dirty="0">
                <a:solidFill>
                  <a:schemeClr val="bg1"/>
                </a:solidFill>
              </a:rPr>
              <a:t>NON-COMPLIANT                                                                                                    </a:t>
            </a:r>
          </a:p>
        </p:txBody>
      </p:sp>
      <p:sp>
        <p:nvSpPr>
          <p:cNvPr id="7" name="TextBox 6">
            <a:extLst>
              <a:ext uri="{FF2B5EF4-FFF2-40B4-BE49-F238E27FC236}">
                <a16:creationId xmlns:a16="http://schemas.microsoft.com/office/drawing/2014/main" id="{8D600F56-9FFB-B725-873A-923A9BF09E20}"/>
              </a:ext>
            </a:extLst>
          </p:cNvPr>
          <p:cNvSpPr txBox="1"/>
          <p:nvPr/>
        </p:nvSpPr>
        <p:spPr>
          <a:xfrm>
            <a:off x="7451068" y="3800564"/>
            <a:ext cx="2570671" cy="307777"/>
          </a:xfrm>
          <a:prstGeom prst="rect">
            <a:avLst/>
          </a:prstGeom>
          <a:noFill/>
        </p:spPr>
        <p:txBody>
          <a:bodyPr wrap="square" rtlCol="0">
            <a:spAutoFit/>
          </a:bodyPr>
          <a:lstStyle/>
          <a:p>
            <a:r>
              <a:rPr lang="en-US" b="1" dirty="0">
                <a:solidFill>
                  <a:schemeClr val="bg1"/>
                </a:solidFill>
              </a:rPr>
              <a:t>COMPLIANT                                                                                                    </a:t>
            </a:r>
          </a:p>
        </p:txBody>
      </p:sp>
      <p:pic>
        <p:nvPicPr>
          <p:cNvPr id="9" name="Picture 8">
            <a:extLst>
              <a:ext uri="{FF2B5EF4-FFF2-40B4-BE49-F238E27FC236}">
                <a16:creationId xmlns:a16="http://schemas.microsoft.com/office/drawing/2014/main" id="{9CBB7864-0091-C37D-A273-CE6FC841DCF5}"/>
              </a:ext>
            </a:extLst>
          </p:cNvPr>
          <p:cNvPicPr>
            <a:picLocks noChangeAspect="1"/>
          </p:cNvPicPr>
          <p:nvPr/>
        </p:nvPicPr>
        <p:blipFill>
          <a:blip r:embed="rId5"/>
          <a:stretch>
            <a:fillRect/>
          </a:stretch>
        </p:blipFill>
        <p:spPr>
          <a:xfrm>
            <a:off x="3579763" y="4131297"/>
            <a:ext cx="2551068" cy="2371502"/>
          </a:xfrm>
          <a:prstGeom prst="rect">
            <a:avLst/>
          </a:prstGeom>
        </p:spPr>
      </p:pic>
      <p:pic>
        <p:nvPicPr>
          <p:cNvPr id="11" name="Picture 10">
            <a:extLst>
              <a:ext uri="{FF2B5EF4-FFF2-40B4-BE49-F238E27FC236}">
                <a16:creationId xmlns:a16="http://schemas.microsoft.com/office/drawing/2014/main" id="{61E43CC4-6FA2-FDAE-871C-4AFAD9B1C8B9}"/>
              </a:ext>
            </a:extLst>
          </p:cNvPr>
          <p:cNvPicPr>
            <a:picLocks noChangeAspect="1"/>
          </p:cNvPicPr>
          <p:nvPr/>
        </p:nvPicPr>
        <p:blipFill>
          <a:blip r:embed="rId6"/>
          <a:stretch>
            <a:fillRect/>
          </a:stretch>
        </p:blipFill>
        <p:spPr>
          <a:xfrm>
            <a:off x="6483131" y="3608811"/>
            <a:ext cx="3510596" cy="2947740"/>
          </a:xfrm>
          <a:prstGeom prst="rect">
            <a:avLst/>
          </a:prstGeom>
        </p:spPr>
      </p:pic>
    </p:spTree>
    <p:custDataLst>
      <p:tags r:id="rId1"/>
    </p:custDataLst>
    <p:extLst>
      <p:ext uri="{BB962C8B-B14F-4D97-AF65-F5344CB8AC3E}">
        <p14:creationId xmlns:p14="http://schemas.microsoft.com/office/powerpoint/2010/main" val="43722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712145"/>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refers to any software development system that starts with security principles in place and thoroughly integrates these systems during each iterative step of the software design process.</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By integrating security into the continuous integration environment, vulnerabilities are fixed before their deployment.</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By collecting user input and monitoring/logging usage info and statistics information can be gathered and patches can be made to fix bugs and other vulnerabilities in a codebase.</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 now or wait is a fine line danced by many organizations and </a:t>
            </a:r>
            <a:r>
              <a:rPr lang="en-US" sz="2000" dirty="0" err="1"/>
              <a:t>DevSecOps</a:t>
            </a:r>
            <a:r>
              <a:rPr lang="en-US" sz="2000" dirty="0"/>
              <a:t> teams.  Often deciding between fixing a vulnerability immediately or leaving it vulnerable to attack comes down to the number of other vulnerabilities that may be more important to patch as well as the budget and staffing an organization has available to dedicate to make these changes immediately.</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People are usually the easiest means of access into any organization.  In addition to network security principles, secure coding practices, and </a:t>
            </a:r>
            <a:r>
              <a:rPr lang="en-US" sz="2000" dirty="0" err="1"/>
              <a:t>DevSecOps</a:t>
            </a:r>
            <a:r>
              <a:rPr lang="en-US" sz="2000" dirty="0"/>
              <a:t> processes, physically protecting company data and systems is another important step in protecting software systems.   By locking server rooms, server racks, and NAS devices, data can be kept secure from any physical interaction.</a:t>
            </a:r>
          </a:p>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Creating an environment of security in an organization is an important step in protecting company networks and systems from unauthorized access.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Be prepared to change protection strategies.</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Have resources and staff to take immediate action.</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Prioritize high likelihood and high severity vulnerabilities first.</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Begin development with security principles in mind.</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Security starts at home, and protecting assets physically is just as important as securing a codebase.</a:t>
            </a:r>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err="1">
                <a:effectLst/>
              </a:rPr>
              <a:t>Seacord</a:t>
            </a:r>
            <a:r>
              <a:rPr lang="en-US" dirty="0">
                <a:effectLst/>
              </a:rPr>
              <a:t>, R. C., &amp; </a:t>
            </a:r>
            <a:r>
              <a:rPr lang="en-US" dirty="0" err="1">
                <a:effectLst/>
              </a:rPr>
              <a:t>Pethia</a:t>
            </a:r>
            <a:r>
              <a:rPr lang="en-US" dirty="0">
                <a:effectLst/>
              </a:rPr>
              <a:t>, R. D. (2015). </a:t>
            </a:r>
            <a:r>
              <a:rPr lang="en-US" i="1" dirty="0">
                <a:effectLst/>
              </a:rPr>
              <a:t>Secure coding in C and C++</a:t>
            </a:r>
            <a:r>
              <a:rPr lang="en-US" dirty="0">
                <a:effectLst/>
              </a:rPr>
              <a:t>. Addison-Wesley.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describes the segmented approach of security needed to protect an organization at multiple levels through robust distributed security practices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166342" y="295230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933290776"/>
              </p:ext>
            </p:extLst>
          </p:nvPr>
        </p:nvGraphicFramePr>
        <p:xfrm>
          <a:off x="1876462" y="2057401"/>
          <a:ext cx="7835225" cy="43890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STD-INT31-C</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STD-INT31-C</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STD-STR02-C</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STD-CTR53-CPP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STD-DCL03-C</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STD-EXP51-CPP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STD-DCL12-C</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STD-DCL12-C</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STD-MEM11-C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4362" y="2069502"/>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Validating input, especially in type unsafe languages like C, protects from buffer overflows and other runtime errors, as well as attacks like SQL-Injection.</a:t>
            </a:r>
          </a:p>
          <a:p>
            <a:pPr marL="228600" lvl="0" indent="-228600" algn="l" rtl="0">
              <a:lnSpc>
                <a:spcPct val="90000"/>
              </a:lnSpc>
              <a:spcBef>
                <a:spcPts val="0"/>
              </a:spcBef>
              <a:spcAft>
                <a:spcPts val="0"/>
              </a:spcAft>
              <a:buClr>
                <a:schemeClr val="lt1"/>
              </a:buClr>
              <a:buSzPts val="2000"/>
              <a:buChar char="•"/>
            </a:pPr>
            <a:r>
              <a:rPr lang="en-US" dirty="0"/>
              <a:t>Heeding compiler warnings is the first defense for patching any holes or security vulnerabilities in an application.</a:t>
            </a:r>
          </a:p>
          <a:p>
            <a:pPr marL="228600" lvl="0" indent="-228600" algn="l" rtl="0">
              <a:lnSpc>
                <a:spcPct val="90000"/>
              </a:lnSpc>
              <a:spcBef>
                <a:spcPts val="0"/>
              </a:spcBef>
              <a:spcAft>
                <a:spcPts val="0"/>
              </a:spcAft>
              <a:buClr>
                <a:schemeClr val="lt1"/>
              </a:buClr>
              <a:buSzPts val="2000"/>
              <a:buChar char="•"/>
            </a:pPr>
            <a:r>
              <a:rPr lang="en-US" dirty="0"/>
              <a:t>Beginning the design process with an emphasis on security closely integrates security and best practices directly into an applications code base.</a:t>
            </a:r>
          </a:p>
          <a:p>
            <a:pPr marL="228600" lvl="0" indent="-228600" algn="l" rtl="0">
              <a:lnSpc>
                <a:spcPct val="90000"/>
              </a:lnSpc>
              <a:spcBef>
                <a:spcPts val="0"/>
              </a:spcBef>
              <a:spcAft>
                <a:spcPts val="0"/>
              </a:spcAft>
              <a:buClr>
                <a:schemeClr val="lt1"/>
              </a:buClr>
              <a:buSzPts val="2000"/>
              <a:buChar char="•"/>
            </a:pPr>
            <a:r>
              <a:rPr lang="en-US" dirty="0"/>
              <a:t>Simplicity and decoupled code saves time, increases readability, and reusability of code.</a:t>
            </a:r>
          </a:p>
          <a:p>
            <a:pPr marL="228600" lvl="0" indent="-228600" algn="l" rtl="0">
              <a:lnSpc>
                <a:spcPct val="90000"/>
              </a:lnSpc>
              <a:spcBef>
                <a:spcPts val="0"/>
              </a:spcBef>
              <a:spcAft>
                <a:spcPts val="0"/>
              </a:spcAft>
              <a:buClr>
                <a:schemeClr val="lt1"/>
              </a:buClr>
              <a:buSzPts val="2000"/>
              <a:buChar char="•"/>
            </a:pPr>
            <a:r>
              <a:rPr lang="en-US" dirty="0"/>
              <a:t>By denying access by default and only authorizing access when utterly necessary systems are kept more secure.</a:t>
            </a:r>
          </a:p>
          <a:p>
            <a:pPr marL="228600" lvl="0" indent="-228600" algn="l" rtl="0">
              <a:lnSpc>
                <a:spcPct val="90000"/>
              </a:lnSpc>
              <a:spcBef>
                <a:spcPts val="0"/>
              </a:spcBef>
              <a:spcAft>
                <a:spcPts val="0"/>
              </a:spcAft>
              <a:buClr>
                <a:schemeClr val="lt1"/>
              </a:buClr>
              <a:buSzPts val="2000"/>
              <a:buChar char="•"/>
            </a:pPr>
            <a:r>
              <a:rPr lang="en-US" dirty="0"/>
              <a:t>By sanitizing data before passing, it to other systems we are creating a second data verification process and protecting partnered systems simultaneously. </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at rest should be encrypted if it contains any identifying or confidential information. Robust cipher algorithms like AES128/256 are optimal to protect data from brute force attacks.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Usage Of inherently suboptimal plain text protocols should be always avoided. FTP, Telnet, and HTTP pass data over networks without encryption.  This could cause easy avenues for attack as local networks thought to be safe from surveillance could be used to gain unencrypted user information.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Remote offices and home users should only be accessing company resources via encrypted VPN tunnels.  Newer standards like OpenVPN and </a:t>
            </a:r>
            <a:r>
              <a:rPr lang="en-US" sz="2000" dirty="0" err="1"/>
              <a:t>Wireguard</a:t>
            </a:r>
            <a:r>
              <a:rPr lang="en-US" sz="2000" dirty="0"/>
              <a:t> offer robust encryption with faster speeds than their predecessors.</a:t>
            </a:r>
          </a:p>
          <a:p>
            <a:pPr marL="228600" lvl="0" indent="-228600" algn="l" rtl="0">
              <a:lnSpc>
                <a:spcPct val="90000"/>
              </a:lnSpc>
              <a:spcBef>
                <a:spcPts val="0"/>
              </a:spcBef>
              <a:spcAft>
                <a:spcPts val="0"/>
              </a:spcAft>
              <a:buClr>
                <a:schemeClr val="lt1"/>
              </a:buClr>
              <a:buSzPts val="2000"/>
              <a:buChar char="•"/>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is the backbone of any company’s network and data security layers.  Users should utilize TOTP applications along with robust access credentials for the strongest protection.</a:t>
            </a:r>
          </a:p>
          <a:p>
            <a:pPr marL="228600" lvl="0" indent="-228600" algn="l" rtl="0">
              <a:lnSpc>
                <a:spcPct val="90000"/>
              </a:lnSpc>
              <a:spcBef>
                <a:spcPts val="0"/>
              </a:spcBef>
              <a:spcAft>
                <a:spcPts val="0"/>
              </a:spcAft>
              <a:buClr>
                <a:schemeClr val="lt1"/>
              </a:buClr>
              <a:buSzPts val="2400"/>
              <a:buChar char="•"/>
            </a:pPr>
            <a:r>
              <a:rPr lang="en-US" sz="2400" dirty="0"/>
              <a:t>Authorization is paramount to determine when access to specific resources should be granted, authorization should be checked frequently or with every request made to access secured data.</a:t>
            </a:r>
          </a:p>
          <a:p>
            <a:pPr marL="228600" lvl="0" indent="-228600" algn="l" rtl="0">
              <a:lnSpc>
                <a:spcPct val="90000"/>
              </a:lnSpc>
              <a:spcBef>
                <a:spcPts val="0"/>
              </a:spcBef>
              <a:spcAft>
                <a:spcPts val="0"/>
              </a:spcAft>
              <a:buClr>
                <a:schemeClr val="lt1"/>
              </a:buClr>
              <a:buSzPts val="2400"/>
              <a:buChar char="•"/>
            </a:pPr>
            <a:r>
              <a:rPr lang="en-US" sz="2400" dirty="0"/>
              <a:t>Accounting allows a security team to track any unauthorized or potentially malicious access to private data and systems.  Often strange behaviors can be detected just from intelligent logging.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113106"/>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706974" y="1202484"/>
            <a:ext cx="10820400" cy="48126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Architect &amp;  Design for Security Policies</a:t>
            </a:r>
          </a:p>
          <a:p>
            <a:pPr marL="0" lvl="0" indent="0" algn="l" rtl="0">
              <a:lnSpc>
                <a:spcPct val="90000"/>
              </a:lnSpc>
              <a:spcBef>
                <a:spcPts val="1000"/>
              </a:spcBef>
              <a:spcAft>
                <a:spcPts val="0"/>
              </a:spcAft>
              <a:buSzPts val="1800"/>
              <a:buNone/>
            </a:pPr>
            <a:r>
              <a:rPr lang="en-US" dirty="0"/>
              <a:t>Data Type – STD-DCL12-C – Implement abstract data types using opaque types.</a:t>
            </a:r>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Developers are more likely to directly manipulate size and </a:t>
            </a:r>
            <a:r>
              <a:rPr lang="en-US" sz="1800" dirty="0" err="1">
                <a:effectLst/>
                <a:latin typeface="Calibri" panose="020F0502020204030204" pitchFamily="34" charset="0"/>
                <a:ea typeface="Calibri" panose="020F0502020204030204" pitchFamily="34" charset="0"/>
              </a:rPr>
              <a:t>maxSize</a:t>
            </a:r>
            <a:r>
              <a:rPr lang="en-US" sz="1800" dirty="0">
                <a:effectLst/>
                <a:latin typeface="Calibri" panose="020F0502020204030204" pitchFamily="34" charset="0"/>
                <a:ea typeface="Calibri" panose="020F0502020204030204" pitchFamily="34" charset="0"/>
              </a:rPr>
              <a:t> of </a:t>
            </a:r>
            <a:r>
              <a:rPr lang="en-US" sz="1800" dirty="0" err="1">
                <a:effectLst/>
                <a:latin typeface="Calibri" panose="020F0502020204030204" pitchFamily="34" charset="0"/>
                <a:ea typeface="Calibri" panose="020F0502020204030204" pitchFamily="34" charset="0"/>
              </a:rPr>
              <a:t>string_mx</a:t>
            </a:r>
            <a:r>
              <a:rPr lang="en-US" sz="1800" dirty="0">
                <a:effectLst/>
                <a:latin typeface="Calibri" panose="020F0502020204030204" pitchFamily="34" charset="0"/>
                <a:ea typeface="Calibri" panose="020F0502020204030204" pitchFamily="34" charset="0"/>
              </a:rPr>
              <a:t> violating the principles of information hiding.</a:t>
            </a:r>
            <a:endParaRPr lang="en-US" dirty="0"/>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In the compliant example two header files are created to hide the implementation of the data type from the users of the managed string library.</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D5AE004-02CE-16B3-98B6-0613F46DF425}"/>
              </a:ext>
            </a:extLst>
          </p:cNvPr>
          <p:cNvPicPr>
            <a:picLocks noChangeAspect="1"/>
          </p:cNvPicPr>
          <p:nvPr/>
        </p:nvPicPr>
        <p:blipFill>
          <a:blip r:embed="rId5"/>
          <a:stretch>
            <a:fillRect/>
          </a:stretch>
        </p:blipFill>
        <p:spPr>
          <a:xfrm>
            <a:off x="685800" y="4056101"/>
            <a:ext cx="4572000" cy="2533650"/>
          </a:xfrm>
          <a:prstGeom prst="rect">
            <a:avLst/>
          </a:prstGeom>
        </p:spPr>
      </p:pic>
      <p:pic>
        <p:nvPicPr>
          <p:cNvPr id="5" name="Picture 4">
            <a:extLst>
              <a:ext uri="{FF2B5EF4-FFF2-40B4-BE49-F238E27FC236}">
                <a16:creationId xmlns:a16="http://schemas.microsoft.com/office/drawing/2014/main" id="{86ECB85D-0B39-BD37-1A2C-30FF6DA11257}"/>
              </a:ext>
            </a:extLst>
          </p:cNvPr>
          <p:cNvPicPr>
            <a:picLocks noChangeAspect="1"/>
          </p:cNvPicPr>
          <p:nvPr/>
        </p:nvPicPr>
        <p:blipFill>
          <a:blip r:embed="rId6"/>
          <a:stretch>
            <a:fillRect/>
          </a:stretch>
        </p:blipFill>
        <p:spPr>
          <a:xfrm>
            <a:off x="6096000" y="4056101"/>
            <a:ext cx="4505325" cy="2238375"/>
          </a:xfrm>
          <a:prstGeom prst="rect">
            <a:avLst/>
          </a:prstGeom>
        </p:spPr>
      </p:pic>
      <p:sp>
        <p:nvSpPr>
          <p:cNvPr id="6" name="TextBox 5">
            <a:extLst>
              <a:ext uri="{FF2B5EF4-FFF2-40B4-BE49-F238E27FC236}">
                <a16:creationId xmlns:a16="http://schemas.microsoft.com/office/drawing/2014/main" id="{B66E69B3-6C9F-E558-F37B-5E839165CAF2}"/>
              </a:ext>
            </a:extLst>
          </p:cNvPr>
          <p:cNvSpPr txBox="1"/>
          <p:nvPr/>
        </p:nvSpPr>
        <p:spPr>
          <a:xfrm>
            <a:off x="1820894" y="3800564"/>
            <a:ext cx="2570671" cy="307777"/>
          </a:xfrm>
          <a:prstGeom prst="rect">
            <a:avLst/>
          </a:prstGeom>
          <a:noFill/>
        </p:spPr>
        <p:txBody>
          <a:bodyPr wrap="square" rtlCol="0">
            <a:spAutoFit/>
          </a:bodyPr>
          <a:lstStyle/>
          <a:p>
            <a:r>
              <a:rPr lang="en-US" b="1" dirty="0">
                <a:solidFill>
                  <a:schemeClr val="bg1"/>
                </a:solidFill>
              </a:rPr>
              <a:t>NON-COMPLIANT                                                                                                    </a:t>
            </a:r>
          </a:p>
        </p:txBody>
      </p:sp>
      <p:sp>
        <p:nvSpPr>
          <p:cNvPr id="7" name="TextBox 6">
            <a:extLst>
              <a:ext uri="{FF2B5EF4-FFF2-40B4-BE49-F238E27FC236}">
                <a16:creationId xmlns:a16="http://schemas.microsoft.com/office/drawing/2014/main" id="{8D600F56-9FFB-B725-873A-923A9BF09E20}"/>
              </a:ext>
            </a:extLst>
          </p:cNvPr>
          <p:cNvSpPr txBox="1"/>
          <p:nvPr/>
        </p:nvSpPr>
        <p:spPr>
          <a:xfrm>
            <a:off x="7451068" y="3800564"/>
            <a:ext cx="2570671" cy="307777"/>
          </a:xfrm>
          <a:prstGeom prst="rect">
            <a:avLst/>
          </a:prstGeom>
          <a:noFill/>
        </p:spPr>
        <p:txBody>
          <a:bodyPr wrap="square" rtlCol="0">
            <a:spAutoFit/>
          </a:bodyPr>
          <a:lstStyle/>
          <a:p>
            <a:r>
              <a:rPr lang="en-US" b="1" dirty="0">
                <a:solidFill>
                  <a:schemeClr val="bg1"/>
                </a:solidFill>
              </a:rPr>
              <a:t>COMPLIANT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113106"/>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706974" y="1202484"/>
            <a:ext cx="10820400" cy="48126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Architect &amp;  Design for Security Policies</a:t>
            </a:r>
          </a:p>
          <a:p>
            <a:pPr marL="0" lvl="0" indent="0" algn="l" rtl="0">
              <a:lnSpc>
                <a:spcPct val="90000"/>
              </a:lnSpc>
              <a:spcBef>
                <a:spcPts val="1000"/>
              </a:spcBef>
              <a:spcAft>
                <a:spcPts val="0"/>
              </a:spcAft>
              <a:buSzPts val="1800"/>
              <a:buNone/>
            </a:pPr>
            <a:r>
              <a:rPr lang="en-US" dirty="0"/>
              <a:t>Data Value – STD-INT31-C – Ensure that integer conversions do not result in lost or misinterpreted data.</a:t>
            </a:r>
          </a:p>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Type range errors like loss of data and loss of sign can occur when converting from a value of unsigned integer to signed integer. By validating ranges before converting from unsigned to signed int prevents loss of data and loss of sign errors.</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B66E69B3-6C9F-E558-F37B-5E839165CAF2}"/>
              </a:ext>
            </a:extLst>
          </p:cNvPr>
          <p:cNvSpPr txBox="1"/>
          <p:nvPr/>
        </p:nvSpPr>
        <p:spPr>
          <a:xfrm>
            <a:off x="1820894" y="3800564"/>
            <a:ext cx="2570671" cy="307777"/>
          </a:xfrm>
          <a:prstGeom prst="rect">
            <a:avLst/>
          </a:prstGeom>
          <a:noFill/>
        </p:spPr>
        <p:txBody>
          <a:bodyPr wrap="square" rtlCol="0">
            <a:spAutoFit/>
          </a:bodyPr>
          <a:lstStyle/>
          <a:p>
            <a:r>
              <a:rPr lang="en-US" b="1" dirty="0">
                <a:solidFill>
                  <a:schemeClr val="bg1"/>
                </a:solidFill>
              </a:rPr>
              <a:t>NON-COMPLIANT                                                                                                    </a:t>
            </a:r>
          </a:p>
        </p:txBody>
      </p:sp>
      <p:sp>
        <p:nvSpPr>
          <p:cNvPr id="7" name="TextBox 6">
            <a:extLst>
              <a:ext uri="{FF2B5EF4-FFF2-40B4-BE49-F238E27FC236}">
                <a16:creationId xmlns:a16="http://schemas.microsoft.com/office/drawing/2014/main" id="{8D600F56-9FFB-B725-873A-923A9BF09E20}"/>
              </a:ext>
            </a:extLst>
          </p:cNvPr>
          <p:cNvSpPr txBox="1"/>
          <p:nvPr/>
        </p:nvSpPr>
        <p:spPr>
          <a:xfrm>
            <a:off x="7451068" y="3800564"/>
            <a:ext cx="2570671" cy="307777"/>
          </a:xfrm>
          <a:prstGeom prst="rect">
            <a:avLst/>
          </a:prstGeom>
          <a:noFill/>
        </p:spPr>
        <p:txBody>
          <a:bodyPr wrap="square" rtlCol="0">
            <a:spAutoFit/>
          </a:bodyPr>
          <a:lstStyle/>
          <a:p>
            <a:r>
              <a:rPr lang="en-US" b="1" dirty="0">
                <a:solidFill>
                  <a:schemeClr val="bg1"/>
                </a:solidFill>
              </a:rPr>
              <a:t>COMPLIANT                                                                                                    </a:t>
            </a:r>
          </a:p>
        </p:txBody>
      </p:sp>
      <p:pic>
        <p:nvPicPr>
          <p:cNvPr id="9" name="Picture 8">
            <a:extLst>
              <a:ext uri="{FF2B5EF4-FFF2-40B4-BE49-F238E27FC236}">
                <a16:creationId xmlns:a16="http://schemas.microsoft.com/office/drawing/2014/main" id="{FAC4BC59-B58C-C684-682E-E66275A99DF3}"/>
              </a:ext>
            </a:extLst>
          </p:cNvPr>
          <p:cNvPicPr>
            <a:picLocks noChangeAspect="1"/>
          </p:cNvPicPr>
          <p:nvPr/>
        </p:nvPicPr>
        <p:blipFill>
          <a:blip r:embed="rId5"/>
          <a:stretch>
            <a:fillRect/>
          </a:stretch>
        </p:blipFill>
        <p:spPr>
          <a:xfrm>
            <a:off x="754408" y="4108341"/>
            <a:ext cx="4086225" cy="1504950"/>
          </a:xfrm>
          <a:prstGeom prst="rect">
            <a:avLst/>
          </a:prstGeom>
        </p:spPr>
      </p:pic>
      <p:pic>
        <p:nvPicPr>
          <p:cNvPr id="11" name="Picture 10">
            <a:extLst>
              <a:ext uri="{FF2B5EF4-FFF2-40B4-BE49-F238E27FC236}">
                <a16:creationId xmlns:a16="http://schemas.microsoft.com/office/drawing/2014/main" id="{ABD237F3-1D66-7511-2AF0-DCDF46E81E61}"/>
              </a:ext>
            </a:extLst>
          </p:cNvPr>
          <p:cNvPicPr>
            <a:picLocks noChangeAspect="1"/>
          </p:cNvPicPr>
          <p:nvPr/>
        </p:nvPicPr>
        <p:blipFill>
          <a:blip r:embed="rId6"/>
          <a:stretch>
            <a:fillRect/>
          </a:stretch>
        </p:blipFill>
        <p:spPr>
          <a:xfrm>
            <a:off x="6316423" y="4108341"/>
            <a:ext cx="4324350" cy="2133600"/>
          </a:xfrm>
          <a:prstGeom prst="rect">
            <a:avLst/>
          </a:prstGeom>
        </p:spPr>
      </p:pic>
    </p:spTree>
    <p:custDataLst>
      <p:tags r:id="rId1"/>
    </p:custDataLst>
    <p:extLst>
      <p:ext uri="{BB962C8B-B14F-4D97-AF65-F5344CB8AC3E}">
        <p14:creationId xmlns:p14="http://schemas.microsoft.com/office/powerpoint/2010/main" val="4227573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130</TotalTime>
  <Words>1048</Words>
  <Application>Microsoft Office PowerPoint</Application>
  <PresentationFormat>Widescreen</PresentationFormat>
  <Paragraphs>97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Ashner, Hunter</cp:lastModifiedBy>
  <cp:revision>15</cp:revision>
  <dcterms:created xsi:type="dcterms:W3CDTF">2020-08-19T17:59:24Z</dcterms:created>
  <dcterms:modified xsi:type="dcterms:W3CDTF">2023-02-20T00:28:47Z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