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24"/>
  </p:notesMasterIdLst>
  <p:sldIdLst>
    <p:sldId id="256" r:id="rId2"/>
    <p:sldId id="257" r:id="rId3"/>
    <p:sldId id="290" r:id="rId4"/>
    <p:sldId id="287" r:id="rId5"/>
    <p:sldId id="258" r:id="rId6"/>
    <p:sldId id="273" r:id="rId7"/>
    <p:sldId id="274" r:id="rId8"/>
    <p:sldId id="272" r:id="rId9"/>
    <p:sldId id="284" r:id="rId10"/>
    <p:sldId id="260" r:id="rId11"/>
    <p:sldId id="275" r:id="rId12"/>
    <p:sldId id="291" r:id="rId13"/>
    <p:sldId id="268" r:id="rId14"/>
    <p:sldId id="282" r:id="rId15"/>
    <p:sldId id="276" r:id="rId16"/>
    <p:sldId id="283" r:id="rId17"/>
    <p:sldId id="289" r:id="rId18"/>
    <p:sldId id="279" r:id="rId19"/>
    <p:sldId id="261" r:id="rId20"/>
    <p:sldId id="285" r:id="rId21"/>
    <p:sldId id="286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6E1F6E-F52C-43B5-BEEE-3B2F6E725B6B}">
          <p14:sldIdLst>
            <p14:sldId id="256"/>
            <p14:sldId id="257"/>
            <p14:sldId id="290"/>
            <p14:sldId id="287"/>
            <p14:sldId id="258"/>
            <p14:sldId id="273"/>
            <p14:sldId id="274"/>
            <p14:sldId id="272"/>
            <p14:sldId id="284"/>
            <p14:sldId id="260"/>
            <p14:sldId id="275"/>
            <p14:sldId id="291"/>
            <p14:sldId id="268"/>
            <p14:sldId id="282"/>
            <p14:sldId id="276"/>
            <p14:sldId id="283"/>
            <p14:sldId id="289"/>
            <p14:sldId id="279"/>
            <p14:sldId id="261"/>
            <p14:sldId id="285"/>
            <p14:sldId id="286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/>
    <p:restoredTop sz="95238"/>
  </p:normalViewPr>
  <p:slideViewPr>
    <p:cSldViewPr snapToGrid="0" snapToObjects="1" showGuides="1">
      <p:cViewPr varScale="1">
        <p:scale>
          <a:sx n="92" d="100"/>
          <a:sy n="92" d="100"/>
        </p:scale>
        <p:origin x="8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F0E26-5067-F642-94A3-740695EB8FF5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312CB-3BCA-9047-8DE9-79636BB0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312CB-3BCA-9047-8DE9-79636BB053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8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312CB-3BCA-9047-8DE9-79636BB053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91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434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6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6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6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00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xmlns="" id="{14452350-0B14-4700-8C7F-6552A2CACA03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93892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buite" TargetMode="External"/><Relationship Id="rId4" Type="http://schemas.openxmlformats.org/officeDocument/2006/relationships/hyperlink" Target="https://github.com/ugochi" TargetMode="External"/><Relationship Id="rId5" Type="http://schemas.openxmlformats.org/officeDocument/2006/relationships/hyperlink" Target="https://github.com/huntercash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bduli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CA25A-E5BA-A54C-A788-9C6A8959D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487189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NYC collisions vs the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DB8E11-A9B5-A447-996D-062EAB71E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247490"/>
            <a:ext cx="7197726" cy="140546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 tooltip="GitHub"/>
              </a:rPr>
              <a:t>Ibrahim Abdulrahmon</a:t>
            </a:r>
            <a:endParaRPr lang="en-US" dirty="0"/>
          </a:p>
          <a:p>
            <a:r>
              <a:rPr lang="en-US" dirty="0">
                <a:hlinkClick r:id="rId3" tooltip="Github"/>
              </a:rPr>
              <a:t>Chris Hart</a:t>
            </a:r>
            <a:endParaRPr lang="en-US" dirty="0"/>
          </a:p>
          <a:p>
            <a:r>
              <a:rPr lang="en-US" dirty="0">
                <a:hlinkClick r:id="rId4" tooltip="GitHub"/>
              </a:rPr>
              <a:t>Ugochi Akaluso</a:t>
            </a:r>
            <a:endParaRPr lang="en-US" dirty="0"/>
          </a:p>
          <a:p>
            <a:r>
              <a:rPr lang="en-US" dirty="0">
                <a:hlinkClick r:id="rId5" tooltip="GitHub"/>
              </a:rPr>
              <a:t>Hunter Cash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DA148-DFCE-4891-9EAA-B72040FA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510" y="2369127"/>
            <a:ext cx="5257799" cy="1456267"/>
          </a:xfrm>
        </p:spPr>
        <p:txBody>
          <a:bodyPr>
            <a:normAutofit/>
          </a:bodyPr>
          <a:lstStyle/>
          <a:p>
            <a:r>
              <a:rPr lang="en-US" sz="44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657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0E4C8-860A-40AA-95EF-F9A2C1DD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266334"/>
          </a:xfrm>
        </p:spPr>
        <p:txBody>
          <a:bodyPr>
            <a:normAutofit/>
          </a:bodyPr>
          <a:lstStyle/>
          <a:p>
            <a:r>
              <a:rPr lang="en-US" sz="2400" dirty="0"/>
              <a:t>Highest injuries by weather type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37" y="1656627"/>
            <a:ext cx="8723301" cy="4328537"/>
          </a:xfrm>
        </p:spPr>
      </p:pic>
    </p:spTree>
    <p:extLst>
      <p:ext uri="{BB962C8B-B14F-4D97-AF65-F5344CB8AC3E}">
        <p14:creationId xmlns:p14="http://schemas.microsoft.com/office/powerpoint/2010/main" val="25272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510" y="140919"/>
            <a:ext cx="8610600" cy="1293028"/>
          </a:xfrm>
        </p:spPr>
        <p:txBody>
          <a:bodyPr>
            <a:normAutofit/>
          </a:bodyPr>
          <a:lstStyle/>
          <a:p>
            <a:r>
              <a:rPr lang="en-US" sz="2800" dirty="0"/>
              <a:t>Example: Data by day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3" y="1066799"/>
            <a:ext cx="11111346" cy="5555673"/>
          </a:xfrm>
        </p:spPr>
      </p:pic>
    </p:spTree>
    <p:extLst>
      <p:ext uri="{BB962C8B-B14F-4D97-AF65-F5344CB8AC3E}">
        <p14:creationId xmlns:p14="http://schemas.microsoft.com/office/powerpoint/2010/main" val="9366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0F1CA-9661-4FB5-8CA1-1996FE6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66713"/>
          </a:xfrm>
        </p:spPr>
        <p:txBody>
          <a:bodyPr>
            <a:noAutofit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cloudiness</a:t>
            </a:r>
            <a:r>
              <a:rPr lang="en-US" sz="2400" dirty="0"/>
              <a:t> have a significant effect on the number of Collisions or Injuries?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xmlns="" id="{E35E92D4-D576-45D9-8378-35D2C97B5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182" y="1604962"/>
            <a:ext cx="7296149" cy="3648075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8A5C032-3C69-4843-A0C3-DD5DECE6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22781"/>
              </p:ext>
            </p:extLst>
          </p:nvPr>
        </p:nvGraphicFramePr>
        <p:xfrm>
          <a:off x="763571" y="5497480"/>
          <a:ext cx="10118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620">
                  <a:extLst>
                    <a:ext uri="{9D8B030D-6E8A-4147-A177-3AD203B41FA5}">
                      <a16:colId xmlns:a16="http://schemas.microsoft.com/office/drawing/2014/main" xmlns="" val="2670550747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1946152109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1126911897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73.98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416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7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0F1CA-9661-4FB5-8CA1-1996FE6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66713"/>
          </a:xfrm>
        </p:spPr>
        <p:txBody>
          <a:bodyPr>
            <a:noAutofit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cloudiness</a:t>
            </a:r>
            <a:r>
              <a:rPr lang="en-US" sz="2400" dirty="0"/>
              <a:t> have a significant effect on the number of Collisions or Injuries?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BCB305E1-BBEB-4530-91CA-E0669AE1A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96" y="1612065"/>
            <a:ext cx="7299323" cy="3649662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8A5C032-3C69-4843-A0C3-DD5DECE6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85955"/>
              </p:ext>
            </p:extLst>
          </p:nvPr>
        </p:nvGraphicFramePr>
        <p:xfrm>
          <a:off x="763571" y="5497480"/>
          <a:ext cx="10118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620">
                  <a:extLst>
                    <a:ext uri="{9D8B030D-6E8A-4147-A177-3AD203B41FA5}">
                      <a16:colId xmlns:a16="http://schemas.microsoft.com/office/drawing/2014/main" xmlns="" val="2670550747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1946152109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1126911897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203.88</a:t>
                      </a:r>
                      <a:endParaRPr lang="en-US" sz="1400" dirty="0"/>
                    </a:p>
                  </a:txBody>
                  <a:tcPr marL="97190" marR="97190"/>
                </a:tc>
                <a:extLst>
                  <a:ext uri="{0D108BD9-81ED-4DB2-BD59-A6C34878D82A}">
                    <a16:rowId xmlns:a16="http://schemas.microsoft.com/office/drawing/2014/main" xmlns="" val="200416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559CB-3793-4533-8A7E-67DC3F83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77074"/>
            <a:ext cx="10131425" cy="1649690"/>
          </a:xfrm>
        </p:spPr>
        <p:txBody>
          <a:bodyPr>
            <a:normAutofit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minimum temperature </a:t>
            </a:r>
            <a:r>
              <a:rPr lang="en-US" sz="2400" dirty="0"/>
              <a:t>have a significant effect on the number of Collisions or injuries?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CE72FC-88A5-483D-88D8-ABBF2361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20" y="1396738"/>
            <a:ext cx="8129047" cy="406452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990865B-24C7-4CCE-8FB2-D719C462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07920"/>
              </p:ext>
            </p:extLst>
          </p:nvPr>
        </p:nvGraphicFramePr>
        <p:xfrm>
          <a:off x="1180738" y="5739246"/>
          <a:ext cx="101314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xmlns="" val="2670550747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1946152109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1126911897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8.07e-26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701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0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559CB-3793-4533-8A7E-67DC3F83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93909"/>
            <a:ext cx="10131425" cy="1649690"/>
          </a:xfrm>
        </p:spPr>
        <p:txBody>
          <a:bodyPr>
            <a:normAutofit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minimum temperature </a:t>
            </a:r>
            <a:r>
              <a:rPr lang="en-US" sz="2400" dirty="0"/>
              <a:t>have a significant effect on the number of collisions or injuries?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990865B-24C7-4CCE-8FB2-D719C462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89232"/>
              </p:ext>
            </p:extLst>
          </p:nvPr>
        </p:nvGraphicFramePr>
        <p:xfrm>
          <a:off x="1180738" y="5739246"/>
          <a:ext cx="101314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xmlns="" val="2670550747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1946152109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1126911897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 marL="97190" marR="97190"/>
                </a:tc>
                <a:extLst>
                  <a:ext uri="{0D108BD9-81ED-4DB2-BD59-A6C34878D82A}">
                    <a16:rowId xmlns:a16="http://schemas.microsoft.com/office/drawing/2014/main" xmlns="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2.09e-7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1.82</a:t>
                      </a:r>
                      <a:endParaRPr lang="en-US" sz="1400" dirty="0"/>
                    </a:p>
                  </a:txBody>
                  <a:tcPr marL="97190" marR="97190"/>
                </a:tc>
                <a:extLst>
                  <a:ext uri="{0D108BD9-81ED-4DB2-BD59-A6C34878D82A}">
                    <a16:rowId xmlns:a16="http://schemas.microsoft.com/office/drawing/2014/main" xmlns="" val="368701186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26" y="1496290"/>
            <a:ext cx="7910946" cy="39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injury &amp; collision regression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INJURY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3609750"/>
              </p:ext>
            </p:extLst>
          </p:nvPr>
        </p:nvGraphicFramePr>
        <p:xfrm>
          <a:off x="685800" y="3132138"/>
          <a:ext cx="5311772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943"/>
                <a:gridCol w="1327943"/>
                <a:gridCol w="1327943"/>
                <a:gridCol w="1327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8.07e-26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0.56</a:t>
                      </a:r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73.98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Visibility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2.15e-07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16.41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Humidity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143.41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Precipitation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0.32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2822.31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Wind</a:t>
                      </a:r>
                      <a:r>
                        <a:rPr lang="en-US" sz="1400" baseline="0" dirty="0" smtClean="0"/>
                        <a:t> Speed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9.84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Moon Phase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51.31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190" marR="97190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COLLISONS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262249"/>
              </p:ext>
            </p:extLst>
          </p:nvPr>
        </p:nvGraphicFramePr>
        <p:xfrm>
          <a:off x="6172200" y="3132138"/>
          <a:ext cx="5311772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943"/>
                <a:gridCol w="1327943"/>
                <a:gridCol w="1327943"/>
                <a:gridCol w="1327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2.09e-7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1.82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203.88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Visibility</a:t>
                      </a:r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46.42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Humidity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0.59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41.02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Precipitation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7709.26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Wind</a:t>
                      </a:r>
                      <a:r>
                        <a:rPr lang="en-US" sz="1400" baseline="0" dirty="0" smtClean="0"/>
                        <a:t> Speed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3.01e-5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0.93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27.22</a:t>
                      </a:r>
                      <a:endParaRPr lang="en-US" sz="1400" dirty="0"/>
                    </a:p>
                  </a:txBody>
                  <a:tcPr marL="97190" marR="9719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Moon Phase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0.45</a:t>
                      </a:r>
                      <a:endParaRPr lang="en-US" sz="1400" dirty="0"/>
                    </a:p>
                  </a:txBody>
                  <a:tcPr marL="97190" marR="971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141.23</a:t>
                      </a:r>
                      <a:endParaRPr lang="en-US" sz="1400" dirty="0"/>
                    </a:p>
                  </a:txBody>
                  <a:tcPr marL="97190" marR="971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AC9E21-9D52-409D-A249-CC61323D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00726"/>
          </a:xfrm>
        </p:spPr>
        <p:txBody>
          <a:bodyPr>
            <a:normAutofit/>
          </a:bodyPr>
          <a:lstStyle/>
          <a:p>
            <a:r>
              <a:rPr lang="en-US" sz="2800" dirty="0"/>
              <a:t>Total INJURIES vs. Avg Min Temperature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0B29DA3-DBAD-466D-A2D6-059486FAC0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6017" y="1570254"/>
            <a:ext cx="9996055" cy="4998028"/>
          </a:xfrm>
        </p:spPr>
      </p:pic>
    </p:spTree>
    <p:extLst>
      <p:ext uri="{BB962C8B-B14F-4D97-AF65-F5344CB8AC3E}">
        <p14:creationId xmlns:p14="http://schemas.microsoft.com/office/powerpoint/2010/main" val="9810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04FBD-68E8-4194-BAD4-0E2591D5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1673"/>
            <a:ext cx="10131425" cy="145626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5F47FE-8208-4CFF-A7C5-DA4BA313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2800" dirty="0"/>
              <a:t>O</a:t>
            </a:r>
            <a:r>
              <a:rPr lang="en-US" sz="2800" dirty="0" smtClean="0"/>
              <a:t>ur null hypothesis is there is </a:t>
            </a:r>
            <a:r>
              <a:rPr lang="en-US" sz="2800" dirty="0"/>
              <a:t>no statistical significance between the weather and the amount of collisions, and collision related </a:t>
            </a:r>
            <a:r>
              <a:rPr lang="en-US" sz="2800" dirty="0" smtClean="0"/>
              <a:t>injuries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400" dirty="0" smtClean="0"/>
              <a:t>We refute the null hypothesis based on temperature </a:t>
            </a:r>
          </a:p>
          <a:p>
            <a:pPr lvl="1"/>
            <a:r>
              <a:rPr lang="en-US" sz="2400" dirty="0" smtClean="0"/>
              <a:t>We accept the null hypothesis on all other weather conditions</a:t>
            </a:r>
            <a:endParaRPr lang="en-US" sz="2400" dirty="0"/>
          </a:p>
          <a:p>
            <a:endParaRPr lang="en-US" sz="32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1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42906F-996B-4A66-BEB4-13C4A5D5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-277091"/>
            <a:ext cx="10131425" cy="1456267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BD0169-7FD4-44CC-9DCF-20BEC492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63" y="1634836"/>
            <a:ext cx="10131425" cy="403167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40,000 </a:t>
            </a:r>
            <a:r>
              <a:rPr lang="en-US" sz="2800" dirty="0"/>
              <a:t>p</a:t>
            </a:r>
            <a:r>
              <a:rPr lang="en-US" sz="2800" dirty="0" smtClean="0"/>
              <a:t>eople </a:t>
            </a:r>
            <a:r>
              <a:rPr lang="en-US" sz="2800" dirty="0" smtClean="0"/>
              <a:t>killed</a:t>
            </a:r>
            <a:r>
              <a:rPr lang="en-US" sz="2800" dirty="0" smtClean="0"/>
              <a:t>, </a:t>
            </a:r>
            <a:r>
              <a:rPr lang="en-US" sz="2800" dirty="0" smtClean="0"/>
              <a:t>millions of injuries every </a:t>
            </a:r>
            <a:r>
              <a:rPr lang="en-US" sz="2800" dirty="0" smtClean="0"/>
              <a:t>year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Vision </a:t>
            </a:r>
            <a:r>
              <a:rPr lang="en-US" sz="2800" dirty="0" smtClean="0"/>
              <a:t>Zero </a:t>
            </a:r>
            <a:r>
              <a:rPr lang="en-US" sz="2800" dirty="0" smtClean="0"/>
              <a:t>Pioneered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NYC made this data </a:t>
            </a:r>
            <a:r>
              <a:rPr lang="en-US" sz="2800" dirty="0"/>
              <a:t>p</a:t>
            </a:r>
            <a:r>
              <a:rPr lang="en-US" sz="2800" dirty="0" smtClean="0"/>
              <a:t>ublic in </a:t>
            </a:r>
            <a:r>
              <a:rPr lang="en-US" sz="2800" dirty="0" smtClean="0"/>
              <a:t>2014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GOAL: Eliminate traffic related accident and </a:t>
            </a:r>
            <a:r>
              <a:rPr lang="en-US" sz="2800" dirty="0" smtClean="0"/>
              <a:t>deaths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Do the weather conditions affect the amount of collisions and collision related injuries?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37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69" y="2280140"/>
            <a:ext cx="10289688" cy="3909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Expected Results</a:t>
            </a:r>
            <a:endParaRPr lang="en-US" sz="2800" b="1" dirty="0"/>
          </a:p>
          <a:p>
            <a:pPr lvl="1"/>
            <a:r>
              <a:rPr lang="en-US" sz="2400" dirty="0" smtClean="0"/>
              <a:t>We expected higher traffic collisions in the winter because of adverse weather conditions, but the opposite was proven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Inferences</a:t>
            </a:r>
          </a:p>
          <a:p>
            <a:pPr lvl="1"/>
            <a:r>
              <a:rPr lang="en-US" sz="2400" dirty="0" smtClean="0"/>
              <a:t>The higher amounts of traffic collisions in the summer may be due to other factors such as: </a:t>
            </a:r>
          </a:p>
          <a:p>
            <a:pPr lvl="2"/>
            <a:r>
              <a:rPr lang="en-US" sz="2400" dirty="0" smtClean="0"/>
              <a:t>Increase in total miles driven per person </a:t>
            </a:r>
          </a:p>
          <a:p>
            <a:pPr lvl="2"/>
            <a:r>
              <a:rPr lang="en-US" sz="2400" dirty="0" smtClean="0"/>
              <a:t>Increased tourism  </a:t>
            </a:r>
          </a:p>
          <a:p>
            <a:pPr lvl="2"/>
            <a:r>
              <a:rPr lang="en-US" sz="2400" dirty="0" smtClean="0"/>
              <a:t>Increase in night time activities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54" y="570409"/>
            <a:ext cx="8610600" cy="1293028"/>
          </a:xfrm>
        </p:spPr>
        <p:txBody>
          <a:bodyPr/>
          <a:lstStyle/>
          <a:p>
            <a:r>
              <a:rPr lang="en-US" dirty="0" smtClean="0"/>
              <a:t>Challenges/difficulties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587010"/>
            <a:ext cx="10023763" cy="2774699"/>
          </a:xfrm>
        </p:spPr>
        <p:txBody>
          <a:bodyPr>
            <a:normAutofit/>
          </a:bodyPr>
          <a:lstStyle/>
          <a:p>
            <a:pPr lvl="1"/>
            <a:r>
              <a:rPr lang="en-US" sz="2600" dirty="0" smtClean="0"/>
              <a:t>API limits</a:t>
            </a:r>
            <a:endParaRPr lang="en-US" sz="2600" dirty="0"/>
          </a:p>
          <a:p>
            <a:pPr lvl="1"/>
            <a:r>
              <a:rPr lang="en-US" sz="2600" dirty="0" err="1"/>
              <a:t>Git</a:t>
            </a:r>
            <a:r>
              <a:rPr lang="en-US" sz="2600" dirty="0"/>
              <a:t> LFS</a:t>
            </a:r>
          </a:p>
          <a:p>
            <a:pPr lvl="1"/>
            <a:r>
              <a:rPr lang="en-US" sz="2600" dirty="0"/>
              <a:t>Correcting weeks and years at year boundaries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45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A2105-2D73-4E24-B721-D796B790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Research/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9E16CA-E7C2-43BA-B746-A817BEFC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Does the temperature affect the number of Pedestrians killed or injured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Is the correlation and significance in temperature versus number of injuries and conditions due to the following: </a:t>
            </a:r>
          </a:p>
          <a:p>
            <a:pPr lvl="2"/>
            <a:r>
              <a:rPr lang="en-US" sz="2000" dirty="0" smtClean="0"/>
              <a:t>Increase in total miles driven in the summer</a:t>
            </a:r>
          </a:p>
          <a:p>
            <a:pPr lvl="2"/>
            <a:r>
              <a:rPr lang="en-US" sz="2000" dirty="0" smtClean="0"/>
              <a:t>Increase in tourism/ number of people 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1"/>
            <a:r>
              <a:rPr lang="en-US" dirty="0" smtClean="0"/>
              <a:t>What is the highest contributing reason for traffic condition in NYC?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Does the percentage of collisions increase due to weather condition</a:t>
            </a:r>
          </a:p>
          <a:p>
            <a:pPr lvl="3"/>
            <a:r>
              <a:rPr lang="en-US" sz="2000" dirty="0" smtClean="0"/>
              <a:t>Data shows number of collisions increase in the summer but so do the amount of people </a:t>
            </a:r>
          </a:p>
        </p:txBody>
      </p:sp>
    </p:spTree>
    <p:extLst>
      <p:ext uri="{BB962C8B-B14F-4D97-AF65-F5344CB8AC3E}">
        <p14:creationId xmlns:p14="http://schemas.microsoft.com/office/powerpoint/2010/main" val="37980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Hypothesis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3565" y="2057401"/>
            <a:ext cx="11125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lvl="1"/>
            <a:r>
              <a:rPr lang="en-US" sz="2800" dirty="0" smtClean="0"/>
              <a:t>There is no </a:t>
            </a:r>
            <a:r>
              <a:rPr lang="en-US" sz="2800" dirty="0"/>
              <a:t>statistical significance between the weather and the amount of collisions, and collision related </a:t>
            </a:r>
            <a:r>
              <a:rPr lang="en-US" sz="2800" dirty="0" smtClean="0"/>
              <a:t>injuries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pPr lvl="1"/>
            <a:endParaRPr lang="en-US" sz="2800" dirty="0" smtClean="0"/>
          </a:p>
          <a:p>
            <a:pPr marL="1371600" lvl="2" indent="-457200">
              <a:buFont typeface="Arial" charset="0"/>
              <a:buChar char="•"/>
            </a:pPr>
            <a:r>
              <a:rPr lang="en-US" sz="2800" dirty="0"/>
              <a:t>We refute the null hypothesis based on temperature 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800" dirty="0"/>
              <a:t>We accept the null hypothesis on all other weather conditions</a:t>
            </a:r>
          </a:p>
        </p:txBody>
      </p:sp>
    </p:spTree>
    <p:extLst>
      <p:ext uri="{BB962C8B-B14F-4D97-AF65-F5344CB8AC3E}">
        <p14:creationId xmlns:p14="http://schemas.microsoft.com/office/powerpoint/2010/main" val="19724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0215" y="3065585"/>
            <a:ext cx="88229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Which type of weather has the highest occurrence of collisions?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Which weather factor(s) contribute towards collisions and injuries?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87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44E5D-74C5-4D5B-82CF-2E7207B6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A1A713-E431-4A6E-A04B-6CC1A774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9" y="2057401"/>
            <a:ext cx="11506199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fontAlgn="base"/>
            <a:r>
              <a:rPr lang="en-US" sz="2400" b="1" dirty="0"/>
              <a:t>NYC Open Data: </a:t>
            </a:r>
          </a:p>
          <a:p>
            <a:pPr lvl="1" fontAlgn="base"/>
            <a:r>
              <a:rPr lang="en-US" sz="2000" dirty="0"/>
              <a:t>monthly breakdown of every collision in NYC by location and injury or death. Each record represents a collision in NYC by city, borough, precinct and cross street. This data is typically used by the NYPD and general public to see dangerous/safe intersections in NYC. </a:t>
            </a:r>
            <a:endParaRPr lang="en-US" sz="2000" dirty="0" smtClean="0"/>
          </a:p>
          <a:p>
            <a:pPr marL="457200" lvl="1" indent="0" fontAlgn="base">
              <a:buNone/>
            </a:pPr>
            <a:endParaRPr lang="en-US" sz="2000" b="1" dirty="0"/>
          </a:p>
          <a:p>
            <a:pPr fontAlgn="base"/>
            <a:r>
              <a:rPr lang="en-US" sz="2400" b="1" dirty="0" err="1"/>
              <a:t>DarkSkyAPI</a:t>
            </a:r>
            <a:r>
              <a:rPr lang="en-US" sz="2400" b="1" dirty="0"/>
              <a:t>: </a:t>
            </a:r>
          </a:p>
          <a:p>
            <a:pPr lvl="1" fontAlgn="base"/>
            <a:r>
              <a:rPr lang="en-US" sz="2000" dirty="0"/>
              <a:t>This </a:t>
            </a:r>
            <a:r>
              <a:rPr lang="en-US" sz="2000" dirty="0" err="1"/>
              <a:t>api</a:t>
            </a:r>
            <a:r>
              <a:rPr lang="en-US" sz="2000" dirty="0"/>
              <a:t> request provides minutely, hourly, and daily current and historical data for weather conditions.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92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940520-3412-47B6-BC6C-2BAE173C4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3616" y="637310"/>
            <a:ext cx="6194845" cy="3812428"/>
          </a:xfrm>
        </p:spPr>
        <p:txBody>
          <a:bodyPr>
            <a:normAutofit/>
          </a:bodyPr>
          <a:lstStyle/>
          <a:p>
            <a:r>
              <a:rPr lang="en-US" sz="2000" dirty="0"/>
              <a:t>Download NYPD Motor Vehicle Collisions report from NYC Open Data</a:t>
            </a:r>
          </a:p>
          <a:p>
            <a:pPr lvl="1"/>
            <a:r>
              <a:rPr lang="en-US" b="1" u="sng" dirty="0"/>
              <a:t>BEFORE: </a:t>
            </a:r>
            <a:r>
              <a:rPr lang="en-US" b="1" dirty="0" smtClean="0"/>
              <a:t>1.46 </a:t>
            </a:r>
            <a:r>
              <a:rPr lang="en-US" b="1" dirty="0"/>
              <a:t>rows x 29 columns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 date and time columns for easy analysis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UNIX Date to pass into Dark Sky API</a:t>
            </a:r>
          </a:p>
          <a:p>
            <a:pPr lvl="1"/>
            <a:r>
              <a:rPr lang="en-US" dirty="0"/>
              <a:t>Drop dates before 2014 and after </a:t>
            </a:r>
            <a:r>
              <a:rPr lang="en-US" dirty="0" smtClean="0"/>
              <a:t>2018</a:t>
            </a:r>
          </a:p>
          <a:p>
            <a:pPr lvl="1"/>
            <a:r>
              <a:rPr lang="en-US" dirty="0" smtClean="0"/>
              <a:t>Split </a:t>
            </a:r>
            <a:r>
              <a:rPr lang="en-US" dirty="0"/>
              <a:t>dates by Year, Month and </a:t>
            </a:r>
            <a:r>
              <a:rPr lang="en-US" dirty="0" smtClean="0"/>
              <a:t>Week</a:t>
            </a:r>
            <a:endParaRPr lang="en-US" dirty="0"/>
          </a:p>
          <a:p>
            <a:pPr lvl="1"/>
            <a:r>
              <a:rPr lang="en-US" dirty="0"/>
              <a:t>Drop Unwanted Columns </a:t>
            </a:r>
          </a:p>
          <a:p>
            <a:pPr lvl="1"/>
            <a:r>
              <a:rPr lang="en-US" b="1" u="sng" dirty="0"/>
              <a:t>AFTER: </a:t>
            </a:r>
            <a:r>
              <a:rPr lang="en-US" b="1" dirty="0" smtClean="0"/>
              <a:t>1.1 Mil Rows x 9 columns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2B7A8F-A1B6-4241-B4C4-3D52920C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66" y="1159496"/>
            <a:ext cx="3539591" cy="5387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FD0779B-1A54-468D-8FAF-DFB24AE2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50" y="4200356"/>
            <a:ext cx="7086743" cy="20971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20043D80-2817-4761-A2EB-32E5292EFD33}"/>
              </a:ext>
            </a:extLst>
          </p:cNvPr>
          <p:cNvSpPr txBox="1">
            <a:spLocks/>
          </p:cNvSpPr>
          <p:nvPr/>
        </p:nvSpPr>
        <p:spPr>
          <a:xfrm>
            <a:off x="148473" y="-262206"/>
            <a:ext cx="653513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27943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xmlns="" id="{6778A102-F441-4415-9B3D-9617B0DFE199}"/>
              </a:ext>
            </a:extLst>
          </p:cNvPr>
          <p:cNvSpPr txBox="1">
            <a:spLocks/>
          </p:cNvSpPr>
          <p:nvPr/>
        </p:nvSpPr>
        <p:spPr>
          <a:xfrm>
            <a:off x="5661640" y="831742"/>
            <a:ext cx="4995332" cy="364913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Locating the data was very difficult</a:t>
            </a:r>
          </a:p>
          <a:p>
            <a:r>
              <a:rPr lang="en-US" dirty="0" smtClean="0"/>
              <a:t>LIST-DICT-LIST-DICT-DICT</a:t>
            </a:r>
          </a:p>
          <a:p>
            <a:r>
              <a:rPr lang="en-US" dirty="0" smtClean="0"/>
              <a:t>3 Separate Calls, 1000 per day</a:t>
            </a:r>
          </a:p>
          <a:p>
            <a:r>
              <a:rPr lang="en-US" dirty="0" smtClean="0"/>
              <a:t>Weather </a:t>
            </a:r>
            <a:r>
              <a:rPr lang="en-US" dirty="0"/>
              <a:t>data via API calls from Darksky.net</a:t>
            </a:r>
          </a:p>
          <a:p>
            <a:r>
              <a:rPr lang="en-US" b="1" dirty="0"/>
              <a:t>BEFORE: </a:t>
            </a:r>
            <a:r>
              <a:rPr lang="en-US" dirty="0" smtClean="0"/>
              <a:t>1910 </a:t>
            </a:r>
            <a:r>
              <a:rPr lang="en-US" dirty="0"/>
              <a:t>rows x 22 columns</a:t>
            </a:r>
          </a:p>
          <a:p>
            <a:r>
              <a:rPr lang="en-US" dirty="0"/>
              <a:t>Merged Three </a:t>
            </a:r>
            <a:r>
              <a:rPr lang="en-US" dirty="0" smtClean="0"/>
              <a:t>separate API CSV’s</a:t>
            </a:r>
            <a:endParaRPr lang="en-US" dirty="0"/>
          </a:p>
          <a:p>
            <a:r>
              <a:rPr lang="en-US" dirty="0" smtClean="0"/>
              <a:t>Reformatted UNIX to back to Date for Merging</a:t>
            </a:r>
          </a:p>
          <a:p>
            <a:r>
              <a:rPr lang="en-US" dirty="0" smtClean="0"/>
              <a:t>Left Join into Collision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E1963C-7056-4DED-BCEB-03064386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6" y="2174539"/>
            <a:ext cx="4442460" cy="1150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0163D6A-DF97-4B35-9BD3-625F5951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231" y="4618067"/>
            <a:ext cx="8199120" cy="18516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926" y="373924"/>
            <a:ext cx="5597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Dark Sky API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829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E8629-06EE-46BE-9102-963C75F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8771"/>
            <a:ext cx="10131425" cy="1456267"/>
          </a:xfrm>
        </p:spPr>
        <p:txBody>
          <a:bodyPr/>
          <a:lstStyle/>
          <a:p>
            <a:r>
              <a:rPr lang="en-US" dirty="0"/>
              <a:t>FINAL DATA FRAME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xmlns="" id="{166E17B3-35B0-4092-84E7-2FBCB4D6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3" y="3118341"/>
            <a:ext cx="11384158" cy="2827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42EB9A-35E4-4850-B607-C79DF8B9A310}"/>
              </a:ext>
            </a:extLst>
          </p:cNvPr>
          <p:cNvSpPr txBox="1"/>
          <p:nvPr/>
        </p:nvSpPr>
        <p:spPr>
          <a:xfrm>
            <a:off x="685801" y="1715641"/>
            <a:ext cx="8729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NYC collisions data and Dark sky Weather </a:t>
            </a:r>
            <a:r>
              <a:rPr lang="en-US" dirty="0" smtClean="0"/>
              <a:t>data Left Join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Dropped most categorical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“Year” and “Week” </a:t>
            </a:r>
            <a:r>
              <a:rPr lang="en-US" dirty="0" smtClean="0"/>
              <a:t>columns using an IF statement in a Loop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Create function to correct weeks and years at year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9D2510D-176A-45DE-8B7C-A525905EC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22" y="484910"/>
            <a:ext cx="11526979" cy="5763490"/>
          </a:xfrm>
        </p:spPr>
      </p:pic>
    </p:spTree>
    <p:extLst>
      <p:ext uri="{BB962C8B-B14F-4D97-AF65-F5344CB8AC3E}">
        <p14:creationId xmlns:p14="http://schemas.microsoft.com/office/powerpoint/2010/main" val="1001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449</TotalTime>
  <Words>765</Words>
  <Application>Microsoft Macintosh PowerPoint</Application>
  <PresentationFormat>Widescreen</PresentationFormat>
  <Paragraphs>209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Century Gothic</vt:lpstr>
      <vt:lpstr>Arial</vt:lpstr>
      <vt:lpstr>Vapor Trail</vt:lpstr>
      <vt:lpstr>NYC collisions vs the Weather</vt:lpstr>
      <vt:lpstr>Motivation</vt:lpstr>
      <vt:lpstr>Null Hypothesis</vt:lpstr>
      <vt:lpstr>Questions</vt:lpstr>
      <vt:lpstr>Data</vt:lpstr>
      <vt:lpstr>PowerPoint Presentation</vt:lpstr>
      <vt:lpstr>PowerPoint Presentation</vt:lpstr>
      <vt:lpstr>FINAL DATA FRAME</vt:lpstr>
      <vt:lpstr>PowerPoint Presentation</vt:lpstr>
      <vt:lpstr>Data Analysis</vt:lpstr>
      <vt:lpstr>Highest injuries by weather type </vt:lpstr>
      <vt:lpstr>Example: Data by day</vt:lpstr>
      <vt:lpstr>Does the cloudiness have a significant effect on the number of Collisions or Injuries?</vt:lpstr>
      <vt:lpstr>Does the cloudiness have a significant effect on the number of Collisions or Injuries?</vt:lpstr>
      <vt:lpstr>Does the minimum temperature have a significant effect on the number of Collisions or injuries?  </vt:lpstr>
      <vt:lpstr>Does the minimum temperature have a significant effect on the number of collisions or injuries?  </vt:lpstr>
      <vt:lpstr>Table of injury &amp; collision regression results</vt:lpstr>
      <vt:lpstr>Total INJURIES vs. Avg Min Temperature</vt:lpstr>
      <vt:lpstr>Conclusion</vt:lpstr>
      <vt:lpstr>Conclusions </vt:lpstr>
      <vt:lpstr>Challenges/difficulties</vt:lpstr>
      <vt:lpstr>Further Research/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Camden Kirkland</dc:creator>
  <cp:lastModifiedBy>Ugochi Akaluso</cp:lastModifiedBy>
  <cp:revision>64</cp:revision>
  <dcterms:created xsi:type="dcterms:W3CDTF">2019-01-08T00:15:01Z</dcterms:created>
  <dcterms:modified xsi:type="dcterms:W3CDTF">2019-03-30T06:32:14Z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CHart@slb.com</vt:lpwstr>
  </property>
  <property fmtid="{D5CDD505-2E9C-101B-9397-08002B2CF9AE}" pid="5" name="MSIP_Label_585f1f62-8d2b-4457-869c-0a13c6549635_SetDate">
    <vt:lpwstr>2019-03-29T23:24:44.7230752Z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Extended_MSFT_Method">
    <vt:lpwstr>Automatic</vt:lpwstr>
  </property>
  <property fmtid="{D5CDD505-2E9C-101B-9397-08002B2CF9AE}" pid="9" name="MSIP_Label_8bb759f6-5337-4dc5-b19b-e74b6da11f8f_Enabled">
    <vt:lpwstr>True</vt:lpwstr>
  </property>
  <property fmtid="{D5CDD505-2E9C-101B-9397-08002B2CF9AE}" pid="10" name="MSIP_Label_8bb759f6-5337-4dc5-b19b-e74b6da11f8f_SiteId">
    <vt:lpwstr>41ff26dc-250f-4b13-8981-739be8610c21</vt:lpwstr>
  </property>
  <property fmtid="{D5CDD505-2E9C-101B-9397-08002B2CF9AE}" pid="11" name="MSIP_Label_8bb759f6-5337-4dc5-b19b-e74b6da11f8f_Owner">
    <vt:lpwstr>CHart@slb.com</vt:lpwstr>
  </property>
  <property fmtid="{D5CDD505-2E9C-101B-9397-08002B2CF9AE}" pid="12" name="MSIP_Label_8bb759f6-5337-4dc5-b19b-e74b6da11f8f_SetDate">
    <vt:lpwstr>2019-03-29T23:24:44.7230752Z</vt:lpwstr>
  </property>
  <property fmtid="{D5CDD505-2E9C-101B-9397-08002B2CF9AE}" pid="13" name="MSIP_Label_8bb759f6-5337-4dc5-b19b-e74b6da11f8f_Name">
    <vt:lpwstr>Internal</vt:lpwstr>
  </property>
  <property fmtid="{D5CDD505-2E9C-101B-9397-08002B2CF9AE}" pid="14" name="MSIP_Label_8bb759f6-5337-4dc5-b19b-e74b6da11f8f_Application">
    <vt:lpwstr>Microsoft Azure Information Protection</vt:lpwstr>
  </property>
  <property fmtid="{D5CDD505-2E9C-101B-9397-08002B2CF9AE}" pid="15" name="MSIP_Label_8bb759f6-5337-4dc5-b19b-e74b6da11f8f_Parent">
    <vt:lpwstr>585f1f62-8d2b-4457-869c-0a13c6549635</vt:lpwstr>
  </property>
  <property fmtid="{D5CDD505-2E9C-101B-9397-08002B2CF9AE}" pid="16" name="MSIP_Label_8bb759f6-5337-4dc5-b19b-e74b6da11f8f_Extended_MSFT_Method">
    <vt:lpwstr>Automatic</vt:lpwstr>
  </property>
  <property fmtid="{D5CDD505-2E9C-101B-9397-08002B2CF9AE}" pid="17" name="Sensitivity">
    <vt:lpwstr>Private Internal</vt:lpwstr>
  </property>
</Properties>
</file>