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63" r:id="rId11"/>
    <p:sldId id="265" r:id="rId12"/>
    <p:sldId id="266" r:id="rId13"/>
    <p:sldId id="268"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59364" autoAdjust="0"/>
  </p:normalViewPr>
  <p:slideViewPr>
    <p:cSldViewPr>
      <p:cViewPr varScale="1">
        <p:scale>
          <a:sx n="67" d="100"/>
          <a:sy n="67" d="100"/>
        </p:scale>
        <p:origin x="22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5F3B9-87DA-4F94-A8B7-E6FC5BDFA834}" type="datetimeFigureOut">
              <a:rPr lang="en-US" smtClean="0"/>
              <a:t>10/4/2021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9FEB8-AD8B-4482-919B-8779F3E9DB14}" type="slidenum">
              <a:rPr lang="en-US" smtClean="0"/>
              <a:t>‹#›</a:t>
            </a:fld>
            <a:endParaRPr lang="en-US"/>
          </a:p>
        </p:txBody>
      </p:sp>
    </p:spTree>
    <p:extLst>
      <p:ext uri="{BB962C8B-B14F-4D97-AF65-F5344CB8AC3E}">
        <p14:creationId xmlns:p14="http://schemas.microsoft.com/office/powerpoint/2010/main" val="331609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***Complete Question 1 on the Supplemental Worksheet***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1</a:t>
            </a:fld>
            <a:endParaRPr lang="en-US"/>
          </a:p>
        </p:txBody>
      </p:sp>
    </p:spTree>
    <p:extLst>
      <p:ext uri="{BB962C8B-B14F-4D97-AF65-F5344CB8AC3E}">
        <p14:creationId xmlns:p14="http://schemas.microsoft.com/office/powerpoint/2010/main" val="2097752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Cladograms highlight species of interest, not ancestors. Species A did not evolve into Species B, C, and D. Instead, they all share common ancestry. </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common misconception in interpreting phylogenies is the false idea that one species is "better" or "more evolved" than others. </a:t>
            </a:r>
          </a:p>
          <a:p>
            <a:pPr marL="742950" lvl="1"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Species D is not "better" than Species A, B, or C. Likewise, humans are not "better" than other species. </a:t>
            </a:r>
          </a:p>
          <a:p>
            <a:pPr marL="742950" lvl="1"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species alive today is just as "evolved" as everything else.</a:t>
            </a:r>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10</a:t>
            </a:fld>
            <a:endParaRPr lang="en-US"/>
          </a:p>
        </p:txBody>
      </p:sp>
    </p:spTree>
    <p:extLst>
      <p:ext uri="{BB962C8B-B14F-4D97-AF65-F5344CB8AC3E}">
        <p14:creationId xmlns:p14="http://schemas.microsoft.com/office/powerpoint/2010/main" val="2777896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Phylogenies are based on shared derived characters.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characteristics could be phenotypic (e.g. hair) or genotypic (e.g. adenine base instead of guanine base in DNA).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cladogram here, each trait listed by a red line is a derived character. For example, a common ancestor of primates, rodents, and rabbits developed hair and passed it to its descendants.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more derived characters two groups have in common, the more likely they are to be related.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groups here have vertebrae, so it’s at the base of the tree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Crocs,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Dinos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Birds have two post-orbital fenestrae, so it’s at their last common ancestor.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 trait is gained or lost, it’s called a “transition” in the cladogram.</a:t>
            </a:r>
          </a:p>
        </p:txBody>
      </p:sp>
      <p:sp>
        <p:nvSpPr>
          <p:cNvPr id="4" name="Slide Number Placeholder 3"/>
          <p:cNvSpPr>
            <a:spLocks noGrp="1"/>
          </p:cNvSpPr>
          <p:nvPr>
            <p:ph type="sldNum" sz="quarter" idx="5"/>
          </p:nvPr>
        </p:nvSpPr>
        <p:spPr/>
        <p:txBody>
          <a:bodyPr/>
          <a:lstStyle/>
          <a:p>
            <a:fld id="{EB89FEB8-AD8B-4482-919B-8779F3E9DB14}" type="slidenum">
              <a:rPr lang="en-US" smtClean="0"/>
              <a:t>11</a:t>
            </a:fld>
            <a:endParaRPr lang="en-US"/>
          </a:p>
        </p:txBody>
      </p:sp>
    </p:spTree>
    <p:extLst>
      <p:ext uri="{BB962C8B-B14F-4D97-AF65-F5344CB8AC3E}">
        <p14:creationId xmlns:p14="http://schemas.microsoft.com/office/powerpoint/2010/main" val="106599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compile info about the characters possessed by each species.</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shared derived characters = more likely to be related.</a:t>
            </a:r>
          </a:p>
          <a:p>
            <a:pPr marL="0" indent="0">
              <a:buFont typeface="Arial" panose="020B0604020202020204" pitchFamily="34" charse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89FEB8-AD8B-4482-919B-8779F3E9DB14}" type="slidenum">
              <a:rPr lang="en-US" smtClean="0"/>
              <a:t>12</a:t>
            </a:fld>
            <a:endParaRPr lang="en-US"/>
          </a:p>
        </p:txBody>
      </p:sp>
    </p:spTree>
    <p:extLst>
      <p:ext uri="{BB962C8B-B14F-4D97-AF65-F5344CB8AC3E}">
        <p14:creationId xmlns:p14="http://schemas.microsoft.com/office/powerpoint/2010/main" val="229900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Principle of parsimony: Always use the simplest explanation.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Simpler hypotheses are usually closer to the truth than unnecessarily complex hypotheses.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Sometimes called “Occam’s razor”. Promoted by the philosopher Occam who encouraged his students to “shave away unnecessary assumptions”.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possible to make many cladograms (hypotheses) for a set of species. But some require more transitions than others: more complex and less likely to be true.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try to build cladograms with the fewest number of transitions possible (like Hypothesis 1 here). </a:t>
            </a:r>
          </a:p>
        </p:txBody>
      </p:sp>
      <p:sp>
        <p:nvSpPr>
          <p:cNvPr id="4" name="Slide Number Placeholder 3"/>
          <p:cNvSpPr>
            <a:spLocks noGrp="1"/>
          </p:cNvSpPr>
          <p:nvPr>
            <p:ph type="sldNum" sz="quarter" idx="5"/>
          </p:nvPr>
        </p:nvSpPr>
        <p:spPr/>
        <p:txBody>
          <a:bodyPr/>
          <a:lstStyle/>
          <a:p>
            <a:fld id="{EB89FEB8-AD8B-4482-919B-8779F3E9DB14}" type="slidenum">
              <a:rPr lang="en-US" smtClean="0"/>
              <a:t>13</a:t>
            </a:fld>
            <a:endParaRPr lang="en-US"/>
          </a:p>
        </p:txBody>
      </p:sp>
    </p:spTree>
    <p:extLst>
      <p:ext uri="{BB962C8B-B14F-4D97-AF65-F5344CB8AC3E}">
        <p14:creationId xmlns:p14="http://schemas.microsoft.com/office/powerpoint/2010/main" val="73925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See slide.</a:t>
            </a: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Up until this point, we have mostly been talking about homologous traits. </a:t>
            </a: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Analogous traits are shared by two species, but evolved independently. </a:t>
            </a:r>
          </a:p>
          <a:p>
            <a:pPr marL="742950" marR="0" lvl="1"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both birds and bats have wings, but based on other phenotypic and genotypic data, we know that they actually evolved wings separately. Thus on an accurate cladogram, wings would be added twice.</a:t>
            </a:r>
          </a:p>
          <a:p>
            <a:pPr marL="742950" marR="0" lvl="1"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 while wings are analogous, the forearm bones themselves are actually homologous traits that were inherited from a common ancestor.</a:t>
            </a:r>
          </a:p>
          <a:p>
            <a:pPr marL="742950" marR="0" lvl="1" indent="-285750">
              <a:lnSpc>
                <a:spcPct val="107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Arial" panose="020B0604020202020204" pitchFamily="34" charse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***Complete Question 4 on Supplemental Worksheet***</a:t>
            </a:r>
          </a:p>
          <a:p>
            <a:pPr marL="0" marR="0" lvl="0" indent="0">
              <a:lnSpc>
                <a:spcPct val="107000"/>
              </a:lnSpc>
              <a:spcBef>
                <a:spcPts val="0"/>
              </a:spcBef>
              <a:spcAft>
                <a:spcPts val="0"/>
              </a:spcAft>
              <a:buFont typeface="Arial" panose="020B0604020202020204" pitchFamily="34" charse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B89FEB8-AD8B-4482-919B-8779F3E9DB14}" type="slidenum">
              <a:rPr lang="en-US" smtClean="0"/>
              <a:t>14</a:t>
            </a:fld>
            <a:endParaRPr lang="en-US"/>
          </a:p>
        </p:txBody>
      </p:sp>
    </p:spTree>
    <p:extLst>
      <p:ext uri="{BB962C8B-B14F-4D97-AF65-F5344CB8AC3E}">
        <p14:creationId xmlns:p14="http://schemas.microsoft.com/office/powerpoint/2010/main" val="375313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https://the-evolution-of-horse.weebly.com/information.html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Evolution is the process of descent with modification.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horse evolution. Eohippus had offspring slightly different from the parents. Differences are passed on, and after enough differences accumulate, they are considered a different species – leading to modern horses.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not a linear process.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Several divergence points with multiple species alive at the same time, but many lineages went extinct.</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diagram is a phylogeny, or phylogenetic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Shows evolutionary relationships between organisms and the amount of time since each species diverged from a common ancestor.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2</a:t>
            </a:fld>
            <a:endParaRPr lang="en-US"/>
          </a:p>
        </p:txBody>
      </p:sp>
    </p:spTree>
    <p:extLst>
      <p:ext uri="{BB962C8B-B14F-4D97-AF65-F5344CB8AC3E}">
        <p14:creationId xmlns:p14="http://schemas.microsoft.com/office/powerpoint/2010/main" val="249616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See points on slide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 type of phylogenetic tree called a “cladogram”. Shows which organisms appear to be most closely related to each other, based on how many characteristics they share.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Does not include a time scale like many other phylogenetic trees.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cladogram shows how different species of vertebrates are related to each other.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 species in this clade have a spine comprised of vertebrae, because the last common ancestor of this clade also had vertebrae.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characteristic that is shared due to common ancestry is called an “ancestral” characteristic.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Primates and rabbits are likely closely related because they have hair. Their common ancestor likely had hair.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3</a:t>
            </a:fld>
            <a:endParaRPr lang="en-US"/>
          </a:p>
        </p:txBody>
      </p:sp>
    </p:spTree>
    <p:extLst>
      <p:ext uri="{BB962C8B-B14F-4D97-AF65-F5344CB8AC3E}">
        <p14:creationId xmlns:p14="http://schemas.microsoft.com/office/powerpoint/2010/main" val="2047788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Adl</a:t>
            </a:r>
            <a:r>
              <a:rPr lang="en-US" dirty="0"/>
              <a:t> et al. 2019. Revisions to the classification, nomenclature, and diversity of eukaryotes. J. </a:t>
            </a:r>
            <a:r>
              <a:rPr lang="en-US" dirty="0" err="1"/>
              <a:t>Eukaryot</a:t>
            </a:r>
            <a:r>
              <a:rPr lang="en-US" dirty="0"/>
              <a:t>. Microbiol. 66: 4-119</a:t>
            </a:r>
          </a:p>
          <a:p>
            <a:endParaRPr lang="en-US" dirty="0"/>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 different type of phylogenetic diagram, where the last common ancestor is at the center of the circle and all the modern organisms are shown at the edges of the circle. </a:t>
            </a:r>
          </a:p>
          <a:p>
            <a:pPr marL="285750" marR="0" indent="-285750">
              <a:lnSpc>
                <a:spcPct val="107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branching structure is the same, with the Last Universal Common Ancestor at the middle. </a:t>
            </a:r>
          </a:p>
          <a:p>
            <a:pPr marL="742950" marR="0" lvl="1"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 that this last universal common ancestor was not necessarily the first life to exist on earth, but rather the last common ancestor of all life that remains today.</a:t>
            </a:r>
          </a:p>
          <a:p>
            <a:pPr marL="457200" marR="0" lvl="1" indent="0">
              <a:lnSpc>
                <a:spcPct val="107000"/>
              </a:lnSpc>
              <a:spcBef>
                <a:spcPts val="0"/>
              </a:spcBef>
              <a:spcAft>
                <a:spcPts val="0"/>
              </a:spcAft>
              <a:buFont typeface="Arial" panose="020B0604020202020204" pitchFamily="34" charse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phylogeny pictured here shows a hypothesis explaining the relatedness of all life on earth. As we gain more phenotypic and genotypic data, our hypotheses (and phylogenies) change. </a:t>
            </a:r>
          </a:p>
          <a:p>
            <a:pPr marL="742950" marR="0" lvl="1"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scientists used to think Euglenozoa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Metamonada</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formed a single clade that they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Excavata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However new genomic data suggests they aren’t closely related.</a:t>
            </a:r>
          </a:p>
          <a:p>
            <a:pPr marL="742950" marR="0" lvl="1"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kinds of taxonomic revisions happen frequently, especially in groups of organisms that haven’t been studied as intensely.</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4</a:t>
            </a:fld>
            <a:endParaRPr lang="en-US"/>
          </a:p>
        </p:txBody>
      </p:sp>
    </p:spTree>
    <p:extLst>
      <p:ext uri="{BB962C8B-B14F-4D97-AF65-F5344CB8AC3E}">
        <p14:creationId xmlns:p14="http://schemas.microsoft.com/office/powerpoint/2010/main" val="247750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See slide</a:t>
            </a:r>
          </a:p>
          <a:p>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5</a:t>
            </a:fld>
            <a:endParaRPr lang="en-US"/>
          </a:p>
        </p:txBody>
      </p:sp>
    </p:spTree>
    <p:extLst>
      <p:ext uri="{BB962C8B-B14F-4D97-AF65-F5344CB8AC3E}">
        <p14:creationId xmlns:p14="http://schemas.microsoft.com/office/powerpoint/2010/main" val="196470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See slide.</a:t>
            </a:r>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6</a:t>
            </a:fld>
            <a:endParaRPr lang="en-US"/>
          </a:p>
        </p:txBody>
      </p:sp>
    </p:spTree>
    <p:extLst>
      <p:ext uri="{BB962C8B-B14F-4D97-AF65-F5344CB8AC3E}">
        <p14:creationId xmlns:p14="http://schemas.microsoft.com/office/powerpoint/2010/main" val="40011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2 on Supplemental Worksheet***</a:t>
            </a:r>
          </a:p>
        </p:txBody>
      </p:sp>
      <p:sp>
        <p:nvSpPr>
          <p:cNvPr id="4" name="Slide Number Placeholder 3"/>
          <p:cNvSpPr>
            <a:spLocks noGrp="1"/>
          </p:cNvSpPr>
          <p:nvPr>
            <p:ph type="sldNum" sz="quarter" idx="5"/>
          </p:nvPr>
        </p:nvSpPr>
        <p:spPr/>
        <p:txBody>
          <a:bodyPr/>
          <a:lstStyle/>
          <a:p>
            <a:fld id="{EB89FEB8-AD8B-4482-919B-8779F3E9DB14}" type="slidenum">
              <a:rPr lang="en-US" smtClean="0"/>
              <a:t>7</a:t>
            </a:fld>
            <a:endParaRPr lang="en-US"/>
          </a:p>
        </p:txBody>
      </p:sp>
    </p:spTree>
    <p:extLst>
      <p:ext uri="{BB962C8B-B14F-4D97-AF65-F5344CB8AC3E}">
        <p14:creationId xmlns:p14="http://schemas.microsoft.com/office/powerpoint/2010/main" val="188572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http://fsc.fernbank.edu/STT/VertBio/vertebrate_classes.htm</a:t>
            </a:r>
          </a:p>
          <a:p>
            <a:endParaRPr lang="en-US" dirty="0"/>
          </a:p>
          <a:p>
            <a:r>
              <a:rPr lang="en-US" dirty="0"/>
              <a:t>***Question 3 on Supplemental Worksheet***</a:t>
            </a:r>
          </a:p>
        </p:txBody>
      </p:sp>
      <p:sp>
        <p:nvSpPr>
          <p:cNvPr id="4" name="Slide Number Placeholder 3"/>
          <p:cNvSpPr>
            <a:spLocks noGrp="1"/>
          </p:cNvSpPr>
          <p:nvPr>
            <p:ph type="sldNum" sz="quarter" idx="5"/>
          </p:nvPr>
        </p:nvSpPr>
        <p:spPr/>
        <p:txBody>
          <a:bodyPr/>
          <a:lstStyle/>
          <a:p>
            <a:fld id="{EB89FEB8-AD8B-4482-919B-8779F3E9DB14}" type="slidenum">
              <a:rPr lang="en-US" smtClean="0"/>
              <a:t>8</a:t>
            </a:fld>
            <a:endParaRPr lang="en-US"/>
          </a:p>
        </p:txBody>
      </p:sp>
    </p:spTree>
    <p:extLst>
      <p:ext uri="{BB962C8B-B14F-4D97-AF65-F5344CB8AC3E}">
        <p14:creationId xmlns:p14="http://schemas.microsoft.com/office/powerpoint/2010/main" val="351880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common misconception about evolutionary theory is the false idea that currently living species descended from other currently living species.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Pine and Rose did not descend from Moss (or vice versa). They share a common ancestor.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Humans did not descend from Chimpanzees and Bonobos (or vice versa). They share a common ancestor.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think of us like distant cousins, not like parent and offspring. </a:t>
            </a:r>
          </a:p>
          <a:p>
            <a:endParaRPr lang="en-US" dirty="0"/>
          </a:p>
        </p:txBody>
      </p:sp>
      <p:sp>
        <p:nvSpPr>
          <p:cNvPr id="4" name="Slide Number Placeholder 3"/>
          <p:cNvSpPr>
            <a:spLocks noGrp="1"/>
          </p:cNvSpPr>
          <p:nvPr>
            <p:ph type="sldNum" sz="quarter" idx="5"/>
          </p:nvPr>
        </p:nvSpPr>
        <p:spPr/>
        <p:txBody>
          <a:bodyPr/>
          <a:lstStyle/>
          <a:p>
            <a:fld id="{EB89FEB8-AD8B-4482-919B-8779F3E9DB14}" type="slidenum">
              <a:rPr lang="en-US" smtClean="0"/>
              <a:t>9</a:t>
            </a:fld>
            <a:endParaRPr lang="en-US"/>
          </a:p>
        </p:txBody>
      </p:sp>
    </p:spTree>
    <p:extLst>
      <p:ext uri="{BB962C8B-B14F-4D97-AF65-F5344CB8AC3E}">
        <p14:creationId xmlns:p14="http://schemas.microsoft.com/office/powerpoint/2010/main" val="235984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A9A271-E96B-431B-8EAF-84F6B872019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407259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9A271-E96B-431B-8EAF-84F6B872019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207414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9A271-E96B-431B-8EAF-84F6B872019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161527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9A271-E96B-431B-8EAF-84F6B872019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93578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9A271-E96B-431B-8EAF-84F6B872019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121499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A9A271-E96B-431B-8EAF-84F6B872019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35770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A9A271-E96B-431B-8EAF-84F6B872019A}"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11603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A9A271-E96B-431B-8EAF-84F6B872019A}"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167525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9A271-E96B-431B-8EAF-84F6B872019A}"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167378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A9A271-E96B-431B-8EAF-84F6B872019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329911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A9A271-E96B-431B-8EAF-84F6B872019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69B9C-6D8B-4EDF-8A85-26965FCA973D}" type="slidenum">
              <a:rPr lang="en-US" smtClean="0"/>
              <a:t>‹#›</a:t>
            </a:fld>
            <a:endParaRPr lang="en-US"/>
          </a:p>
        </p:txBody>
      </p:sp>
    </p:spTree>
    <p:extLst>
      <p:ext uri="{BB962C8B-B14F-4D97-AF65-F5344CB8AC3E}">
        <p14:creationId xmlns:p14="http://schemas.microsoft.com/office/powerpoint/2010/main" val="356177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9A271-E96B-431B-8EAF-84F6B872019A}" type="datetimeFigureOut">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69B9C-6D8B-4EDF-8A85-26965FCA973D}" type="slidenum">
              <a:rPr lang="en-US" smtClean="0"/>
              <a:t>‹#›</a:t>
            </a:fld>
            <a:endParaRPr lang="en-US"/>
          </a:p>
        </p:txBody>
      </p:sp>
    </p:spTree>
    <p:extLst>
      <p:ext uri="{BB962C8B-B14F-4D97-AF65-F5344CB8AC3E}">
        <p14:creationId xmlns:p14="http://schemas.microsoft.com/office/powerpoint/2010/main" val="303445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volution.berkeley.edu/evolibrary/article/evo_0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natcenscied.org/" TargetMode="External"/><Relationship Id="rId4" Type="http://schemas.openxmlformats.org/officeDocument/2006/relationships/hyperlink" Target="http://www.ucmp.berkele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762000"/>
          </a:xfrm>
        </p:spPr>
        <p:txBody>
          <a:bodyPr>
            <a:normAutofit/>
          </a:bodyPr>
          <a:lstStyle/>
          <a:p>
            <a:r>
              <a:rPr lang="en-US" sz="3600" dirty="0"/>
              <a:t>Principles of Evolution and Phylogenetics</a:t>
            </a:r>
          </a:p>
        </p:txBody>
      </p:sp>
      <p:sp>
        <p:nvSpPr>
          <p:cNvPr id="3" name="Subtitle 2"/>
          <p:cNvSpPr>
            <a:spLocks noGrp="1"/>
          </p:cNvSpPr>
          <p:nvPr>
            <p:ph type="subTitle" idx="1"/>
          </p:nvPr>
        </p:nvSpPr>
        <p:spPr>
          <a:xfrm>
            <a:off x="914400" y="1828800"/>
            <a:ext cx="7315200" cy="2438400"/>
          </a:xfrm>
        </p:spPr>
        <p:txBody>
          <a:bodyPr>
            <a:normAutofit/>
          </a:bodyPr>
          <a:lstStyle/>
          <a:p>
            <a:r>
              <a:rPr lang="en-US" sz="2800" b="1" dirty="0">
                <a:solidFill>
                  <a:schemeClr val="tx1"/>
                </a:solidFill>
              </a:rPr>
              <a:t>Primary Source:  Evolution 101</a:t>
            </a:r>
          </a:p>
          <a:p>
            <a:r>
              <a:rPr lang="en-US" sz="2000" dirty="0">
                <a:solidFill>
                  <a:schemeClr val="tx1"/>
                </a:solidFill>
                <a:hlinkClick r:id="rId3"/>
              </a:rPr>
              <a:t>http://evolution.berkeley.edu/evolibrary/article/evo_01</a:t>
            </a:r>
            <a:r>
              <a:rPr lang="en-US" sz="2000" dirty="0">
                <a:solidFill>
                  <a:schemeClr val="tx1"/>
                </a:solidFill>
              </a:rPr>
              <a:t> </a:t>
            </a:r>
          </a:p>
          <a:p>
            <a:r>
              <a:rPr lang="en-US" sz="1400" dirty="0">
                <a:solidFill>
                  <a:schemeClr val="tx1"/>
                </a:solidFill>
              </a:rPr>
              <a:t>developed by the</a:t>
            </a:r>
          </a:p>
          <a:p>
            <a:r>
              <a:rPr lang="en-US" sz="1400" dirty="0">
                <a:solidFill>
                  <a:schemeClr val="tx1"/>
                </a:solidFill>
              </a:rPr>
              <a:t> </a:t>
            </a:r>
            <a:r>
              <a:rPr lang="en-US" sz="1400" dirty="0">
                <a:hlinkClick r:id="rId4"/>
              </a:rPr>
              <a:t>University of California Museum of Paleontology</a:t>
            </a:r>
            <a:r>
              <a:rPr lang="en-US" sz="1400" dirty="0"/>
              <a:t> </a:t>
            </a:r>
          </a:p>
          <a:p>
            <a:r>
              <a:rPr lang="en-US" sz="1400" dirty="0">
                <a:solidFill>
                  <a:schemeClr val="tx1"/>
                </a:solidFill>
              </a:rPr>
              <a:t>and the</a:t>
            </a:r>
          </a:p>
          <a:p>
            <a:r>
              <a:rPr lang="en-US" sz="1400" dirty="0">
                <a:solidFill>
                  <a:schemeClr val="tx1"/>
                </a:solidFill>
              </a:rPr>
              <a:t> </a:t>
            </a:r>
            <a:r>
              <a:rPr lang="en-US" sz="1400" dirty="0">
                <a:hlinkClick r:id="rId5"/>
              </a:rPr>
              <a:t>National Center for Science Education</a:t>
            </a:r>
            <a:r>
              <a:rPr lang="en-US" sz="1400" dirty="0"/>
              <a:t>. </a:t>
            </a:r>
            <a:endParaRPr lang="en-US" sz="1400" dirty="0">
              <a:solidFill>
                <a:schemeClr val="tx1"/>
              </a:solidFill>
            </a:endParaRPr>
          </a:p>
        </p:txBody>
      </p:sp>
    </p:spTree>
    <p:extLst>
      <p:ext uri="{BB962C8B-B14F-4D97-AF65-F5344CB8AC3E}">
        <p14:creationId xmlns:p14="http://schemas.microsoft.com/office/powerpoint/2010/main" val="109061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229600" cy="715962"/>
          </a:xfrm>
        </p:spPr>
        <p:txBody>
          <a:bodyPr>
            <a:normAutofit/>
          </a:bodyPr>
          <a:lstStyle/>
          <a:p>
            <a:r>
              <a:rPr lang="en-US" sz="3600" dirty="0"/>
              <a:t>Phylogenies are trees, not ladders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 y="1940242"/>
            <a:ext cx="24669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997517"/>
            <a:ext cx="36385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941754"/>
            <a:ext cx="8039100" cy="707886"/>
          </a:xfrm>
          <a:prstGeom prst="rect">
            <a:avLst/>
          </a:prstGeom>
          <a:noFill/>
        </p:spPr>
        <p:txBody>
          <a:bodyPr wrap="square" rtlCol="0">
            <a:spAutoFit/>
          </a:bodyPr>
          <a:lstStyle/>
          <a:p>
            <a:r>
              <a:rPr lang="en-US" sz="2000" dirty="0"/>
              <a:t>The species at the ends of the branches are currently living species that descended from a common ancestor.</a:t>
            </a:r>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67200"/>
            <a:ext cx="2677453" cy="183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39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fontScale="90000"/>
          </a:bodyPr>
          <a:lstStyle/>
          <a:p>
            <a:r>
              <a:rPr lang="en-US" sz="4000" dirty="0"/>
              <a:t>The Data Used to Build Phylogenies:</a:t>
            </a:r>
            <a:br>
              <a:rPr lang="en-US" sz="4000" dirty="0"/>
            </a:br>
            <a:r>
              <a:rPr lang="en-US" dirty="0"/>
              <a:t>Shared Derived Characters</a:t>
            </a:r>
          </a:p>
        </p:txBody>
      </p:sp>
      <p:sp>
        <p:nvSpPr>
          <p:cNvPr id="3" name="TextBox 2"/>
          <p:cNvSpPr txBox="1"/>
          <p:nvPr/>
        </p:nvSpPr>
        <p:spPr>
          <a:xfrm>
            <a:off x="1840230" y="2057400"/>
            <a:ext cx="5322570" cy="400110"/>
          </a:xfrm>
          <a:prstGeom prst="rect">
            <a:avLst/>
          </a:prstGeom>
          <a:noFill/>
        </p:spPr>
        <p:txBody>
          <a:bodyPr wrap="square" rtlCol="0">
            <a:spAutoFit/>
          </a:bodyPr>
          <a:lstStyle/>
          <a:p>
            <a:r>
              <a:rPr lang="en-US" sz="2000" b="1" dirty="0"/>
              <a:t>Derived</a:t>
            </a:r>
            <a:r>
              <a:rPr lang="en-US" sz="2000" dirty="0"/>
              <a:t>:  not present in the ancestral form.</a:t>
            </a:r>
            <a:endParaRPr lang="en-US" sz="20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3" y="2790825"/>
            <a:ext cx="5068647"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A608CAA4-315D-486A-8510-0F826BDD0BF1}"/>
              </a:ext>
            </a:extLst>
          </p:cNvPr>
          <p:cNvSpPr/>
          <p:nvPr/>
        </p:nvSpPr>
        <p:spPr>
          <a:xfrm>
            <a:off x="1905000" y="2790825"/>
            <a:ext cx="533400" cy="40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73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Building a Phylogenetic Tree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28850"/>
            <a:ext cx="40767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4591050"/>
            <a:ext cx="27051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1447800"/>
            <a:ext cx="7772400" cy="400110"/>
          </a:xfrm>
          <a:prstGeom prst="rect">
            <a:avLst/>
          </a:prstGeom>
          <a:noFill/>
        </p:spPr>
        <p:txBody>
          <a:bodyPr wrap="square" rtlCol="0">
            <a:spAutoFit/>
          </a:bodyPr>
          <a:lstStyle/>
          <a:p>
            <a:r>
              <a:rPr lang="en-US" sz="2000" dirty="0"/>
              <a:t>Organisms with more shared derived characters are more closely related</a:t>
            </a:r>
          </a:p>
        </p:txBody>
      </p:sp>
    </p:spTree>
    <p:extLst>
      <p:ext uri="{BB962C8B-B14F-4D97-AF65-F5344CB8AC3E}">
        <p14:creationId xmlns:p14="http://schemas.microsoft.com/office/powerpoint/2010/main" val="342264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Use the Principle of Parsimony in Building a Phylogenetic Tree</a:t>
            </a:r>
          </a:p>
        </p:txBody>
      </p:sp>
      <p:sp>
        <p:nvSpPr>
          <p:cNvPr id="3" name="TextBox 2"/>
          <p:cNvSpPr txBox="1"/>
          <p:nvPr/>
        </p:nvSpPr>
        <p:spPr>
          <a:xfrm>
            <a:off x="1447800" y="1600200"/>
            <a:ext cx="6400800" cy="923330"/>
          </a:xfrm>
          <a:prstGeom prst="rect">
            <a:avLst/>
          </a:prstGeom>
          <a:noFill/>
        </p:spPr>
        <p:txBody>
          <a:bodyPr wrap="square" rtlCol="0">
            <a:spAutoFit/>
          </a:bodyPr>
          <a:lstStyle/>
          <a:p>
            <a:r>
              <a:rPr lang="en-US" dirty="0"/>
              <a:t>It is possible to make more than one tree for a group of species.</a:t>
            </a:r>
          </a:p>
          <a:p>
            <a:endParaRPr lang="en-US" dirty="0"/>
          </a:p>
          <a:p>
            <a:r>
              <a:rPr lang="en-US" dirty="0"/>
              <a:t>Build the one that requires characters to arise the fewest times.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24200"/>
            <a:ext cx="27051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3124200"/>
            <a:ext cx="27051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5477470"/>
            <a:ext cx="8610600" cy="338554"/>
          </a:xfrm>
          <a:prstGeom prst="rect">
            <a:avLst/>
          </a:prstGeom>
          <a:noFill/>
        </p:spPr>
        <p:txBody>
          <a:bodyPr wrap="square" rtlCol="0">
            <a:spAutoFit/>
          </a:bodyPr>
          <a:lstStyle/>
          <a:p>
            <a:r>
              <a:rPr lang="en-US" sz="1600" dirty="0"/>
              <a:t>Hypothesis 1 is the most parsimonious because the character of bony skeleton only has to arise once.</a:t>
            </a:r>
          </a:p>
        </p:txBody>
      </p:sp>
    </p:spTree>
    <p:extLst>
      <p:ext uri="{BB962C8B-B14F-4D97-AF65-F5344CB8AC3E}">
        <p14:creationId xmlns:p14="http://schemas.microsoft.com/office/powerpoint/2010/main" val="428059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Homologous </a:t>
            </a:r>
            <a:r>
              <a:rPr lang="en-US" sz="4000" i="1" dirty="0"/>
              <a:t>vs.</a:t>
            </a:r>
            <a:r>
              <a:rPr lang="en-US" sz="4000" dirty="0"/>
              <a:t> Analogous</a:t>
            </a:r>
          </a:p>
        </p:txBody>
      </p:sp>
      <p:sp>
        <p:nvSpPr>
          <p:cNvPr id="3" name="TextBox 2"/>
          <p:cNvSpPr txBox="1"/>
          <p:nvPr/>
        </p:nvSpPr>
        <p:spPr>
          <a:xfrm>
            <a:off x="1447800" y="1447800"/>
            <a:ext cx="6553200" cy="1200329"/>
          </a:xfrm>
          <a:prstGeom prst="rect">
            <a:avLst/>
          </a:prstGeom>
          <a:noFill/>
        </p:spPr>
        <p:txBody>
          <a:bodyPr wrap="square" rtlCol="0">
            <a:spAutoFit/>
          </a:bodyPr>
          <a:lstStyle/>
          <a:p>
            <a:r>
              <a:rPr lang="en-US" b="1" dirty="0"/>
              <a:t>Homologous:</a:t>
            </a:r>
            <a:r>
              <a:rPr lang="en-US" dirty="0"/>
              <a:t>  a character shared by two species that inherited it from a common ancestor</a:t>
            </a:r>
          </a:p>
          <a:p>
            <a:r>
              <a:rPr lang="en-US" b="1" dirty="0"/>
              <a:t>Analogous (homoplasy):</a:t>
            </a:r>
            <a:r>
              <a:rPr lang="en-US" dirty="0"/>
              <a:t>  a character shared by two species that evolved independently in their respective ancestries</a:t>
            </a:r>
            <a:endParaRPr lang="en-US" b="1"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050" y="4191000"/>
            <a:ext cx="285395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95600"/>
            <a:ext cx="3272051" cy="1014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17320" y="3402806"/>
            <a:ext cx="2745389" cy="1477328"/>
          </a:xfrm>
          <a:prstGeom prst="rect">
            <a:avLst/>
          </a:prstGeom>
          <a:noFill/>
        </p:spPr>
        <p:txBody>
          <a:bodyPr wrap="square" rtlCol="0">
            <a:spAutoFit/>
          </a:bodyPr>
          <a:lstStyle/>
          <a:p>
            <a:r>
              <a:rPr lang="en-US" dirty="0"/>
              <a:t>Both birds and bats have wings, but evidence indicates that they each evolved them separately from non-winged ancestors</a:t>
            </a:r>
          </a:p>
        </p:txBody>
      </p:sp>
      <p:sp>
        <p:nvSpPr>
          <p:cNvPr id="5" name="TextBox 4"/>
          <p:cNvSpPr txBox="1"/>
          <p:nvPr/>
        </p:nvSpPr>
        <p:spPr>
          <a:xfrm>
            <a:off x="3810000" y="5257800"/>
            <a:ext cx="1019831" cy="369332"/>
          </a:xfrm>
          <a:prstGeom prst="rect">
            <a:avLst/>
          </a:prstGeom>
          <a:noFill/>
        </p:spPr>
        <p:txBody>
          <a:bodyPr wrap="none" rtlCol="0">
            <a:spAutoFit/>
          </a:bodyPr>
          <a:lstStyle/>
          <a:p>
            <a:r>
              <a:rPr lang="en-US" dirty="0"/>
              <a:t>no wings</a:t>
            </a:r>
          </a:p>
        </p:txBody>
      </p:sp>
      <p:cxnSp>
        <p:nvCxnSpPr>
          <p:cNvPr id="7" name="Straight Arrow Connector 6"/>
          <p:cNvCxnSpPr>
            <a:stCxn id="5" idx="3"/>
          </p:cNvCxnSpPr>
          <p:nvPr/>
        </p:nvCxnSpPr>
        <p:spPr>
          <a:xfrm flipV="1">
            <a:off x="4829831" y="5269468"/>
            <a:ext cx="435589" cy="17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01209" y="5269468"/>
            <a:ext cx="1019831" cy="369332"/>
          </a:xfrm>
          <a:prstGeom prst="rect">
            <a:avLst/>
          </a:prstGeom>
          <a:noFill/>
        </p:spPr>
        <p:txBody>
          <a:bodyPr wrap="none" rtlCol="0">
            <a:spAutoFit/>
          </a:bodyPr>
          <a:lstStyle/>
          <a:p>
            <a:r>
              <a:rPr lang="en-US" dirty="0"/>
              <a:t>no wings</a:t>
            </a:r>
          </a:p>
        </p:txBody>
      </p:sp>
      <p:cxnSp>
        <p:nvCxnSpPr>
          <p:cNvPr id="11" name="Straight Arrow Connector 10"/>
          <p:cNvCxnSpPr/>
          <p:nvPr/>
        </p:nvCxnSpPr>
        <p:spPr>
          <a:xfrm flipH="1" flipV="1">
            <a:off x="6934201" y="5295900"/>
            <a:ext cx="427968"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72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1761"/>
            <a:ext cx="3008313" cy="1162050"/>
          </a:xfrm>
        </p:spPr>
        <p:txBody>
          <a:bodyPr/>
          <a:lstStyle/>
          <a:p>
            <a:r>
              <a:rPr lang="en-US" sz="4000" dirty="0"/>
              <a:t>Evolution: </a:t>
            </a:r>
            <a:br>
              <a:rPr lang="en-US" dirty="0"/>
            </a:br>
            <a:r>
              <a:rPr lang="en-US" dirty="0"/>
              <a:t>descent with modification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724400" y="685800"/>
            <a:ext cx="3078158" cy="5264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DE046BCF-C638-4FB2-8289-D38DFA8BFE9E}"/>
              </a:ext>
            </a:extLst>
          </p:cNvPr>
          <p:cNvSpPr txBox="1"/>
          <p:nvPr/>
        </p:nvSpPr>
        <p:spPr>
          <a:xfrm>
            <a:off x="5001860" y="5950039"/>
            <a:ext cx="3629817" cy="523220"/>
          </a:xfrm>
          <a:prstGeom prst="rect">
            <a:avLst/>
          </a:prstGeom>
          <a:noFill/>
        </p:spPr>
        <p:txBody>
          <a:bodyPr wrap="square" rtlCol="0">
            <a:spAutoFit/>
          </a:bodyPr>
          <a:lstStyle/>
          <a:p>
            <a:r>
              <a:rPr lang="en-US" sz="1400" dirty="0"/>
              <a:t>https://the-evolution-of-horse.weebly.com/information.html</a:t>
            </a:r>
          </a:p>
        </p:txBody>
      </p:sp>
      <p:sp>
        <p:nvSpPr>
          <p:cNvPr id="4" name="TextBox 3">
            <a:extLst>
              <a:ext uri="{FF2B5EF4-FFF2-40B4-BE49-F238E27FC236}">
                <a16:creationId xmlns:a16="http://schemas.microsoft.com/office/drawing/2014/main" id="{5EA7BEFB-C0E9-41D1-BB67-8ED726C5C957}"/>
              </a:ext>
            </a:extLst>
          </p:cNvPr>
          <p:cNvSpPr txBox="1"/>
          <p:nvPr/>
        </p:nvSpPr>
        <p:spPr>
          <a:xfrm>
            <a:off x="914400" y="2690336"/>
            <a:ext cx="3008313" cy="1477328"/>
          </a:xfrm>
          <a:prstGeom prst="rect">
            <a:avLst/>
          </a:prstGeom>
          <a:noFill/>
        </p:spPr>
        <p:txBody>
          <a:bodyPr wrap="square" rtlCol="0">
            <a:spAutoFit/>
          </a:bodyPr>
          <a:lstStyle/>
          <a:p>
            <a:r>
              <a:rPr lang="en-US" sz="1800" dirty="0"/>
              <a:t>A </a:t>
            </a:r>
            <a:r>
              <a:rPr lang="en-US" sz="1800" b="1" dirty="0"/>
              <a:t>phylogeny</a:t>
            </a:r>
            <a:r>
              <a:rPr lang="en-US" sz="1800" dirty="0"/>
              <a:t> or </a:t>
            </a:r>
            <a:r>
              <a:rPr lang="en-US" sz="1800" b="1" dirty="0"/>
              <a:t>phylogenetic tree</a:t>
            </a:r>
            <a:r>
              <a:rPr lang="en-US" sz="1800" dirty="0"/>
              <a:t> is a diagram representing the ancestral relationships of species.</a:t>
            </a:r>
          </a:p>
          <a:p>
            <a:endParaRPr lang="en-US" dirty="0"/>
          </a:p>
        </p:txBody>
      </p:sp>
    </p:spTree>
    <p:extLst>
      <p:ext uri="{BB962C8B-B14F-4D97-AF65-F5344CB8AC3E}">
        <p14:creationId xmlns:p14="http://schemas.microsoft.com/office/powerpoint/2010/main" val="115052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825500"/>
          </a:xfrm>
        </p:spPr>
        <p:txBody>
          <a:bodyPr>
            <a:normAutofit/>
          </a:bodyPr>
          <a:lstStyle/>
          <a:p>
            <a:r>
              <a:rPr lang="en-US" sz="4000" dirty="0"/>
              <a:t>Evolution</a:t>
            </a:r>
          </a:p>
        </p:txBody>
      </p:sp>
      <p:sp>
        <p:nvSpPr>
          <p:cNvPr id="4" name="Text Placeholder 3"/>
          <p:cNvSpPr>
            <a:spLocks noGrp="1"/>
          </p:cNvSpPr>
          <p:nvPr>
            <p:ph type="body" sz="half" idx="2"/>
          </p:nvPr>
        </p:nvSpPr>
        <p:spPr>
          <a:xfrm>
            <a:off x="457200" y="1435100"/>
            <a:ext cx="3008313" cy="4279899"/>
          </a:xfrm>
        </p:spPr>
        <p:txBody>
          <a:bodyPr>
            <a:normAutofit/>
          </a:bodyPr>
          <a:lstStyle/>
          <a:p>
            <a:r>
              <a:rPr lang="en-US" sz="1800" dirty="0"/>
              <a:t>Organisms living today share a common ancestry</a:t>
            </a:r>
          </a:p>
          <a:p>
            <a:endParaRPr lang="en-US" sz="1800" dirty="0"/>
          </a:p>
          <a:p>
            <a:r>
              <a:rPr lang="en-US" sz="1800" dirty="0"/>
              <a:t>A phylogeny is a hypothesis to explain the origin of species, based on all data currently available.</a:t>
            </a:r>
          </a:p>
          <a:p>
            <a:endParaRPr lang="en-US" sz="1800" dirty="0"/>
          </a:p>
          <a:p>
            <a:r>
              <a:rPr lang="en-US" sz="1800" dirty="0"/>
              <a:t>A </a:t>
            </a:r>
            <a:r>
              <a:rPr lang="en-US" sz="1800" b="1" dirty="0"/>
              <a:t>clade</a:t>
            </a:r>
            <a:r>
              <a:rPr lang="en-US" sz="1800" dirty="0"/>
              <a:t> is a group that includes a common ancestor and </a:t>
            </a:r>
            <a:r>
              <a:rPr lang="en-US" sz="1800" u="sng" dirty="0"/>
              <a:t>all</a:t>
            </a:r>
            <a:r>
              <a:rPr lang="en-US" sz="1800" dirty="0"/>
              <a:t> of its descendent species.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828800"/>
            <a:ext cx="4953000" cy="350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53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Phylogeny</a:t>
            </a:r>
          </a:p>
        </p:txBody>
      </p:sp>
      <p:sp>
        <p:nvSpPr>
          <p:cNvPr id="4" name="Text Placeholder 3"/>
          <p:cNvSpPr>
            <a:spLocks noGrp="1"/>
          </p:cNvSpPr>
          <p:nvPr>
            <p:ph type="body" sz="half" idx="2"/>
          </p:nvPr>
        </p:nvSpPr>
        <p:spPr>
          <a:xfrm>
            <a:off x="457200" y="1676400"/>
            <a:ext cx="3008313" cy="4449763"/>
          </a:xfrm>
        </p:spPr>
        <p:txBody>
          <a:bodyPr/>
          <a:lstStyle/>
          <a:p>
            <a:r>
              <a:rPr lang="en-US" sz="1800" dirty="0"/>
              <a:t>The phylogeny at the right shows the relationship of all of the organisms on earth, starting with the three domains of life.</a:t>
            </a:r>
          </a:p>
          <a:p>
            <a:endParaRPr lang="en-US" sz="1800" dirty="0"/>
          </a:p>
          <a:p>
            <a:r>
              <a:rPr lang="en-US" sz="1800" dirty="0"/>
              <a:t>Our understanding of the evolutionary relationships between species may change when new data become available.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785252"/>
            <a:ext cx="4672012" cy="467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25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How to Interpret a Phylogeny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52600"/>
            <a:ext cx="39052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24000" y="1002268"/>
            <a:ext cx="5943600" cy="646331"/>
          </a:xfrm>
          <a:prstGeom prst="rect">
            <a:avLst/>
          </a:prstGeom>
          <a:noFill/>
        </p:spPr>
        <p:txBody>
          <a:bodyPr wrap="square" rtlCol="0">
            <a:spAutoFit/>
          </a:bodyPr>
          <a:lstStyle/>
          <a:p>
            <a:r>
              <a:rPr lang="en-US" dirty="0"/>
              <a:t>The root is a common ancestor and the tips of the branches represent species descended from that ancestor</a:t>
            </a:r>
          </a:p>
        </p:txBody>
      </p:sp>
      <p:sp>
        <p:nvSpPr>
          <p:cNvPr id="5" name="TextBox 4"/>
          <p:cNvSpPr txBox="1"/>
          <p:nvPr/>
        </p:nvSpPr>
        <p:spPr>
          <a:xfrm>
            <a:off x="1529862" y="3773269"/>
            <a:ext cx="5943600" cy="646331"/>
          </a:xfrm>
          <a:prstGeom prst="rect">
            <a:avLst/>
          </a:prstGeom>
          <a:noFill/>
        </p:spPr>
        <p:txBody>
          <a:bodyPr wrap="square" rtlCol="0">
            <a:spAutoFit/>
          </a:bodyPr>
          <a:lstStyle/>
          <a:p>
            <a:r>
              <a:rPr lang="en-US" dirty="0"/>
              <a:t>Branch points in the phylogeny represent </a:t>
            </a:r>
            <a:r>
              <a:rPr lang="en-US" b="1" dirty="0"/>
              <a:t>speciation</a:t>
            </a:r>
            <a:r>
              <a:rPr lang="en-US" dirty="0"/>
              <a:t> events, </a:t>
            </a:r>
            <a:r>
              <a:rPr lang="en-US" i="1" dirty="0"/>
              <a:t>i.e.</a:t>
            </a:r>
            <a:r>
              <a:rPr lang="en-US" dirty="0"/>
              <a:t> when two or more species arise from an ancestral species</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337" y="4800600"/>
            <a:ext cx="26193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53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715962"/>
          </a:xfrm>
        </p:spPr>
        <p:txBody>
          <a:bodyPr>
            <a:normAutofit/>
          </a:bodyPr>
          <a:lstStyle/>
          <a:p>
            <a:r>
              <a:rPr lang="en-US" sz="3600" dirty="0"/>
              <a:t>Phylogenies show common ancestry</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206" y="2209801"/>
            <a:ext cx="4371394" cy="18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81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15962"/>
          </a:xfrm>
        </p:spPr>
        <p:txBody>
          <a:bodyPr>
            <a:normAutofit/>
          </a:bodyPr>
          <a:lstStyle/>
          <a:p>
            <a:r>
              <a:rPr lang="en-US" sz="3600" dirty="0"/>
              <a:t>Clades</a:t>
            </a:r>
          </a:p>
        </p:txBody>
      </p:sp>
      <p:sp>
        <p:nvSpPr>
          <p:cNvPr id="4" name="TextBox 3"/>
          <p:cNvSpPr txBox="1"/>
          <p:nvPr/>
        </p:nvSpPr>
        <p:spPr>
          <a:xfrm>
            <a:off x="457200" y="1371600"/>
            <a:ext cx="8458200" cy="1200329"/>
          </a:xfrm>
          <a:prstGeom prst="rect">
            <a:avLst/>
          </a:prstGeom>
          <a:noFill/>
        </p:spPr>
        <p:txBody>
          <a:bodyPr wrap="square" rtlCol="0">
            <a:spAutoFit/>
          </a:bodyPr>
          <a:lstStyle/>
          <a:p>
            <a:r>
              <a:rPr lang="en-US" dirty="0"/>
              <a:t>A </a:t>
            </a:r>
            <a:r>
              <a:rPr lang="en-US" b="1" dirty="0"/>
              <a:t>clade</a:t>
            </a:r>
            <a:r>
              <a:rPr lang="en-US" dirty="0"/>
              <a:t> is a group that includes a common ancestor and </a:t>
            </a:r>
            <a:r>
              <a:rPr lang="en-US" u="sng" dirty="0"/>
              <a:t>all</a:t>
            </a:r>
            <a:r>
              <a:rPr lang="en-US" dirty="0"/>
              <a:t> of its descendent species.</a:t>
            </a:r>
          </a:p>
          <a:p>
            <a:endParaRPr lang="en-US" dirty="0"/>
          </a:p>
          <a:p>
            <a:r>
              <a:rPr lang="en-US" dirty="0"/>
              <a:t>Of the following groups highlighted in colored boxes, which one(s) would be considered a clade?</a:t>
            </a:r>
          </a:p>
        </p:txBody>
      </p:sp>
      <p:pic>
        <p:nvPicPr>
          <p:cNvPr id="19" name="Picture 18" descr="Diagram&#10;&#10;Description automatically generated">
            <a:extLst>
              <a:ext uri="{FF2B5EF4-FFF2-40B4-BE49-F238E27FC236}">
                <a16:creationId xmlns:a16="http://schemas.microsoft.com/office/drawing/2014/main" id="{CE773E99-DA62-4C8F-A379-3A6EE1E76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975" y="2667000"/>
            <a:ext cx="4972050" cy="3478101"/>
          </a:xfrm>
          <a:prstGeom prst="rect">
            <a:avLst/>
          </a:prstGeom>
        </p:spPr>
      </p:pic>
    </p:spTree>
    <p:extLst>
      <p:ext uri="{BB962C8B-B14F-4D97-AF65-F5344CB8AC3E}">
        <p14:creationId xmlns:p14="http://schemas.microsoft.com/office/powerpoint/2010/main" val="349832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7CA3-F801-4CBD-AFA2-43A096CD726A}"/>
              </a:ext>
            </a:extLst>
          </p:cNvPr>
          <p:cNvSpPr>
            <a:spLocks noGrp="1"/>
          </p:cNvSpPr>
          <p:nvPr>
            <p:ph type="title"/>
          </p:nvPr>
        </p:nvSpPr>
        <p:spPr/>
        <p:txBody>
          <a:bodyPr>
            <a:normAutofit/>
          </a:bodyPr>
          <a:lstStyle/>
          <a:p>
            <a:r>
              <a:rPr lang="en-US" sz="3600" dirty="0"/>
              <a:t>Clades</a:t>
            </a:r>
          </a:p>
        </p:txBody>
      </p:sp>
      <p:pic>
        <p:nvPicPr>
          <p:cNvPr id="4" name="Picture 3" descr="Diagram&#10;&#10;Description automatically generated">
            <a:extLst>
              <a:ext uri="{FF2B5EF4-FFF2-40B4-BE49-F238E27FC236}">
                <a16:creationId xmlns:a16="http://schemas.microsoft.com/office/drawing/2014/main" id="{53F4272E-8DC6-4844-82E4-519E402DA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295400"/>
            <a:ext cx="5296061" cy="4419600"/>
          </a:xfrm>
          <a:prstGeom prst="rect">
            <a:avLst/>
          </a:prstGeom>
        </p:spPr>
      </p:pic>
      <p:sp>
        <p:nvSpPr>
          <p:cNvPr id="5" name="TextBox 4">
            <a:extLst>
              <a:ext uri="{FF2B5EF4-FFF2-40B4-BE49-F238E27FC236}">
                <a16:creationId xmlns:a16="http://schemas.microsoft.com/office/drawing/2014/main" id="{689E2E3E-5320-4B40-92B3-1524492FF74E}"/>
              </a:ext>
            </a:extLst>
          </p:cNvPr>
          <p:cNvSpPr txBox="1"/>
          <p:nvPr/>
        </p:nvSpPr>
        <p:spPr>
          <a:xfrm>
            <a:off x="647539" y="953325"/>
            <a:ext cx="2743200" cy="5262979"/>
          </a:xfrm>
          <a:prstGeom prst="rect">
            <a:avLst/>
          </a:prstGeom>
          <a:noFill/>
        </p:spPr>
        <p:txBody>
          <a:bodyPr wrap="square" rtlCol="0">
            <a:spAutoFit/>
          </a:bodyPr>
          <a:lstStyle/>
          <a:p>
            <a:r>
              <a:rPr lang="en-US" sz="2400" dirty="0"/>
              <a:t>Examine the vertebrate cladogram to the right. </a:t>
            </a:r>
          </a:p>
          <a:p>
            <a:endParaRPr lang="en-US" sz="2400" dirty="0"/>
          </a:p>
          <a:p>
            <a:r>
              <a:rPr lang="en-US" sz="2400" dirty="0"/>
              <a:t>When people refer to reptiles, they are commonly referring to non-avian reptiles (all reptiles but birds). Is it appropriate to refer to non-avian reptiles as a clade?</a:t>
            </a:r>
          </a:p>
        </p:txBody>
      </p:sp>
      <p:sp>
        <p:nvSpPr>
          <p:cNvPr id="6" name="TextBox 5">
            <a:extLst>
              <a:ext uri="{FF2B5EF4-FFF2-40B4-BE49-F238E27FC236}">
                <a16:creationId xmlns:a16="http://schemas.microsoft.com/office/drawing/2014/main" id="{DDB9EA08-A129-4AB9-9554-F4FFBCE336F1}"/>
              </a:ext>
            </a:extLst>
          </p:cNvPr>
          <p:cNvSpPr txBox="1"/>
          <p:nvPr/>
        </p:nvSpPr>
        <p:spPr>
          <a:xfrm>
            <a:off x="5943600" y="5954694"/>
            <a:ext cx="2743200" cy="523220"/>
          </a:xfrm>
          <a:prstGeom prst="rect">
            <a:avLst/>
          </a:prstGeom>
          <a:noFill/>
        </p:spPr>
        <p:txBody>
          <a:bodyPr wrap="square" rtlCol="0">
            <a:spAutoFit/>
          </a:bodyPr>
          <a:lstStyle/>
          <a:p>
            <a:r>
              <a:rPr lang="en-US" sz="1400" dirty="0"/>
              <a:t>http://fsc.fernbank.edu/STT/VertBio/vertebrate_classes.htm</a:t>
            </a:r>
          </a:p>
        </p:txBody>
      </p:sp>
    </p:spTree>
    <p:extLst>
      <p:ext uri="{BB962C8B-B14F-4D97-AF65-F5344CB8AC3E}">
        <p14:creationId xmlns:p14="http://schemas.microsoft.com/office/powerpoint/2010/main" val="398853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15962"/>
          </a:xfrm>
        </p:spPr>
        <p:txBody>
          <a:bodyPr>
            <a:normAutofit/>
          </a:bodyPr>
          <a:lstStyle/>
          <a:p>
            <a:r>
              <a:rPr lang="en-US" sz="3600" dirty="0"/>
              <a:t>Phylogenies are trees, not ladders</a:t>
            </a:r>
          </a:p>
        </p:txBody>
      </p:sp>
      <p:sp>
        <p:nvSpPr>
          <p:cNvPr id="8" name="TextBox 7"/>
          <p:cNvSpPr txBox="1"/>
          <p:nvPr/>
        </p:nvSpPr>
        <p:spPr>
          <a:xfrm>
            <a:off x="685800" y="1295400"/>
            <a:ext cx="7848600" cy="646331"/>
          </a:xfrm>
          <a:prstGeom prst="rect">
            <a:avLst/>
          </a:prstGeom>
          <a:noFill/>
        </p:spPr>
        <p:txBody>
          <a:bodyPr wrap="square" rtlCol="0">
            <a:spAutoFit/>
          </a:bodyPr>
          <a:lstStyle/>
          <a:p>
            <a:r>
              <a:rPr lang="en-US" dirty="0"/>
              <a:t>Sometimes people misinterpret evolutionary theory to mean that a currently living species descended from another currently living species.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67024"/>
            <a:ext cx="17335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14600"/>
            <a:ext cx="15335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91200" y="4495800"/>
            <a:ext cx="2590800" cy="646331"/>
          </a:xfrm>
          <a:prstGeom prst="rect">
            <a:avLst/>
          </a:prstGeom>
          <a:noFill/>
        </p:spPr>
        <p:txBody>
          <a:bodyPr wrap="square" rtlCol="0">
            <a:spAutoFit/>
          </a:bodyPr>
          <a:lstStyle/>
          <a:p>
            <a:r>
              <a:rPr lang="en-US" sz="1200" dirty="0"/>
              <a:t>Humans did not descend from chimps.  Humans and chimps share a recent common ancestor.</a:t>
            </a:r>
          </a:p>
        </p:txBody>
      </p:sp>
      <p:sp>
        <p:nvSpPr>
          <p:cNvPr id="10" name="TextBox 9"/>
          <p:cNvSpPr txBox="1"/>
          <p:nvPr/>
        </p:nvSpPr>
        <p:spPr>
          <a:xfrm>
            <a:off x="685800" y="4495801"/>
            <a:ext cx="3505200" cy="1200329"/>
          </a:xfrm>
          <a:prstGeom prst="rect">
            <a:avLst/>
          </a:prstGeom>
          <a:noFill/>
        </p:spPr>
        <p:txBody>
          <a:bodyPr wrap="square" rtlCol="0">
            <a:spAutoFit/>
          </a:bodyPr>
          <a:lstStyle/>
          <a:p>
            <a:r>
              <a:rPr lang="en-US" sz="1200" dirty="0"/>
              <a:t>Vascular plants such as pine (gymnosperm) and rose (angiosperm) did not descend from moss.  Rather, the plants above share a common ancestor.  Mosses are simple plants and it is likely that fewer chances have occurred in their lineage than in the angiosperm lineage since these two linages split.</a:t>
            </a:r>
          </a:p>
        </p:txBody>
      </p:sp>
    </p:spTree>
    <p:extLst>
      <p:ext uri="{BB962C8B-B14F-4D97-AF65-F5344CB8AC3E}">
        <p14:creationId xmlns:p14="http://schemas.microsoft.com/office/powerpoint/2010/main" val="348217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TotalTime>
  <Words>1604</Words>
  <Application>Microsoft Office PowerPoint</Application>
  <PresentationFormat>On-screen Show (4:3)</PresentationFormat>
  <Paragraphs>146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Principles of Evolution and Phylogenetics</vt:lpstr>
      <vt:lpstr>Evolution:  descent with modification</vt:lpstr>
      <vt:lpstr>Evolution</vt:lpstr>
      <vt:lpstr>Phylogeny</vt:lpstr>
      <vt:lpstr>How to Interpret a Phylogeny</vt:lpstr>
      <vt:lpstr>Phylogenies show common ancestry</vt:lpstr>
      <vt:lpstr>Clades</vt:lpstr>
      <vt:lpstr>Clades</vt:lpstr>
      <vt:lpstr>Phylogenies are trees, not ladders</vt:lpstr>
      <vt:lpstr>Phylogenies are trees, not ladders</vt:lpstr>
      <vt:lpstr>The Data Used to Build Phylogenies: Shared Derived Characters</vt:lpstr>
      <vt:lpstr>Building a Phylogenetic Tree</vt:lpstr>
      <vt:lpstr>Use the Principle of Parsimony in Building a Phylogenetic Tree</vt:lpstr>
      <vt:lpstr>Homologous vs. Analogous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L. Wendell</dc:creator>
  <cp:lastModifiedBy>Hunter Craig</cp:lastModifiedBy>
  <cp:revision>58</cp:revision>
  <dcterms:created xsi:type="dcterms:W3CDTF">2013-03-15T19:43:40Z</dcterms:created>
  <dcterms:modified xsi:type="dcterms:W3CDTF">2021-10-04T20:12:02Z</dcterms:modified>
</cp:coreProperties>
</file>