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77" r:id="rId3"/>
    <p:sldId id="273" r:id="rId4"/>
    <p:sldId id="276" r:id="rId5"/>
    <p:sldId id="275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80729" autoAdjust="0"/>
  </p:normalViewPr>
  <p:slideViewPr>
    <p:cSldViewPr snapToGrid="0">
      <p:cViewPr varScale="1">
        <p:scale>
          <a:sx n="79" d="100"/>
          <a:sy n="79" d="100"/>
        </p:scale>
        <p:origin x="120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F5D92-EACD-4D71-A690-4936D95ABDF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8B3AE-EB0B-46B7-9D60-446D06235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B3AE-EB0B-46B7-9D60-446D06235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chitin exoskeleton: an external skeleton made of the polysaccharide, chitin, as seen in arthropods.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“waterproof skin”: an exoskeleton on a fully terrestrial organism, as opposed to an aquatic or marine-dwelling organism.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of the organisms pictured here have jointed legs and jointed antennae.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B3AE-EB0B-46B7-9D60-446D06235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Radial symmetry: symmetry around a central axis. In other words, it means you could split the subject down the middle multiple times into approximately equal parts.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Bilateral symmetry: being divisible into symmetric halves. This means you can split the subject down the middle just once into approximately equal parts.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note that for the purposes of this lab, we consider radial symmetry to be a general term describing the physical appearance of an organism, and not necessarily the term used to describe the structural development of an organism.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lobster pictured here has bilateral symmetry. It also has two grasping claws.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B3AE-EB0B-46B7-9D60-446D06235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Segmentation: repeated body parts or sections that look relatively similar.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B3AE-EB0B-46B7-9D60-446D06235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hydrostatic “foot”: a membrane that uses fluid pressure to expand and contract the structure to allow for movement. For example, if you look at segment 9 of the earthworm, it begins contracted, but expands to propel the worm forward.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calcium carbonate shell: a protective shell (not exoskeleton)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B3AE-EB0B-46B7-9D60-446D06235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Tube-feet: hollow, flexible structures operated by hydraulic pressure that allow for movement or food collection. They may be small and difficult to see on some organisms.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having difficulty determining the traits of the species in this lab, it might help to do a bit of online research as you complete the assignment.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8B3AE-EB0B-46B7-9D60-446D06235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3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9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E0D3-A29D-42DC-A627-CCB77CA3B2C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569D-771D-4C86-976D-1392E4D0C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2B0B-082B-435A-A650-1D75B97A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558" y="714376"/>
            <a:ext cx="2764381" cy="3208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Invertebrate Morphology</a:t>
            </a:r>
          </a:p>
        </p:txBody>
      </p:sp>
      <p:pic>
        <p:nvPicPr>
          <p:cNvPr id="9" name="Picture 8" descr="A snail on a leaf&#10;&#10;Description automatically generated">
            <a:extLst>
              <a:ext uri="{FF2B5EF4-FFF2-40B4-BE49-F238E27FC236}">
                <a16:creationId xmlns:a16="http://schemas.microsoft.com/office/drawing/2014/main" id="{C93921D9-D8D3-4AE3-B048-1DF5088BCA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"/>
          <a:stretch/>
        </p:blipFill>
        <p:spPr>
          <a:xfrm>
            <a:off x="20" y="10"/>
            <a:ext cx="2772597" cy="3355932"/>
          </a:xfrm>
          <a:prstGeom prst="rect">
            <a:avLst/>
          </a:prstGeom>
        </p:spPr>
      </p:pic>
      <p:pic>
        <p:nvPicPr>
          <p:cNvPr id="7" name="Picture 6" descr="A picture containing insect&#10;&#10;Description automatically generated">
            <a:extLst>
              <a:ext uri="{FF2B5EF4-FFF2-40B4-BE49-F238E27FC236}">
                <a16:creationId xmlns:a16="http://schemas.microsoft.com/office/drawing/2014/main" id="{9ED83799-8B44-4377-AE91-5495D2F126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0" r="-3" b="8714"/>
          <a:stretch/>
        </p:blipFill>
        <p:spPr>
          <a:xfrm>
            <a:off x="2893266" y="10"/>
            <a:ext cx="2772616" cy="33559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6FF07-411E-4CEE-88F0-042E9AAE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" r="2" b="9893"/>
          <a:stretch/>
        </p:blipFill>
        <p:spPr>
          <a:xfrm>
            <a:off x="20" y="3497344"/>
            <a:ext cx="5665862" cy="3360656"/>
          </a:xfrm>
          <a:prstGeom prst="rect">
            <a:avLst/>
          </a:prstGeom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EA86583F-F1A7-4F7F-AEED-C1E15104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83783" y="4003046"/>
            <a:ext cx="2537460" cy="0"/>
          </a:xfrm>
          <a:prstGeom prst="line">
            <a:avLst/>
          </a:prstGeom>
          <a:ln w="19050">
            <a:solidFill>
              <a:srgbClr val="6CA7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852CD-B15C-4AC4-BC67-6A247EE141B8}"/>
              </a:ext>
            </a:extLst>
          </p:cNvPr>
          <p:cNvSpPr txBox="1"/>
          <p:nvPr/>
        </p:nvSpPr>
        <p:spPr>
          <a:xfrm>
            <a:off x="6303293" y="6027003"/>
            <a:ext cx="236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photos used are free-use, public domain unless otherwise noted.</a:t>
            </a:r>
          </a:p>
        </p:txBody>
      </p:sp>
    </p:spTree>
    <p:extLst>
      <p:ext uri="{BB962C8B-B14F-4D97-AF65-F5344CB8AC3E}">
        <p14:creationId xmlns:p14="http://schemas.microsoft.com/office/powerpoint/2010/main" val="10417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F311-204A-4D9D-BED4-14475946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Chitin exoskeleton</a:t>
            </a:r>
          </a:p>
        </p:txBody>
      </p:sp>
      <p:pic>
        <p:nvPicPr>
          <p:cNvPr id="5" name="Content Placeholder 4" descr="A insect on the ground&#10;&#10;Description automatically generated">
            <a:extLst>
              <a:ext uri="{FF2B5EF4-FFF2-40B4-BE49-F238E27FC236}">
                <a16:creationId xmlns:a16="http://schemas.microsoft.com/office/drawing/2014/main" id="{8ABC7980-D513-49F8-A859-89322EA6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2" y="1912620"/>
            <a:ext cx="4239798" cy="3032760"/>
          </a:xfrm>
        </p:spPr>
      </p:pic>
      <p:pic>
        <p:nvPicPr>
          <p:cNvPr id="7" name="Picture 6" descr="A lobster on a table&#10;&#10;Description automatically generated">
            <a:extLst>
              <a:ext uri="{FF2B5EF4-FFF2-40B4-BE49-F238E27FC236}">
                <a16:creationId xmlns:a16="http://schemas.microsoft.com/office/drawing/2014/main" id="{39C87547-3A1C-48B5-AF1E-EF1F3CAC6D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22" y="1912620"/>
            <a:ext cx="4549140" cy="303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CFED17-B138-45DA-A690-69F1455B7726}"/>
              </a:ext>
            </a:extLst>
          </p:cNvPr>
          <p:cNvSpPr txBox="1"/>
          <p:nvPr/>
        </p:nvSpPr>
        <p:spPr>
          <a:xfrm>
            <a:off x="547101" y="5450755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Waterproof skin (fully terrestrial)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4A8D7-1C87-44E2-BD62-F4587840C25F}"/>
              </a:ext>
            </a:extLst>
          </p:cNvPr>
          <p:cNvSpPr txBox="1"/>
          <p:nvPr/>
        </p:nvSpPr>
        <p:spPr>
          <a:xfrm>
            <a:off x="4879116" y="5450755"/>
            <a:ext cx="373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Aquatic or marine (not terrestrial)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50A48-58C1-4FAB-9223-1354489CC8F5}"/>
              </a:ext>
            </a:extLst>
          </p:cNvPr>
          <p:cNvSpPr txBox="1"/>
          <p:nvPr/>
        </p:nvSpPr>
        <p:spPr>
          <a:xfrm>
            <a:off x="3594901" y="5004734"/>
            <a:ext cx="1588436" cy="37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Jointed legs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62483A-E5A8-4917-B996-F5F76C0BD47B}"/>
              </a:ext>
            </a:extLst>
          </p:cNvPr>
          <p:cNvCxnSpPr>
            <a:cxnSpLocks/>
          </p:cNvCxnSpPr>
          <p:nvPr/>
        </p:nvCxnSpPr>
        <p:spPr>
          <a:xfrm flipH="1" flipV="1">
            <a:off x="1856792" y="4096139"/>
            <a:ext cx="2271533" cy="849241"/>
          </a:xfrm>
          <a:prstGeom prst="straightConnector1">
            <a:avLst/>
          </a:prstGeom>
          <a:ln w="117475">
            <a:solidFill>
              <a:srgbClr val="F76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23C5D3-DC10-45B7-A3A6-CB3165B627FF}"/>
              </a:ext>
            </a:extLst>
          </p:cNvPr>
          <p:cNvCxnSpPr>
            <a:cxnSpLocks/>
          </p:cNvCxnSpPr>
          <p:nvPr/>
        </p:nvCxnSpPr>
        <p:spPr>
          <a:xfrm flipV="1">
            <a:off x="4572000" y="3956564"/>
            <a:ext cx="1989445" cy="1001642"/>
          </a:xfrm>
          <a:prstGeom prst="straightConnector1">
            <a:avLst/>
          </a:prstGeom>
          <a:ln w="117475">
            <a:solidFill>
              <a:srgbClr val="F76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D4F71F-9FD1-4BD7-B1EA-A619CCFBA65D}"/>
              </a:ext>
            </a:extLst>
          </p:cNvPr>
          <p:cNvSpPr txBox="1"/>
          <p:nvPr/>
        </p:nvSpPr>
        <p:spPr>
          <a:xfrm>
            <a:off x="3460688" y="1352423"/>
            <a:ext cx="185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Jointed antennae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6525A1-1CDF-4D54-A3D9-3360A81CDE3D}"/>
              </a:ext>
            </a:extLst>
          </p:cNvPr>
          <p:cNvCxnSpPr>
            <a:cxnSpLocks/>
          </p:cNvCxnSpPr>
          <p:nvPr/>
        </p:nvCxnSpPr>
        <p:spPr>
          <a:xfrm flipH="1">
            <a:off x="951722" y="1781109"/>
            <a:ext cx="2942876" cy="1316654"/>
          </a:xfrm>
          <a:prstGeom prst="straightConnector1">
            <a:avLst/>
          </a:prstGeom>
          <a:ln w="117475">
            <a:solidFill>
              <a:srgbClr val="F76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523D37-1576-4EE8-8B23-12AFADF03BBE}"/>
              </a:ext>
            </a:extLst>
          </p:cNvPr>
          <p:cNvCxnSpPr>
            <a:cxnSpLocks/>
          </p:cNvCxnSpPr>
          <p:nvPr/>
        </p:nvCxnSpPr>
        <p:spPr>
          <a:xfrm>
            <a:off x="4745551" y="1757263"/>
            <a:ext cx="1449976" cy="738160"/>
          </a:xfrm>
          <a:prstGeom prst="straightConnector1">
            <a:avLst/>
          </a:prstGeom>
          <a:ln w="117475">
            <a:solidFill>
              <a:srgbClr val="F76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srsbstaff.ednet.ns.ca/jcroft2/32-05-BodySymmetry-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64" y="929181"/>
            <a:ext cx="6259852" cy="584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490" y="204716"/>
            <a:ext cx="861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Symmetry: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20CF8-5BFB-4FFC-A42A-2ECFB5BA1D80}"/>
              </a:ext>
            </a:extLst>
          </p:cNvPr>
          <p:cNvSpPr txBox="1"/>
          <p:nvPr/>
        </p:nvSpPr>
        <p:spPr>
          <a:xfrm>
            <a:off x="487946" y="3055160"/>
            <a:ext cx="1588436" cy="37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Grasping claws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BD16C2-F708-460A-B39F-B5398356B002}"/>
              </a:ext>
            </a:extLst>
          </p:cNvPr>
          <p:cNvCxnSpPr>
            <a:cxnSpLocks/>
          </p:cNvCxnSpPr>
          <p:nvPr/>
        </p:nvCxnSpPr>
        <p:spPr>
          <a:xfrm>
            <a:off x="1282164" y="3602182"/>
            <a:ext cx="794218" cy="1690254"/>
          </a:xfrm>
          <a:prstGeom prst="straightConnector1">
            <a:avLst/>
          </a:prstGeom>
          <a:ln w="117475">
            <a:solidFill>
              <a:srgbClr val="F76F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zo.utexas.edu/faculty/sjasper/images/33.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302172" y="2101910"/>
            <a:ext cx="5492201" cy="35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ub.ntnu.no/scorpion-files/p_axelrodor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35" y="1113315"/>
            <a:ext cx="4119151" cy="54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4776" y="204716"/>
            <a:ext cx="661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Segmentation:</a:t>
            </a:r>
          </a:p>
        </p:txBody>
      </p:sp>
    </p:spTree>
    <p:extLst>
      <p:ext uri="{BB962C8B-B14F-4D97-AF65-F5344CB8AC3E}">
        <p14:creationId xmlns:p14="http://schemas.microsoft.com/office/powerpoint/2010/main" val="238111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cartage.org.lb/en/themes/sciences/lifescience/generalbiology/physiology/TheBones/MuscularSkeletal/hydroskel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8" y="1989090"/>
            <a:ext cx="4343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molluscs.at/images/weichtiere/muscheln/clam_burrowin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35" y="1741384"/>
            <a:ext cx="4173180" cy="194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iointhecity.com/sites/default/files/gastropods_legend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35" y="3998795"/>
            <a:ext cx="4173180" cy="2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4776" y="204716"/>
            <a:ext cx="6619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Hydrostatic “foot”: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518" y="1221956"/>
            <a:ext cx="386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Earthworm movement: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735" y="1201966"/>
            <a:ext cx="386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Mollusc</a:t>
            </a:r>
            <a:r>
              <a:rPr lang="en-US" sz="2800" b="1" dirty="0"/>
              <a:t> “foot”: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E3096-69B8-46D2-A9A6-243A4A2456B7}"/>
              </a:ext>
            </a:extLst>
          </p:cNvPr>
          <p:cNvSpPr txBox="1"/>
          <p:nvPr/>
        </p:nvSpPr>
        <p:spPr>
          <a:xfrm>
            <a:off x="1810138" y="6121350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Calcium carbonate shell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1A6D54-5C71-43C3-9FF4-5D86F617D6F5}"/>
              </a:ext>
            </a:extLst>
          </p:cNvPr>
          <p:cNvCxnSpPr>
            <a:cxnSpLocks/>
          </p:cNvCxnSpPr>
          <p:nvPr/>
        </p:nvCxnSpPr>
        <p:spPr>
          <a:xfrm flipV="1">
            <a:off x="4234266" y="5656034"/>
            <a:ext cx="1009538" cy="581444"/>
          </a:xfrm>
          <a:prstGeom prst="straightConnector1">
            <a:avLst/>
          </a:prstGeom>
          <a:ln w="1174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2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Pycnopodiahelianthoides-tubefee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/>
          <a:stretch/>
        </p:blipFill>
        <p:spPr bwMode="auto">
          <a:xfrm>
            <a:off x="4571998" y="3362239"/>
            <a:ext cx="4534380" cy="32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aspire.mlml.calstate.edu/aspire04/updates/nov/25nov/Acodontaster%20tube%20feet-reduce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4"/>
          <a:stretch/>
        </p:blipFill>
        <p:spPr bwMode="auto">
          <a:xfrm>
            <a:off x="4571999" y="232012"/>
            <a:ext cx="4534380" cy="309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239" y="54588"/>
            <a:ext cx="39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Tube-feet:</a:t>
            </a:r>
          </a:p>
        </p:txBody>
      </p:sp>
      <p:pic>
        <p:nvPicPr>
          <p:cNvPr id="2058" name="Picture 10" descr="http://www.marinelifephotography.com/marine/echinoderms/urchins/cyrtechinus-verruculat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2"/>
          <a:stretch/>
        </p:blipFill>
        <p:spPr bwMode="auto">
          <a:xfrm>
            <a:off x="68238" y="3764443"/>
            <a:ext cx="4477520" cy="27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Reef02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" y="727871"/>
            <a:ext cx="4477520" cy="299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357</Words>
  <Application>Microsoft Office PowerPoint</Application>
  <PresentationFormat>On-screen Show (4:3)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Invertebrate Morphology</vt:lpstr>
      <vt:lpstr>Chitin exoskeleton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Invertebrate Morphology</dc:title>
  <dc:creator>Hunter Craig</dc:creator>
  <cp:lastModifiedBy>Hunter Craig</cp:lastModifiedBy>
  <cp:revision>12</cp:revision>
  <dcterms:created xsi:type="dcterms:W3CDTF">2020-10-29T16:34:53Z</dcterms:created>
  <dcterms:modified xsi:type="dcterms:W3CDTF">2021-10-07T15:17:32Z</dcterms:modified>
</cp:coreProperties>
</file>