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embeddedFontLst>
    <p:embeddedFont>
      <p:font typeface="Raleway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ho0fJtVJivTNLaEMjiPzyDDWDb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7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6.xml"/><Relationship Id="rId32" Type="http://schemas.openxmlformats.org/officeDocument/2006/relationships/font" Target="fonts/Raleway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5c33e8445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5c33e844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0a3e87ce1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0a3e87ce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0a3e87ce1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0a3e87ce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Show them how to create a variable in the data menu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Show them how to create a variable in the data menu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e4a2f7b9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e4a2f7b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0a3e87ce1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0a3e87ce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Show them how to create a variable in the data menu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Show them how to create a variable in the data menu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e4a2f7b96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e4a2f7b9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f25ef918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6f25ef91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f25ef918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6f25ef91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0" sz="4400" u="none" cap="none" strike="noStrik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26"/>
          <p:cNvSpPr txBox="1"/>
          <p:nvPr>
            <p:ph idx="1" type="body"/>
          </p:nvPr>
        </p:nvSpPr>
        <p:spPr>
          <a:xfrm>
            <a:off x="1818640" y="1825625"/>
            <a:ext cx="95351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" name="Google Shape;3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3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google.com/document/d/1YxlbBjvfb-V0VwXBZE62oRJFSxTgOpHW/edit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pl.it/repls/TroubledOldRoute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13390"/>
            <a:ext cx="12192000" cy="25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sz="7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-US" sz="7500">
                <a:latin typeface="Raleway"/>
                <a:ea typeface="Raleway"/>
                <a:cs typeface="Raleway"/>
                <a:sym typeface="Raleway"/>
              </a:rPr>
              <a:t>Coding Lesson 2</a:t>
            </a:r>
            <a:endParaRPr b="1" i="0" sz="75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en-US" sz="3600"/>
              <a:t>Number Calculations and Data Types</a:t>
            </a:r>
            <a:endParaRPr b="0" i="1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5193088" y="6183084"/>
            <a:ext cx="691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Elementary Coaches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5c33e8445_0_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Lecture</a:t>
            </a:r>
            <a:endParaRPr/>
          </a:p>
        </p:txBody>
      </p:sp>
      <p:sp>
        <p:nvSpPr>
          <p:cNvPr id="132" name="Google Shape;132;g65c33e8445_0_3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First assign the “num” variable to hold the number you want to multiply, then print that number out in the same line that you multiply by 20.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Note int(input(“words”)) can be used to specify that an integer number should be taken as input.</a:t>
            </a:r>
            <a:endParaRPr/>
          </a:p>
        </p:txBody>
      </p:sp>
      <p:pic>
        <p:nvPicPr>
          <p:cNvPr id="133" name="Google Shape;133;g65c33e8445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999" y="4851126"/>
            <a:ext cx="8490513" cy="1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 </a:t>
            </a:r>
            <a:endParaRPr/>
          </a:p>
        </p:txBody>
      </p:sp>
      <p:sp>
        <p:nvSpPr>
          <p:cNvPr id="139" name="Google Shape;139;p11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What happens when you enter a word instead of a number?</a:t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</p:txBody>
      </p:sp>
      <p:pic>
        <p:nvPicPr>
          <p:cNvPr id="140" name="Google Shape;14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575" y="3410225"/>
            <a:ext cx="9461026" cy="20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0a3e87ce1_0_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Lecture</a:t>
            </a:r>
            <a:endParaRPr/>
          </a:p>
        </p:txBody>
      </p:sp>
      <p:sp>
        <p:nvSpPr>
          <p:cNvPr id="146" name="Google Shape;146;g70a3e87ce1_0_3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Python gave you an error because it was expecting an integer number but was given a string of characters.</a:t>
            </a:r>
            <a:endParaRPr sz="4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Definition: Data Type</a:t>
            </a:r>
            <a:endParaRPr/>
          </a:p>
        </p:txBody>
      </p:sp>
      <p:sp>
        <p:nvSpPr>
          <p:cNvPr id="152" name="Google Shape;152;p12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3600"/>
              <a:t>The kind of data a user types in</a:t>
            </a:r>
            <a:endParaRPr sz="36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6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Numbers used for calculations</a:t>
            </a:r>
            <a:endParaRPr sz="36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Words NOT used for calculations </a:t>
            </a:r>
            <a:endParaRPr sz="36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Some books call these </a:t>
            </a:r>
            <a:r>
              <a:rPr b="1" lang="en-US" sz="3600"/>
              <a:t>Strings</a:t>
            </a:r>
            <a:endParaRPr b="1"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 </a:t>
            </a:r>
            <a:endParaRPr/>
          </a:p>
        </p:txBody>
      </p:sp>
      <p:sp>
        <p:nvSpPr>
          <p:cNvPr id="158" name="Google Shape;158;p13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Change your program so it asks the user to enter a number:</a:t>
            </a:r>
            <a:endParaRPr sz="4800"/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Print the number divided by 10.</a:t>
            </a:r>
            <a:endParaRPr sz="4800"/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Do you get a decimal?</a:t>
            </a:r>
            <a:endParaRPr sz="4800"/>
          </a:p>
        </p:txBody>
      </p:sp>
      <p:pic>
        <p:nvPicPr>
          <p:cNvPr id="159" name="Google Shape;1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787" y="5071925"/>
            <a:ext cx="855907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 </a:t>
            </a:r>
            <a:endParaRPr/>
          </a:p>
        </p:txBody>
      </p:sp>
      <p:sp>
        <p:nvSpPr>
          <p:cNvPr id="165" name="Google Shape;165;p14"/>
          <p:cNvSpPr txBox="1"/>
          <p:nvPr>
            <p:ph idx="1" type="body"/>
          </p:nvPr>
        </p:nvSpPr>
        <p:spPr>
          <a:xfrm>
            <a:off x="181859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Change your program so it asks the user to enter a number:</a:t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Try </a:t>
            </a:r>
            <a:r>
              <a:rPr b="1" lang="en-US" sz="4800"/>
              <a:t>sqrt()</a:t>
            </a:r>
            <a:r>
              <a:rPr lang="en-US" sz="4800"/>
              <a:t> function on the entered number</a:t>
            </a:r>
            <a:r>
              <a:rPr lang="en-US" sz="4800"/>
              <a:t>.</a:t>
            </a:r>
            <a:endParaRPr sz="4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0a3e87ce1_0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Lecture</a:t>
            </a:r>
            <a:endParaRPr/>
          </a:p>
        </p:txBody>
      </p:sp>
      <p:pic>
        <p:nvPicPr>
          <p:cNvPr id="171" name="Google Shape;171;g70a3e87ce1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575" y="1690825"/>
            <a:ext cx="7985349" cy="10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70a3e87ce1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4513" y="3529175"/>
            <a:ext cx="6542970" cy="13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70a3e87ce1_0_8"/>
          <p:cNvSpPr/>
          <p:nvPr/>
        </p:nvSpPr>
        <p:spPr>
          <a:xfrm>
            <a:off x="5824500" y="2557475"/>
            <a:ext cx="543000" cy="971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Input a number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Display the number MOD 10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4800"/>
          </a:p>
        </p:txBody>
      </p:sp>
      <p:sp>
        <p:nvSpPr>
          <p:cNvPr id="179" name="Google Shape;179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 </a:t>
            </a:r>
            <a:endParaRPr/>
          </a:p>
        </p:txBody>
      </p:sp>
      <p:pic>
        <p:nvPicPr>
          <p:cNvPr id="180" name="Google Shape;1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113" y="4643454"/>
            <a:ext cx="7351775" cy="9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What does MOD do?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Display the number MOD 5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4800"/>
          </a:p>
        </p:txBody>
      </p:sp>
      <p:sp>
        <p:nvSpPr>
          <p:cNvPr id="186" name="Google Shape;186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Definition: MOD</a:t>
            </a:r>
            <a:endParaRPr/>
          </a:p>
        </p:txBody>
      </p:sp>
      <p:sp>
        <p:nvSpPr>
          <p:cNvPr id="192" name="Google Shape;192;p18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>
                <a:highlight>
                  <a:srgbClr val="FFF2CC"/>
                </a:highlight>
              </a:rPr>
              <a:t>Gives the remainder when doing division.  </a:t>
            </a:r>
            <a:endParaRPr sz="4800">
              <a:highlight>
                <a:srgbClr val="FFF2CC"/>
              </a:highlight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i="1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e4a2f7b96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 Objective</a:t>
            </a:r>
            <a:endParaRPr/>
          </a:p>
        </p:txBody>
      </p:sp>
      <p:sp>
        <p:nvSpPr>
          <p:cNvPr id="82" name="Google Shape;82;g7e4a2f7b96_0_0"/>
          <p:cNvSpPr txBox="1"/>
          <p:nvPr>
            <p:ph idx="1" type="body"/>
          </p:nvPr>
        </p:nvSpPr>
        <p:spPr>
          <a:xfrm>
            <a:off x="1818725" y="1978025"/>
            <a:ext cx="9535200" cy="4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100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Discover the math operators used in Python</a:t>
            </a:r>
            <a:endParaRPr sz="48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Learn about different data types</a:t>
            </a:r>
            <a:endParaRPr sz="48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See what happens when operators are used on the wrong data type</a:t>
            </a:r>
            <a:endParaRPr sz="4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0a3e87ce1_0_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 5</a:t>
            </a:r>
            <a:endParaRPr/>
          </a:p>
        </p:txBody>
      </p:sp>
      <p:pic>
        <p:nvPicPr>
          <p:cNvPr id="198" name="Google Shape;198;g70a3e87ce1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844" y="1690832"/>
            <a:ext cx="837222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70a3e87ce1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8625" y="3929075"/>
            <a:ext cx="9126675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70a3e87ce1_0_22"/>
          <p:cNvSpPr/>
          <p:nvPr/>
        </p:nvSpPr>
        <p:spPr>
          <a:xfrm>
            <a:off x="6200775" y="2914650"/>
            <a:ext cx="600000" cy="1014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MOD is used for:</a:t>
            </a:r>
            <a:endParaRPr/>
          </a:p>
        </p:txBody>
      </p:sp>
      <p:sp>
        <p:nvSpPr>
          <p:cNvPr id="206" name="Google Shape;206;p19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Patterns in programs   (Pac Man)</a:t>
            </a:r>
            <a:endParaRPr sz="40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Colors</a:t>
            </a:r>
            <a:endParaRPr sz="40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Changing bases:</a:t>
            </a:r>
            <a:endParaRPr sz="4000"/>
          </a:p>
          <a:p>
            <a:pPr indent="-482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Time</a:t>
            </a:r>
            <a:endParaRPr sz="4000"/>
          </a:p>
          <a:p>
            <a:pPr indent="-482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Money</a:t>
            </a:r>
            <a:endParaRPr sz="40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Checking if numbers divisible (even/odd)</a:t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Try MOD: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4</a:t>
            </a:r>
            <a:endParaRPr sz="48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3</a:t>
            </a:r>
            <a:endParaRPr sz="48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17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4800"/>
          </a:p>
        </p:txBody>
      </p:sp>
      <p:sp>
        <p:nvSpPr>
          <p:cNvPr id="212" name="Google Shape;212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If we do MOD 4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How many possible answers?</a:t>
            </a:r>
            <a:endParaRPr sz="48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Lowest?</a:t>
            </a:r>
            <a:endParaRPr sz="48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Highest?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4800"/>
          </a:p>
        </p:txBody>
      </p:sp>
      <p:sp>
        <p:nvSpPr>
          <p:cNvPr id="218" name="Google Shape;218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Practice Exercises</a:t>
            </a:r>
            <a:endParaRPr/>
          </a:p>
        </p:txBody>
      </p:sp>
      <p:sp>
        <p:nvSpPr>
          <p:cNvPr id="224" name="Google Shape;224;p22"/>
          <p:cNvSpPr txBox="1"/>
          <p:nvPr>
            <p:ph idx="1" type="body"/>
          </p:nvPr>
        </p:nvSpPr>
        <p:spPr>
          <a:xfrm>
            <a:off x="1818590" y="16908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https://docs.google.com/document/d/1YxlbBjvfb-V0VwXBZE62oRJFSxTgOpHW/edit</a:t>
            </a:r>
            <a:r>
              <a:rPr lang="en-US" sz="3000"/>
              <a:t> </a:t>
            </a:r>
            <a:r>
              <a:rPr lang="en-US" sz="4800"/>
              <a:t>  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Mild - perfect for beginners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/>
              <a:t>Medium - expanding your skills </a:t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  Spicy - looking for a challenge? </a:t>
            </a:r>
            <a:endParaRPr sz="4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e4a2f7b96_0_6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Journal</a:t>
            </a:r>
            <a:endParaRPr/>
          </a:p>
        </p:txBody>
      </p:sp>
      <p:sp>
        <p:nvSpPr>
          <p:cNvPr id="230" name="Google Shape;230;g7e4a2f7b96_0_69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/>
              <a:t>What are some ways data types can be taught using other subjects that you already teach</a:t>
            </a:r>
            <a:r>
              <a:rPr lang="en-US" sz="4800"/>
              <a:t>?</a:t>
            </a:r>
            <a:endParaRPr sz="4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f25ef918a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88" name="Google Shape;88;g6f25ef918a_0_0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Open the starter File</a:t>
            </a:r>
            <a:endParaRPr sz="48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 u="sng">
                <a:solidFill>
                  <a:schemeClr val="hlink"/>
                </a:solidFill>
                <a:hlinkClick r:id="rId3"/>
              </a:rPr>
              <a:t>https://repl.it/repls/TroubledOldRouter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94" name="Google Shape;94;p4"/>
          <p:cNvSpPr txBox="1"/>
          <p:nvPr>
            <p:ph idx="1" type="body"/>
          </p:nvPr>
        </p:nvSpPr>
        <p:spPr>
          <a:xfrm>
            <a:off x="1191125" y="1825625"/>
            <a:ext cx="10162800" cy="47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400"/>
              <a:t>Change the loop to make count print 1 additional time.</a:t>
            </a:r>
            <a:endParaRPr sz="4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  <a:p>
            <a:pPr indent="-508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/>
          </a:p>
        </p:txBody>
      </p:sp>
      <p:pic>
        <p:nvPicPr>
          <p:cNvPr id="95" name="Google Shape;9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7463" y="3629041"/>
            <a:ext cx="4846325" cy="22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f25ef918a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101" name="Google Shape;101;g6f25ef918a_0_5"/>
          <p:cNvSpPr txBox="1"/>
          <p:nvPr>
            <p:ph idx="1" type="body"/>
          </p:nvPr>
        </p:nvSpPr>
        <p:spPr>
          <a:xfrm>
            <a:off x="1191125" y="1825625"/>
            <a:ext cx="10162800" cy="47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400"/>
              <a:t>Notice we change range(8) to range(9) so now count must equal 9 instead of 8 for the loop to complete</a:t>
            </a:r>
            <a:r>
              <a:rPr lang="en-US" sz="4400"/>
              <a:t>.</a:t>
            </a:r>
            <a:endParaRPr sz="4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  <a:p>
            <a:pPr indent="-508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/>
          </a:p>
        </p:txBody>
      </p:sp>
      <p:pic>
        <p:nvPicPr>
          <p:cNvPr id="102" name="Google Shape;102;g6f25ef918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350" y="3673400"/>
            <a:ext cx="5880075" cy="26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Let’s Do the Math</a:t>
            </a:r>
            <a:endParaRPr/>
          </a:p>
        </p:txBody>
      </p:sp>
      <p:sp>
        <p:nvSpPr>
          <p:cNvPr id="108" name="Google Shape;108;p7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/>
              <a:t>The whole purpose of early computers was to do number calculations. They were really just big calculators.</a:t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i="1"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Definition: Operations</a:t>
            </a:r>
            <a:endParaRPr/>
          </a:p>
        </p:txBody>
      </p:sp>
      <p:sp>
        <p:nvSpPr>
          <p:cNvPr id="114" name="Google Shape;114;p8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The number calculations a computer program can do.</a:t>
            </a:r>
            <a:r>
              <a:rPr lang="en-US" sz="4800">
                <a:highlight>
                  <a:srgbClr val="FFF2CC"/>
                </a:highlight>
              </a:rPr>
              <a:t> </a:t>
            </a:r>
            <a:endParaRPr sz="4800">
              <a:highlight>
                <a:srgbClr val="FFF2CC"/>
              </a:highlight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i="1" lang="en-US" sz="4800"/>
              <a:t>What examples of operations did we see in this program?</a:t>
            </a:r>
            <a:endParaRPr i="1"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 </a:t>
            </a:r>
            <a:endParaRPr/>
          </a:p>
        </p:txBody>
      </p:sp>
      <p:sp>
        <p:nvSpPr>
          <p:cNvPr id="120" name="Google Shape;120;p9"/>
          <p:cNvSpPr txBox="1"/>
          <p:nvPr>
            <p:ph idx="1" type="body"/>
          </p:nvPr>
        </p:nvSpPr>
        <p:spPr>
          <a:xfrm>
            <a:off x="1818650" y="1825625"/>
            <a:ext cx="6013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What math operators are built into Python?</a:t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+, -, *, /, %, and MORE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 </a:t>
            </a:r>
            <a:endParaRPr/>
          </a:p>
        </p:txBody>
      </p:sp>
      <p:sp>
        <p:nvSpPr>
          <p:cNvPr id="126" name="Google Shape;126;p10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Change your program so it asks the user to enter a number:</a:t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Print the number multiplied by 20.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