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1E984exoXp8HtpH7RZWEvaPyh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org.tumblr.com/post/143007230537/computer-science-the-impact-of-k-12-on-university" TargetMode="External"/><Relationship Id="rId3" Type="http://schemas.openxmlformats.org/officeDocument/2006/relationships/hyperlink" Target="https://code.org/advocacy" TargetMode="External"/><Relationship Id="rId4" Type="http://schemas.openxmlformats.org/officeDocument/2006/relationships/hyperlink" Target="https://medium.com/@codeorg/does-making-cs-count-make-a-difference-7ab5ca6b8407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52d7388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52d7388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67% of software jobs are outside the tech industry - banking, retail, entertainment, etc.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52d7388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52d7388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 is estimated by the Bureau of Labor Statistics that, in 2020, the number of unfilled computer science related jobs will exceed one million, with only four hundred-thousand computer scientists applicable to apply for said jobs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four hundred years ago there was no calculus, now we learn it in high school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761fad63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75761fad63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5761fad63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684896" y="1143000"/>
            <a:ext cx="548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96969"/>
                </a:solidFill>
              </a:rPr>
              <a:t>Women who learn computer science in high school are  </a:t>
            </a:r>
            <a:r>
              <a:rPr lang="en" sz="1050">
                <a:solidFill>
                  <a:srgbClr val="7665A0"/>
                </a:solidFill>
                <a:uFill>
                  <a:noFill/>
                </a:uFill>
                <a:hlinkClick r:id="rId2"/>
              </a:rPr>
              <a:t>10 times</a:t>
            </a:r>
            <a:r>
              <a:rPr lang="en" sz="1050">
                <a:solidFill>
                  <a:srgbClr val="696969"/>
                </a:solidFill>
              </a:rPr>
              <a:t> more likely to study it in university.</a:t>
            </a:r>
            <a:endParaRPr sz="1050">
              <a:solidFill>
                <a:srgbClr val="696969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2013, the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Code.org Advocacy Coalition</a:t>
            </a:r>
            <a:r>
              <a:rPr lang="en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launched the Make Computer Science Count campaign</a:t>
            </a:r>
            <a:endParaRPr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96969"/>
                </a:solidFill>
              </a:rPr>
              <a:t>When computer science counts for graduation, </a:t>
            </a:r>
            <a:r>
              <a:rPr lang="en" sz="1050">
                <a:solidFill>
                  <a:srgbClr val="7665A0"/>
                </a:solidFill>
                <a:uFill>
                  <a:noFill/>
                </a:uFill>
                <a:hlinkClick r:id="rId4"/>
              </a:rPr>
              <a:t>diversity increases</a:t>
            </a:r>
            <a:r>
              <a:rPr lang="en" sz="1050">
                <a:solidFill>
                  <a:srgbClr val="696969"/>
                </a:solidFill>
              </a:rPr>
              <a:t>. URM = 26% rise, women = 24% rise</a:t>
            </a:r>
            <a:endParaRPr sz="1050">
              <a:solidFill>
                <a:srgbClr val="696969"/>
              </a:solidFill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problems we need to solve in the 21st century.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 in a time of automation when jobs are disappearing across America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diversity of the tech workforce – which, we all know, has major gaps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:notes"/>
          <p:cNvSpPr/>
          <p:nvPr>
            <p:ph idx="2" type="sldImg"/>
          </p:nvPr>
        </p:nvSpPr>
        <p:spPr>
          <a:xfrm>
            <a:off x="684896" y="1143000"/>
            <a:ext cx="548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52d7388f_0_40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6b52d7388f_0_40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g6b52d7388f_0_4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6b52d7388f_0_4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6b52d7388f_0_40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6b52d7388f_0_40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6b52d7388f_0_40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6b52d7388f_0_46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g6b52d7388f_0_4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6b52d7388f_0_4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6b52d7388f_0_46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6b52d7388f_0_46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6b52d7388f_0_4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52d7388f_0_47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52d7388f_0_4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800" lIns="76800" spcFirstLastPara="1" rIns="76800" wrap="square" tIns="7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84" name="Google Shape;84;g6b52d7388f_0_476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800" lIns="76800" spcFirstLastPara="1" rIns="76800" wrap="square" tIns="7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6b52d7388f_0_476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800" lIns="76800" spcFirstLastPara="1" rIns="76800" wrap="square" tIns="7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g6b52d7388f_0_476"/>
          <p:cNvSpPr txBox="1"/>
          <p:nvPr>
            <p:ph idx="11" type="ftr"/>
          </p:nvPr>
        </p:nvSpPr>
        <p:spPr>
          <a:xfrm>
            <a:off x="3028954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800" lIns="76800" spcFirstLastPara="1" rIns="76800" wrap="square" tIns="7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6b52d7388f_0_476"/>
          <p:cNvSpPr txBox="1"/>
          <p:nvPr>
            <p:ph idx="12" type="sldNum"/>
          </p:nvPr>
        </p:nvSpPr>
        <p:spPr>
          <a:xfrm>
            <a:off x="6457958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75" lIns="76800" spcFirstLastPara="1" rIns="76800" wrap="square" tIns="38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6b52d7388f_0_4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g6b52d7388f_0_4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6b52d7388f_0_4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6b52d7388f_0_4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6b52d7388f_0_4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b52d7388f_0_4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6b52d7388f_0_4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g6b52d7388f_0_4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6b52d7388f_0_4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6b52d7388f_0_4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g6b52d7388f_0_4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6b52d7388f_0_4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b52d7388f_0_4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6b52d7388f_0_4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g6b52d7388f_0_4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6b52d7388f_0_4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6b52d7388f_0_4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g6b52d7388f_0_4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6b52d7388f_0_4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6b52d7388f_0_4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b52d7388f_0_4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6b52d7388f_0_4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g6b52d7388f_0_4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6b52d7388f_0_4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6b52d7388f_0_4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g6b52d7388f_0_4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b52d7388f_0_4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6b52d7388f_0_4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g6b52d7388f_0_4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6b52d7388f_0_4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6b52d7388f_0_44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6b52d7388f_0_44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6b52d7388f_0_4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52d7388f_0_44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g6b52d7388f_0_4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6b52d7388f_0_4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6b52d7388f_0_44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6b52d7388f_0_4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52d7388f_0_45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6b52d7388f_0_45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g6b52d7388f_0_4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6b52d7388f_0_4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6b52d7388f_0_45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6b52d7388f_0_45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6b52d7388f_0_45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6b52d7388f_0_4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52d7388f_0_46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6b52d7388f_0_4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52d7388f_0_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6b52d7388f_0_3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6b52d7388f_0_39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5" Type="http://schemas.openxmlformats.org/officeDocument/2006/relationships/image" Target="../media/image5.png"/><Relationship Id="rId19" Type="http://schemas.openxmlformats.org/officeDocument/2006/relationships/image" Target="../media/image18.png"/><Relationship Id="rId6" Type="http://schemas.openxmlformats.org/officeDocument/2006/relationships/image" Target="../media/image6.png"/><Relationship Id="rId18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52d7388f_0_25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307 - CodeVA Scratch / Python SOL Development</a:t>
            </a:r>
            <a:endParaRPr/>
          </a:p>
        </p:txBody>
      </p:sp>
      <p:sp>
        <p:nvSpPr>
          <p:cNvPr id="93" name="Google Shape;93;g6b52d7388f_0_253"/>
          <p:cNvSpPr txBox="1"/>
          <p:nvPr>
            <p:ph idx="1" type="subTitle"/>
          </p:nvPr>
        </p:nvSpPr>
        <p:spPr>
          <a:xfrm>
            <a:off x="729625" y="3172900"/>
            <a:ext cx="7688100" cy="1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Sternheimer Finalist Presentation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Dakota Brown, Hunter Frostick, Benjamin Napier, Kenneth Richardson, Seth Vickers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Caroline Budwell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4"/>
          <p:cNvSpPr txBox="1"/>
          <p:nvPr/>
        </p:nvSpPr>
        <p:spPr>
          <a:xfrm>
            <a:off x="220950" y="713313"/>
            <a:ext cx="85995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Computing is the </a:t>
            </a:r>
            <a:r>
              <a:rPr b="1" i="0" lang="en" sz="30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fastest-growing</a:t>
            </a:r>
            <a:r>
              <a:rPr b="0" i="0" lang="en" sz="30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n" sz="3000" u="none" cap="none" strike="noStrike">
                <a:solidFill>
                  <a:srgbClr val="69696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highest-paying</a:t>
            </a:r>
            <a:r>
              <a:rPr b="0" i="0" lang="en" sz="3000" u="none" cap="none" strike="noStrike">
                <a:solidFill>
                  <a:srgbClr val="69696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en" sz="30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i="0" lang="en" sz="30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largest</a:t>
            </a:r>
            <a:r>
              <a:rPr b="0" i="0" lang="en" sz="30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sector of new jobs in the U.S.A.</a:t>
            </a:r>
            <a:endParaRPr b="0" i="0" sz="3000" u="none" cap="none" strike="noStrike">
              <a:solidFill>
                <a:srgbClr val="69696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69696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every industry, and in every state.</a:t>
            </a:r>
            <a:endParaRPr b="0" i="0" sz="3000" u="none" cap="none" strike="noStrike">
              <a:solidFill>
                <a:srgbClr val="69696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74"/>
          <p:cNvSpPr/>
          <p:nvPr/>
        </p:nvSpPr>
        <p:spPr>
          <a:xfrm>
            <a:off x="7925" y="-7825"/>
            <a:ext cx="9136200" cy="591600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4"/>
          <p:cNvSpPr/>
          <p:nvPr/>
        </p:nvSpPr>
        <p:spPr>
          <a:xfrm>
            <a:off x="50" y="4710125"/>
            <a:ext cx="9144000" cy="433500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2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575" y="0"/>
            <a:ext cx="4175425" cy="3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52d7388f_0_39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9" name="Google Shape;209;g6b52d7388f_0_396"/>
          <p:cNvSpPr txBox="1"/>
          <p:nvPr>
            <p:ph idx="1" type="subTitle"/>
          </p:nvPr>
        </p:nvSpPr>
        <p:spPr>
          <a:xfrm>
            <a:off x="729452" y="4122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Sources used: code.org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220950" y="713313"/>
            <a:ext cx="85995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Montserrat"/>
              <a:buAutoNum type="arabicPeriod"/>
            </a:pPr>
            <a: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Computer science leads to economic </a:t>
            </a:r>
            <a:r>
              <a:rPr b="1" i="1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opportunity</a:t>
            </a:r>
            <a: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the best careers</a:t>
            </a:r>
            <a:b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b="0" i="0" sz="2400" u="none" cap="none" strike="noStrike">
              <a:solidFill>
                <a:srgbClr val="69696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Montserrat"/>
              <a:buAutoNum type="arabicPeriod"/>
            </a:pPr>
            <a: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Computer science is foundational for </a:t>
            </a:r>
            <a:r>
              <a:rPr b="1" i="1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child, </a:t>
            </a:r>
            <a:r>
              <a:rPr b="1" i="1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regardless</a:t>
            </a:r>
            <a: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of</a:t>
            </a:r>
            <a:r>
              <a:rPr b="0" i="1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career</a:t>
            </a:r>
            <a:b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b="0" i="0" sz="2400" u="none" cap="none" strike="noStrike">
              <a:solidFill>
                <a:srgbClr val="69696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Montserrat"/>
              <a:buAutoNum type="arabicPeriod"/>
            </a:pPr>
            <a: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Computer science can help make school </a:t>
            </a:r>
            <a:r>
              <a:rPr b="1" i="1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</a:t>
            </a:r>
            <a:r>
              <a:rPr b="0" i="0" lang="en" sz="2400" u="none" cap="none" strike="noStrike">
                <a:solidFill>
                  <a:srgbClr val="69696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again</a:t>
            </a:r>
            <a:endParaRPr b="0" i="0" sz="2400" u="none" cap="none" strike="noStrike">
              <a:solidFill>
                <a:srgbClr val="69696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25" y="-7825"/>
            <a:ext cx="9144000" cy="591600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220950" y="18550"/>
            <a:ext cx="859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is this important?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761fad63_1_7"/>
          <p:cNvSpPr txBox="1"/>
          <p:nvPr/>
        </p:nvSpPr>
        <p:spPr>
          <a:xfrm>
            <a:off x="469900" y="1191685"/>
            <a:ext cx="8229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sngStrike">
                <a:solidFill>
                  <a:srgbClr val="5B6770"/>
                </a:solidFill>
                <a:latin typeface="Verdana"/>
                <a:ea typeface="Verdana"/>
                <a:cs typeface="Verdana"/>
                <a:sym typeface="Verdana"/>
              </a:rPr>
              <a:t>Computer science is just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sngStrike">
                <a:solidFill>
                  <a:srgbClr val="5B6770"/>
                </a:solidFill>
                <a:latin typeface="Verdana"/>
                <a:ea typeface="Verdana"/>
                <a:cs typeface="Verdana"/>
                <a:sym typeface="Verdana"/>
              </a:rPr>
              <a:t>about learning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400" u="none" cap="none" strike="noStrike">
                <a:solidFill>
                  <a:srgbClr val="FFA400"/>
                </a:solidFill>
                <a:latin typeface="Verdana"/>
                <a:ea typeface="Verdana"/>
                <a:cs typeface="Verdana"/>
                <a:sym typeface="Verdana"/>
              </a:rPr>
              <a:t>Computer science is about logic, problem solving, and creativity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0600" y="343625"/>
            <a:ext cx="3210775" cy="4456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340700" y="296250"/>
            <a:ext cx="5349900" cy="45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“I view computer science as a </a:t>
            </a:r>
            <a:r>
              <a:rPr b="1" i="0" lang="en" sz="30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liberal art</a:t>
            </a:r>
            <a:r>
              <a:rPr b="0" i="0" lang="en" sz="30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. It should be something that everybody learns, takes a year in their life, one of the courses they take.…. Because </a:t>
            </a:r>
            <a:r>
              <a:rPr b="1" i="0" lang="en" sz="30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it teaches you how to think</a:t>
            </a:r>
            <a:r>
              <a:rPr b="0" i="0" lang="en" sz="30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.”</a:t>
            </a:r>
            <a:endParaRPr b="0" i="0" sz="30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       — Steve Jobs, 1995</a:t>
            </a:r>
            <a:endParaRPr b="0" i="0" sz="30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/>
          <p:nvPr/>
        </p:nvSpPr>
        <p:spPr>
          <a:xfrm>
            <a:off x="125" y="-7825"/>
            <a:ext cx="9144000" cy="591600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5"/>
          <p:cNvSpPr txBox="1"/>
          <p:nvPr/>
        </p:nvSpPr>
        <p:spPr>
          <a:xfrm>
            <a:off x="220950" y="18550"/>
            <a:ext cx="8599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Changing perceptions in the last few years...</a:t>
            </a:r>
            <a:endParaRPr b="0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45"/>
          <p:cNvSpPr txBox="1"/>
          <p:nvPr/>
        </p:nvSpPr>
        <p:spPr>
          <a:xfrm>
            <a:off x="220950" y="713313"/>
            <a:ext cx="8599500" cy="39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200"/>
              <a:buFont typeface="Arial"/>
              <a:buChar char="●"/>
            </a:pPr>
            <a:r>
              <a:rPr b="1" i="0" lang="en" sz="2200" u="none" cap="none" strike="noStrike">
                <a:solidFill>
                  <a:srgbClr val="7665A0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r>
              <a:rPr b="0" i="0" lang="en" sz="22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 of parents want their child’s school to teach computer science</a:t>
            </a:r>
            <a:endParaRPr b="0" i="0" sz="22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200"/>
              <a:buFont typeface="Arial"/>
              <a:buChar char="●"/>
            </a:pPr>
            <a:r>
              <a:rPr b="1" i="0" lang="en" sz="2200" u="none" cap="none" strike="noStrike">
                <a:solidFill>
                  <a:srgbClr val="7665A0"/>
                </a:solidFill>
                <a:latin typeface="Montserrat"/>
                <a:ea typeface="Montserrat"/>
                <a:cs typeface="Montserrat"/>
                <a:sym typeface="Montserrat"/>
              </a:rPr>
              <a:t>75%</a:t>
            </a:r>
            <a:r>
              <a:rPr b="0" i="0" lang="en" sz="22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 of Americans believe CS is cool in a way it wasn’t 10 years ago</a:t>
            </a:r>
            <a:endParaRPr b="0" i="0" sz="2200" u="none" cap="none" strike="noStrike">
              <a:solidFill>
                <a:srgbClr val="69696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200"/>
              <a:buFont typeface="Arial"/>
              <a:buChar char="●"/>
            </a:pPr>
            <a:r>
              <a:rPr b="1" i="0" lang="en" sz="2200" u="none" cap="none" strike="noStrike">
                <a:solidFill>
                  <a:srgbClr val="7665A0"/>
                </a:solidFill>
                <a:latin typeface="Montserrat"/>
                <a:ea typeface="Montserrat"/>
                <a:cs typeface="Montserrat"/>
                <a:sym typeface="Montserrat"/>
              </a:rPr>
              <a:t>50%</a:t>
            </a:r>
            <a:r>
              <a:rPr b="0" i="0" lang="en" sz="2200" u="none" cap="none" strike="noStrike">
                <a:solidFill>
                  <a:srgbClr val="696969"/>
                </a:solidFill>
                <a:latin typeface="Montserrat"/>
                <a:ea typeface="Montserrat"/>
                <a:cs typeface="Montserrat"/>
                <a:sym typeface="Montserrat"/>
              </a:rPr>
              <a:t> of Americans rank CS as one of 2 most important subjects after reading and writing (70% chose math)</a:t>
            </a:r>
            <a:endParaRPr b="0" i="0" sz="2400" u="none" cap="none" strike="noStrike">
              <a:solidFill>
                <a:srgbClr val="69696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18" y="0"/>
            <a:ext cx="425617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8318" y="2361115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2214" y="156801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22657" y="298395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5454" y="156801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5343" y="3301213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94537" y="3632178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50273" y="278216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51936" y="156801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63831" y="1270766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48695" y="156801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06819" y="298395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761397" y="3301213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295557" y="298395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792358" y="4030407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036263" y="940469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824360" y="940469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7228" y="4030407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1936" y="287724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14424" y="3301213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7713" y="1270766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20762" y="30398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08370" y="3301213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248783" y="3632178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417979" y="610068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30311" y="940469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470772" y="1270766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256891" y="1270766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203028" y="3633311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06190" y="2983950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9629" y="610068"/>
            <a:ext cx="355168" cy="37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308" y="3654267"/>
            <a:ext cx="355168" cy="3761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2"/>
          <p:cNvGrpSpPr/>
          <p:nvPr/>
        </p:nvGrpSpPr>
        <p:grpSpPr>
          <a:xfrm rot="-921455">
            <a:off x="-21316" y="1473599"/>
            <a:ext cx="2229701" cy="941318"/>
            <a:chOff x="894017" y="-603321"/>
            <a:chExt cx="2554148" cy="1232296"/>
          </a:xfrm>
        </p:grpSpPr>
        <p:sp>
          <p:nvSpPr>
            <p:cNvPr id="163" name="Google Shape;163;p12"/>
            <p:cNvSpPr/>
            <p:nvPr/>
          </p:nvSpPr>
          <p:spPr>
            <a:xfrm>
              <a:off x="1576086" y="163975"/>
              <a:ext cx="1197900" cy="465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38375" lIns="76800" spcFirstLastPara="1" rIns="76800" wrap="square" tIns="38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 rot="508896">
              <a:off x="1623303" y="-227632"/>
              <a:ext cx="484094" cy="6770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38375" lIns="76800" spcFirstLastPara="1" rIns="76800" wrap="square" tIns="38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 flipH="1" rot="-508510">
              <a:off x="2009578" y="-210383"/>
              <a:ext cx="718547" cy="6770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38375" lIns="76800" spcFirstLastPara="1" rIns="76800" wrap="square" tIns="383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894017" y="-603321"/>
              <a:ext cx="2554148" cy="731520"/>
            </a:xfrm>
            <a:prstGeom prst="flowChartDecision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000" lIns="60000" spcFirstLastPara="1" rIns="60000" wrap="square" tIns="60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 rot="923308">
              <a:off x="1143313" y="-149096"/>
              <a:ext cx="101748" cy="3999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000" lIns="60000" spcFirstLastPara="1" rIns="60000" wrap="square" tIns="60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8" name="Google Shape;168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57272" y="3632178"/>
            <a:ext cx="355168" cy="37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/>
          <p:nvPr/>
        </p:nvSpPr>
        <p:spPr>
          <a:xfrm>
            <a:off x="444660" y="2000381"/>
            <a:ext cx="3960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375" lIns="76800" spcFirstLastPara="1" rIns="76800" wrap="square" tIns="38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Opportunity in a time of automation</a:t>
            </a:r>
            <a:endParaRPr b="1" i="0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718835" y="2056227"/>
            <a:ext cx="3960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375" lIns="76800" spcFirstLastPara="1" rIns="76800" wrap="square" tIns="38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Diversity of the tech workforce</a:t>
            </a:r>
            <a:endParaRPr b="1" i="0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7E8EA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>
            <a:off x="382567" y="3422888"/>
            <a:ext cx="24324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75" lIns="76800" spcFirstLastPara="1" rIns="76800" wrap="square" tIns="38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5B6770"/>
                </a:solidFill>
                <a:latin typeface="Montserrat"/>
                <a:ea typeface="Montserrat"/>
                <a:cs typeface="Montserrat"/>
                <a:sym typeface="Montserrat"/>
              </a:rPr>
              <a:t>K-12 computer science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3247232" y="3422888"/>
            <a:ext cx="26280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75" lIns="76800" spcFirstLastPara="1" rIns="76800" wrap="square" tIns="38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5B6770"/>
                </a:solidFill>
                <a:latin typeface="Montserrat"/>
                <a:ea typeface="Montserrat"/>
                <a:cs typeface="Montserrat"/>
                <a:sym typeface="Montserrat"/>
              </a:rPr>
              <a:t>University computer science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6275269" y="3422888"/>
            <a:ext cx="2358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75" lIns="76800" spcFirstLastPara="1" rIns="76800" wrap="square" tIns="38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5B6770"/>
                </a:solidFill>
                <a:latin typeface="Montserrat"/>
                <a:ea typeface="Montserrat"/>
                <a:cs typeface="Montserrat"/>
                <a:sym typeface="Montserrat"/>
              </a:rPr>
              <a:t>Software workforce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/>
        </p:nvSpPr>
        <p:spPr>
          <a:xfrm flipH="1" rot="5400000">
            <a:off x="1613976" y="2220538"/>
            <a:ext cx="34200" cy="21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0000" lIns="60000" spcFirstLastPara="1" rIns="60000" wrap="square" tIns="6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 flipH="1" rot="5400000">
            <a:off x="4516681" y="2220655"/>
            <a:ext cx="34200" cy="21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0000" lIns="60000" spcFirstLastPara="1" rIns="60000" wrap="square" tIns="6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/>
          <p:nvPr/>
        </p:nvSpPr>
        <p:spPr>
          <a:xfrm flipH="1" rot="5400000">
            <a:off x="7437342" y="2220773"/>
            <a:ext cx="34200" cy="21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0000" lIns="60000" spcFirstLastPara="1" rIns="60000" wrap="square" tIns="6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148160" y="391278"/>
            <a:ext cx="2901300" cy="4360800"/>
          </a:xfrm>
          <a:prstGeom prst="roundRect">
            <a:avLst>
              <a:gd fmla="val 9871" name="adj"/>
            </a:avLst>
          </a:prstGeom>
          <a:noFill/>
          <a:ln cap="flat" cmpd="sng" w="63500">
            <a:solidFill>
              <a:srgbClr val="5B67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375" lIns="76800" spcFirstLastPara="1" rIns="76800" wrap="square" tIns="38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50" y="881316"/>
            <a:ext cx="2227295" cy="220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0807" y="881316"/>
            <a:ext cx="2227295" cy="220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8353" y="881316"/>
            <a:ext cx="2227295" cy="2208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7E8E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