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47B8972-2568-49C2-A4AE-C8A5F84FD9E5}">
  <a:tblStyle styleId="{047B8972-2568-49C2-A4AE-C8A5F84FD9E5}" styleName="Table_0">
    <a:wholeTbl>
      <a:tcTxStyle b="off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cap="flat" cmpd="sng" w="9525">
              <a:solidFill>
                <a:srgbClr val="BFC8E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BFC8E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BFC8E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BFC8E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lt1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lt1">
              <a:alpha val="20000"/>
            </a:schemeClr>
          </a:solidFill>
        </a:fill>
      </a:tcStyle>
    </a:band1V>
    <a:band2V>
      <a:tcTxStyle b="off" i="off"/>
    </a:band2V>
    <a:lastCol>
      <a:tcTxStyle b="on" i="off"/>
      <a:tcStyle>
        <a:tcBdr>
          <a:lef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lastCol>
    <a:firstCol>
      <a:tcTxStyle b="on" i="off"/>
      <a:tcStyle>
        <a:tcBdr>
          <a:righ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firstCol>
    <a:lastRow>
      <a:tcTxStyle b="on" i="off"/>
      <a:tcStyle>
        <a:tcBdr>
          <a:top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eCell>
    <a:swCell>
      <a:tcTxStyle b="off" i="off"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wCell>
    <a:firstRow>
      <a:tcTxStyle b="on" i="off"/>
      <a:tcStyle>
        <a:tcBdr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italic.fntdata"/><Relationship Id="rId10" Type="http://schemas.openxmlformats.org/officeDocument/2006/relationships/slide" Target="slides/slide4.xml"/><Relationship Id="rId32" Type="http://schemas.openxmlformats.org/officeDocument/2006/relationships/font" Target="fonts/Raleway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/>
              <a:t>elif</a:t>
            </a:r>
            <a:r>
              <a:rPr i="0" lang="en-US"/>
              <a:t> is an abbreviation of </a:t>
            </a:r>
            <a:r>
              <a:rPr i="1" lang="en-US"/>
              <a:t>else if</a:t>
            </a:r>
            <a:endParaRPr i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What is the truth value of (2 &lt; 3)?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What about (1 + 1 == 2)?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Answer: the last conditional is true when </a:t>
            </a:r>
            <a:r>
              <a:rPr i="1" lang="en-US"/>
              <a:t>answer</a:t>
            </a:r>
            <a:r>
              <a:rPr lang="en-US"/>
              <a:t> is anything but ‘yes’ or ‘no’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026e322f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026e322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Conditional statement here refers to either </a:t>
            </a:r>
            <a:r>
              <a:rPr i="1" lang="en-US"/>
              <a:t>if statement</a:t>
            </a:r>
            <a:r>
              <a:rPr i="0" lang="en-US"/>
              <a:t> or </a:t>
            </a:r>
            <a:r>
              <a:rPr i="1" lang="en-US"/>
              <a:t>if-else</a:t>
            </a:r>
            <a:r>
              <a:rPr i="0" lang="en-US"/>
              <a:t> </a:t>
            </a:r>
            <a:r>
              <a:rPr i="1" lang="en-US"/>
              <a:t>statement</a:t>
            </a:r>
            <a:r>
              <a:rPr i="0" lang="en-US"/>
              <a:t>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i="0" sz="3300" u="none" cap="none" strike="noStrik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363980" y="1369219"/>
            <a:ext cx="7151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  <a:defRPr b="1" i="0" sz="3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leway"/>
              <a:buChar char="•"/>
              <a:defRPr b="0" i="0" sz="21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•"/>
              <a:defRPr b="0" i="0" sz="1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document/d/1n41YVRUSCjlAvOmBlzqvfkzaUeCZjvChL4ftGc42cSM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pl.it/@dakotapbrown/Lesson4WarmUp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epl.it/@dakotapbrown/Lesson4LabLec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35042"/>
            <a:ext cx="9144000" cy="19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sz="5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lang="en-US" sz="5600">
                <a:latin typeface="Raleway"/>
                <a:ea typeface="Raleway"/>
                <a:cs typeface="Raleway"/>
                <a:sym typeface="Raleway"/>
              </a:rPr>
              <a:t>Intro to Coding </a:t>
            </a:r>
            <a:endParaRPr b="1" i="0" sz="5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0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1" lang="en-US" sz="2700"/>
              <a:t>Conditionals - If Statements</a:t>
            </a:r>
            <a:endParaRPr i="1" sz="27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1" sz="2700"/>
          </a:p>
        </p:txBody>
      </p:sp>
      <p:sp>
        <p:nvSpPr>
          <p:cNvPr id="76" name="Google Shape;76;p10"/>
          <p:cNvSpPr txBox="1"/>
          <p:nvPr/>
        </p:nvSpPr>
        <p:spPr>
          <a:xfrm>
            <a:off x="3894816" y="4637313"/>
            <a:ext cx="519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Elementary Coaches Academy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Definition: chained conditionals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2942575" y="1369225"/>
            <a:ext cx="5572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200"/>
              <a:t>Sometimes there are more than two possibilities and we need more than two branches.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200">
              <a:solidFill>
                <a:srgbClr val="2F5496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200">
                <a:solidFill>
                  <a:schemeClr val="dk1"/>
                </a:solidFill>
              </a:rPr>
              <a:t>For these cases, we use chained conditional statements.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595" y="1608452"/>
            <a:ext cx="2714748" cy="1926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1363980" y="1369219"/>
            <a:ext cx="7151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Change the program so that it uses a chained conditional statement instead of just plain </a:t>
            </a:r>
            <a:r>
              <a:rPr i="1" lang="en-US" sz="3000"/>
              <a:t>if statements</a:t>
            </a:r>
            <a:endParaRPr/>
          </a:p>
          <a:p>
            <a:pPr indent="-152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i="1" sz="3000"/>
          </a:p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i="1" lang="en-US" sz="3000"/>
              <a:t>Ignore the last two lines for now</a:t>
            </a:r>
            <a:endParaRPr i="1"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Definition: </a:t>
            </a:r>
            <a:r>
              <a:rPr i="1" lang="en-US"/>
              <a:t>and </a:t>
            </a:r>
            <a:r>
              <a:rPr b="0" lang="en-US"/>
              <a:t>operator</a:t>
            </a:r>
            <a:endParaRPr b="0"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2942575" y="1369225"/>
            <a:ext cx="5572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000"/>
              <a:t>The </a:t>
            </a:r>
            <a:r>
              <a:rPr i="1" lang="en-US" sz="3000"/>
              <a:t>and </a:t>
            </a:r>
            <a:r>
              <a:rPr lang="en-US" sz="3000"/>
              <a:t>operator compares the truth value of two other conditionals.</a:t>
            </a:r>
            <a:endParaRPr sz="30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br>
              <a:rPr lang="en-US" sz="3000"/>
            </a:br>
            <a:r>
              <a:rPr lang="en-US" sz="3000"/>
              <a:t>If they are both true, the </a:t>
            </a:r>
            <a:r>
              <a:rPr i="1" lang="en-US" sz="3000"/>
              <a:t>and conditional</a:t>
            </a:r>
            <a:r>
              <a:rPr lang="en-US" sz="3000"/>
              <a:t> is true, otherwise it is false</a:t>
            </a:r>
            <a:endParaRPr sz="3000"/>
          </a:p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 b="0" l="-1" r="1323" t="0"/>
          <a:stretch/>
        </p:blipFill>
        <p:spPr>
          <a:xfrm>
            <a:off x="277541" y="3027002"/>
            <a:ext cx="2716454" cy="369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477" y="1316049"/>
            <a:ext cx="2924583" cy="72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/>
          <p:nvPr/>
        </p:nvSpPr>
        <p:spPr>
          <a:xfrm rot="5400000">
            <a:off x="1113111" y="2368710"/>
            <a:ext cx="780447" cy="4060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1015163" y="1193269"/>
            <a:ext cx="7782900" cy="3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300"/>
              <a:buChar char="•"/>
            </a:pPr>
            <a:r>
              <a:rPr lang="en-US" sz="3300"/>
              <a:t>Delete the comment symbols (the hashtags) from the code at the bottom of the program and run it again.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300"/>
              <a:buNone/>
            </a:pPr>
            <a:r>
              <a:rPr lang="en-US" sz="1400"/>
              <a:t>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2000"/>
              <a:t>    Note: the line                     				        is read as follows: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2000">
                <a:solidFill>
                  <a:srgbClr val="FF0000"/>
                </a:solidFill>
              </a:rPr>
              <a:t>	</a:t>
            </a:r>
            <a:r>
              <a:rPr lang="en-US" sz="1600">
                <a:solidFill>
                  <a:schemeClr val="dk1"/>
                </a:solidFill>
              </a:rPr>
              <a:t>if </a:t>
            </a:r>
            <a:r>
              <a:rPr i="1" lang="en-US" sz="1600">
                <a:solidFill>
                  <a:schemeClr val="dk1"/>
                </a:solidFill>
              </a:rPr>
              <a:t>answer</a:t>
            </a:r>
            <a:r>
              <a:rPr lang="en-US" sz="1600">
                <a:solidFill>
                  <a:schemeClr val="dk1"/>
                </a:solidFill>
              </a:rPr>
              <a:t> </a:t>
            </a:r>
            <a:r>
              <a:rPr lang="en-US" sz="1600">
                <a:solidFill>
                  <a:srgbClr val="2F5496"/>
                </a:solidFill>
              </a:rPr>
              <a:t>is not equal to </a:t>
            </a:r>
            <a:r>
              <a:rPr lang="en-US" sz="1600">
                <a:solidFill>
                  <a:schemeClr val="dk1"/>
                </a:solidFill>
              </a:rPr>
              <a:t>‘yes’ </a:t>
            </a:r>
            <a:r>
              <a:rPr lang="en-US" sz="1600">
                <a:solidFill>
                  <a:srgbClr val="C00000"/>
                </a:solidFill>
              </a:rPr>
              <a:t>AND</a:t>
            </a:r>
            <a:r>
              <a:rPr lang="en-US" sz="1600">
                <a:solidFill>
                  <a:schemeClr val="dk1"/>
                </a:solidFill>
              </a:rPr>
              <a:t> </a:t>
            </a:r>
            <a:r>
              <a:rPr i="1" lang="en-US" sz="1600">
                <a:solidFill>
                  <a:schemeClr val="dk1"/>
                </a:solidFill>
              </a:rPr>
              <a:t>answer</a:t>
            </a:r>
            <a:r>
              <a:rPr lang="en-US" sz="1600">
                <a:solidFill>
                  <a:schemeClr val="dk1"/>
                </a:solidFill>
              </a:rPr>
              <a:t> </a:t>
            </a:r>
            <a:r>
              <a:rPr lang="en-US" sz="1600">
                <a:solidFill>
                  <a:srgbClr val="2F5496"/>
                </a:solidFill>
              </a:rPr>
              <a:t>is not equal to </a:t>
            </a:r>
            <a:r>
              <a:rPr lang="en-US" sz="1600">
                <a:solidFill>
                  <a:schemeClr val="dk1"/>
                </a:solidFill>
              </a:rPr>
              <a:t>‘no’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1600">
                <a:solidFill>
                  <a:schemeClr val="dk1"/>
                </a:solidFill>
              </a:rPr>
              <a:t>	     then execute code in body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300"/>
          </a:p>
          <a:p>
            <a:pPr indent="-38100" lvl="0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800"/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9485" y="3119098"/>
            <a:ext cx="3277057" cy="238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1015163" y="1193269"/>
            <a:ext cx="7782900" cy="3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300"/>
              <a:t>What happens now if we answer with ‘maybe’?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300"/>
              <a:t>When is the last conditional statement true?</a:t>
            </a:r>
            <a:endParaRPr sz="3300"/>
          </a:p>
          <a:p>
            <a:pPr indent="-38100" lvl="0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1015163" y="1193269"/>
            <a:ext cx="7782900" cy="3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US" sz="3300"/>
              <a:t>Make the last </a:t>
            </a:r>
            <a:r>
              <a:rPr i="1" lang="en-US" sz="3300"/>
              <a:t>if statement</a:t>
            </a:r>
            <a:r>
              <a:rPr lang="en-US" sz="3300"/>
              <a:t> an </a:t>
            </a:r>
            <a:r>
              <a:rPr i="1" lang="en-US" sz="3300"/>
              <a:t>else</a:t>
            </a:r>
            <a:r>
              <a:rPr lang="en-US" sz="3300"/>
              <a:t> statement that is part of the chained conditional</a:t>
            </a:r>
            <a:endParaRPr/>
          </a:p>
          <a:p>
            <a:pPr indent="-3238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300"/>
          </a:p>
          <a:p>
            <a:pPr indent="-4572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US" sz="3300"/>
              <a:t>Now what happens if we answer with ‘maybe’?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1208868" y="1268044"/>
            <a:ext cx="7306457" cy="336458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We have all seen &gt; (greater than), &lt; (less than), and = (equals) in math, but we are probably not all familiar with all the comparison and logical operators available in Python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Definition: logical operators</a:t>
            </a:r>
            <a:endParaRPr b="0"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099660" y="1345977"/>
            <a:ext cx="5764426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200">
                <a:highlight>
                  <a:srgbClr val="FFF2CC"/>
                </a:highlight>
              </a:rPr>
              <a:t>Logically evaluates a certain relationship of a conditional or between conditionals as either true or false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000"/>
              <a:t>There are only three logical operators in Python 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/>
          </a:p>
        </p:txBody>
      </p:sp>
      <p:graphicFrame>
        <p:nvGraphicFramePr>
          <p:cNvPr id="185" name="Google Shape;185;p26"/>
          <p:cNvGraphicFramePr/>
          <p:nvPr/>
        </p:nvGraphicFramePr>
        <p:xfrm>
          <a:off x="170481" y="2053526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306CD7"/>
                    </a:gs>
                    <a:gs pos="100000">
                      <a:srgbClr val="90B0FF"/>
                    </a:gs>
                  </a:gsLst>
                  <a:lin ang="16200000" scaled="0"/>
                </a:gradFill>
                <a:tableStyleId>{047B8972-2568-49C2-A4AE-C8A5F84FD9E5}</a:tableStyleId>
              </a:tblPr>
              <a:tblGrid>
                <a:gridCol w="1596500"/>
                <a:gridCol w="1503150"/>
              </a:tblGrid>
              <a:tr h="34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Operator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Example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&lt;cond&gt; and &lt;cond&gt;</a:t>
                      </a:r>
                      <a:endParaRPr i="1"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(1 &gt; 2) and (0 == 0)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&lt;cond&gt; or &lt;cond&gt;</a:t>
                      </a:r>
                      <a:endParaRPr i="1"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(2 &gt; 1) or (1 &gt; 2)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not &lt;cond&gt;</a:t>
                      </a:r>
                      <a:endParaRPr i="1"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not (1 + 1 == 2)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Definition: </a:t>
            </a:r>
            <a:r>
              <a:rPr i="1" lang="en-US"/>
              <a:t>or</a:t>
            </a:r>
            <a:r>
              <a:rPr lang="en-US"/>
              <a:t> </a:t>
            </a:r>
            <a:r>
              <a:rPr b="0" lang="en-US"/>
              <a:t>operator</a:t>
            </a:r>
            <a:endParaRPr b="0"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2942575" y="1369225"/>
            <a:ext cx="5572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000"/>
              <a:t>The </a:t>
            </a:r>
            <a:r>
              <a:rPr i="1" lang="en-US" sz="3000"/>
              <a:t>or </a:t>
            </a:r>
            <a:r>
              <a:rPr lang="en-US" sz="3000"/>
              <a:t>operator compares the truth value of two other conditionals.</a:t>
            </a:r>
            <a:endParaRPr sz="30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br>
              <a:rPr lang="en-US" sz="3000"/>
            </a:br>
            <a:r>
              <a:rPr lang="en-US" sz="3000"/>
              <a:t>If </a:t>
            </a:r>
            <a:r>
              <a:rPr b="1" lang="en-US" sz="3000"/>
              <a:t>either </a:t>
            </a:r>
            <a:r>
              <a:rPr lang="en-US" sz="3000"/>
              <a:t>is true, the </a:t>
            </a:r>
            <a:r>
              <a:rPr i="1" lang="en-US" sz="3000"/>
              <a:t>or conditional</a:t>
            </a:r>
            <a:r>
              <a:rPr lang="en-US" sz="3000"/>
              <a:t> is true, otherwise it is false</a:t>
            </a:r>
            <a:endParaRPr sz="3000"/>
          </a:p>
        </p:txBody>
      </p:sp>
      <p:sp>
        <p:nvSpPr>
          <p:cNvPr id="192" name="Google Shape;192;p27"/>
          <p:cNvSpPr/>
          <p:nvPr/>
        </p:nvSpPr>
        <p:spPr>
          <a:xfrm rot="5400000">
            <a:off x="1113111" y="2368710"/>
            <a:ext cx="780447" cy="4060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797" y="3277532"/>
            <a:ext cx="2388022" cy="47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305" y="1268044"/>
            <a:ext cx="2850139" cy="69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Definition: </a:t>
            </a:r>
            <a:r>
              <a:rPr i="1" lang="en-US"/>
              <a:t>not </a:t>
            </a:r>
            <a:r>
              <a:rPr b="0" lang="en-US"/>
              <a:t>operator</a:t>
            </a:r>
            <a:endParaRPr b="0"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2942575" y="1369225"/>
            <a:ext cx="5572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000"/>
              <a:t>The </a:t>
            </a:r>
            <a:r>
              <a:rPr i="1" lang="en-US" sz="3000"/>
              <a:t>not </a:t>
            </a:r>
            <a:r>
              <a:rPr lang="en-US" sz="3000"/>
              <a:t>operator reverses the truth value of a single conditional.</a:t>
            </a:r>
            <a:endParaRPr sz="30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br>
              <a:rPr lang="en-US" sz="3000"/>
            </a:br>
            <a:r>
              <a:rPr lang="en-US" sz="3000"/>
              <a:t>It simply inverts the truth value of that conditional. In other words, true becomes false, false becomes true.</a:t>
            </a:r>
            <a:endParaRPr sz="3000"/>
          </a:p>
        </p:txBody>
      </p:sp>
      <p:pic>
        <p:nvPicPr>
          <p:cNvPr id="201" name="Google Shape;20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781" y="1576024"/>
            <a:ext cx="2029108" cy="58110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/>
          <p:nvPr/>
        </p:nvSpPr>
        <p:spPr>
          <a:xfrm rot="5400000">
            <a:off x="1113111" y="2368710"/>
            <a:ext cx="780447" cy="4060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054" y="3374499"/>
            <a:ext cx="2071835" cy="405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471488" y="205383"/>
            <a:ext cx="5915100" cy="745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Objective</a:t>
            </a:r>
            <a:endParaRPr/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364044" y="1483519"/>
            <a:ext cx="7151400" cy="3115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342900" rtl="0" algn="l">
              <a:spcBef>
                <a:spcPts val="8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Become familiar with conditional statements in Python</a:t>
            </a:r>
            <a:endParaRPr sz="3600"/>
          </a:p>
          <a:p>
            <a:pPr indent="-393700" lvl="0" marL="3429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Use chained conditionals</a:t>
            </a:r>
            <a:endParaRPr sz="3600"/>
          </a:p>
          <a:p>
            <a:pPr indent="-393700" lvl="0" marL="3429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Learn logical operators</a:t>
            </a:r>
            <a:endParaRPr sz="3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Definition: comparison operators</a:t>
            </a:r>
            <a:endParaRPr b="0"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1162373" y="1345977"/>
            <a:ext cx="7701713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200">
                <a:highlight>
                  <a:srgbClr val="FFF2CC"/>
                </a:highlight>
              </a:rPr>
              <a:t>Logically evaluates a relationship between two values as either true or false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000"/>
              <a:t>These do not operate on conditionals!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Definition: comparison operators</a:t>
            </a:r>
            <a:endParaRPr/>
          </a:p>
        </p:txBody>
      </p:sp>
      <p:graphicFrame>
        <p:nvGraphicFramePr>
          <p:cNvPr id="215" name="Google Shape;215;p30"/>
          <p:cNvGraphicFramePr/>
          <p:nvPr/>
        </p:nvGraphicFramePr>
        <p:xfrm>
          <a:off x="1524000" y="1407655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306CD7"/>
                    </a:gs>
                    <a:gs pos="100000">
                      <a:srgbClr val="90B0FF"/>
                    </a:gs>
                  </a:gsLst>
                  <a:lin ang="16200000" scaled="0"/>
                </a:gradFill>
                <a:tableStyleId>{047B8972-2568-49C2-A4AE-C8A5F84FD9E5}</a:tableStyleId>
              </a:tblPr>
              <a:tblGrid>
                <a:gridCol w="1064225"/>
                <a:gridCol w="2999775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Operator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Example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==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left is equal to right?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0 == 0 is True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!=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left is not equal to right?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 != 0 is True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&lt;&gt;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left is not equal to right?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 &lt;&gt; 1 is False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&gt;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left is greater than right?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2 &gt; 4 is False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&lt;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left is less than right?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2 &lt; 4 is True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&gt;=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left is greater than or equal to right?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3 &gt;= 4 is False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&lt;=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left is less than or equal to right?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3 &lt;= 3 is True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1363980" y="1369219"/>
            <a:ext cx="7151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000"/>
              <a:t>Unlike in common English, in computer science, ‘or’ is considered true if both values are true. </a:t>
            </a:r>
            <a:endParaRPr sz="30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000"/>
              <a:t>For instance, I don’t think Patrick Henry would have been okay with both liberty AND death!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1363980" y="1369219"/>
            <a:ext cx="7151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Add the winter hat sprite to the stage (on the squirrel) if the answer is no and when the squirrel is leaving (after he asks you about ice cream)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Practice Exercises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1363980" y="1369219"/>
            <a:ext cx="7151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2463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300" u="sng">
                <a:solidFill>
                  <a:schemeClr val="hlink"/>
                </a:solidFill>
                <a:hlinkClick r:id="rId3"/>
              </a:rPr>
              <a:t>LINK</a:t>
            </a:r>
            <a:endParaRPr sz="33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4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600"/>
              <a:t>Mild - perfect for beginners</a:t>
            </a:r>
            <a:endParaRPr sz="36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3600"/>
              <a:t>Medium - expanding your skills 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600"/>
              <a:t>  Spicy - looking for a challenge? 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Definition: Conditional</a:t>
            </a:r>
            <a:endParaRPr/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1363980" y="1369219"/>
            <a:ext cx="7151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200">
                <a:highlight>
                  <a:srgbClr val="FFF2CC"/>
                </a:highlight>
              </a:rPr>
              <a:t>A conditional is an expression that evaluates to either true or false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Definition: if statement</a:t>
            </a:r>
            <a:endParaRPr/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3565575" y="1369225"/>
            <a:ext cx="4949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2800"/>
              <a:t>This statement checks a conditional (whether it is true or false) before running the code in the </a:t>
            </a:r>
            <a:r>
              <a:rPr i="1" lang="en-US" sz="2800"/>
              <a:t>if statement</a:t>
            </a:r>
            <a:r>
              <a:rPr lang="en-US" sz="2800"/>
              <a:t>’s body.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8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2800"/>
              <a:t>It only executes the code in its body if the conditional is </a:t>
            </a:r>
            <a:r>
              <a:rPr lang="en-US" sz="2800">
                <a:solidFill>
                  <a:srgbClr val="2F5496"/>
                </a:solidFill>
              </a:rPr>
              <a:t>TRUE</a:t>
            </a:r>
            <a:endParaRPr/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032" y="3275297"/>
            <a:ext cx="1743318" cy="600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650" y="1156437"/>
            <a:ext cx="2151126" cy="132453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/>
          <p:nvPr/>
        </p:nvSpPr>
        <p:spPr>
          <a:xfrm rot="5400000">
            <a:off x="1137495" y="2646328"/>
            <a:ext cx="780447" cy="4060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Definition: if-else statement</a:t>
            </a:r>
            <a:endParaRPr/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2942575" y="1369225"/>
            <a:ext cx="5572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000"/>
              <a:t>Similar to the </a:t>
            </a:r>
            <a:r>
              <a:rPr i="1" lang="en-US" sz="3000"/>
              <a:t>if statement</a:t>
            </a:r>
            <a:r>
              <a:rPr lang="en-US" sz="3000"/>
              <a:t>, the </a:t>
            </a:r>
            <a:r>
              <a:rPr i="1" lang="en-US" sz="3000"/>
              <a:t>if-else statement </a:t>
            </a:r>
            <a:r>
              <a:rPr lang="en-US" sz="3000"/>
              <a:t>also checks a conditional. 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sz="3000"/>
              <a:t>The difference is that the code in the </a:t>
            </a:r>
            <a:r>
              <a:rPr i="1" lang="en-US" sz="3000"/>
              <a:t>else</a:t>
            </a:r>
            <a:r>
              <a:rPr lang="en-US" sz="3000"/>
              <a:t> body is executed when that conditional is </a:t>
            </a:r>
            <a:r>
              <a:rPr lang="en-US" sz="3000">
                <a:solidFill>
                  <a:srgbClr val="2F5496"/>
                </a:solidFill>
              </a:rPr>
              <a:t>FALSE</a:t>
            </a:r>
            <a:endParaRPr sz="3000">
              <a:solidFill>
                <a:srgbClr val="2F5496"/>
              </a:solidFill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626" y="3193022"/>
            <a:ext cx="1819529" cy="800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625" y="1010641"/>
            <a:ext cx="1857634" cy="167663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/>
          <p:nvPr/>
        </p:nvSpPr>
        <p:spPr>
          <a:xfrm rot="5400000">
            <a:off x="1339803" y="2811180"/>
            <a:ext cx="390222" cy="2189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1363980" y="1369219"/>
            <a:ext cx="7151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Open the starter File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600"/>
              <a:buChar char="•"/>
            </a:pPr>
            <a:r>
              <a:rPr lang="en-US" sz="3600" u="sng">
                <a:solidFill>
                  <a:schemeClr val="hlink"/>
                </a:solidFill>
                <a:hlinkClick r:id="rId3"/>
              </a:rPr>
              <a:t>https://repl.it/Lesson4WarmUp</a:t>
            </a:r>
            <a:endParaRPr sz="3600"/>
          </a:p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Run the program by clicking the run button</a:t>
            </a:r>
            <a:endParaRPr sz="3600"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8907" y="3801711"/>
            <a:ext cx="2059807" cy="1243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1015163" y="1193269"/>
            <a:ext cx="7782900" cy="3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300"/>
              <a:buChar char="•"/>
            </a:pPr>
            <a:r>
              <a:rPr lang="en-US" sz="3300"/>
              <a:t>What conditional statement is used after the program asks if you like ice cream?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300"/>
          </a:p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300"/>
              <a:buChar char="•"/>
            </a:pPr>
            <a:r>
              <a:rPr lang="en-US" sz="3300"/>
              <a:t>What happens if we don’t answer with ‘yes’ exactly? (Try it and see!)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300"/>
          </a:p>
          <a:p>
            <a:pPr indent="-38100" lvl="0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1015163" y="1193269"/>
            <a:ext cx="7782900" cy="3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300"/>
              <a:buChar char="•"/>
            </a:pPr>
            <a:r>
              <a:rPr lang="en-US" sz="3300"/>
              <a:t>Change the program so that it prints “That’s too bad :(“ if the answer is ‘no’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b="1" lang="en-US" sz="3300"/>
              <a:t>Challenge: </a:t>
            </a:r>
            <a:r>
              <a:rPr lang="en-US" sz="3300"/>
              <a:t>Add “maybe” as a possible answer to the program’s ice cream question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300"/>
          </a:p>
          <a:p>
            <a:pPr indent="-38100" lvl="0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1363980" y="1369219"/>
            <a:ext cx="7151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Open the starter file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https://repl.it/Lesson4LabLecture</a:t>
            </a:r>
            <a:endParaRPr i="1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