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2647c4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6f2647c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0650" y="650392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0662" y="26684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5600700"/>
            <a:ext cx="11049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533400" y="320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Char char="•"/>
              <a:defRPr i="0" sz="2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"/>
              <a:buChar char="•"/>
              <a:defRPr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•"/>
              <a:defRPr i="0" sz="20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•"/>
              <a:defRPr i="0" sz="1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5657850"/>
            <a:ext cx="1063600" cy="10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2250" y="5734326"/>
            <a:ext cx="994326" cy="99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2250" y="5734326"/>
            <a:ext cx="994326" cy="99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5711275"/>
            <a:ext cx="994326" cy="99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document/d/13eZTmE6iLCvdLsHCDzk8pXB12sf_bDa7IBQiv88GRMg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BYTEC1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1102375" y="1626592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9600">
                <a:solidFill>
                  <a:schemeClr val="accent5"/>
                </a:solidFill>
              </a:rPr>
              <a:t>Intro to Coding: </a:t>
            </a:r>
            <a:endParaRPr b="1" i="0" sz="9600" u="none" cap="none" strike="noStrike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970662" y="3639658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36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Output, Input and Variables</a:t>
            </a:r>
            <a:endParaRPr b="1" sz="3600" u="none" cap="none" strike="noStrike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4294967295" type="body"/>
          </p:nvPr>
        </p:nvSpPr>
        <p:spPr>
          <a:xfrm>
            <a:off x="805025" y="1887625"/>
            <a:ext cx="999480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What if you want to:</a:t>
            </a:r>
            <a:endParaRPr b="1" sz="4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Ask for the </a:t>
            </a:r>
            <a:r>
              <a:rPr lang="en-US" sz="48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user’s first name</a:t>
            </a: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then ask for </a:t>
            </a:r>
            <a:r>
              <a:rPr lang="en-US" sz="48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their last name</a:t>
            </a: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and say:</a:t>
            </a:r>
            <a:endParaRPr sz="4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“Hi </a:t>
            </a:r>
            <a:r>
              <a:rPr b="1" lang="en-US" sz="48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Ada Lovelace!</a:t>
            </a:r>
            <a:r>
              <a:rPr b="1"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”</a:t>
            </a:r>
            <a:endParaRPr b="1" sz="4800">
              <a:solidFill>
                <a:schemeClr val="lt2"/>
              </a:solidFill>
            </a:endParaRPr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970350" y="0"/>
            <a:ext cx="41157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2" type="body"/>
          </p:nvPr>
        </p:nvSpPr>
        <p:spPr>
          <a:xfrm>
            <a:off x="6253800" y="2148100"/>
            <a:ext cx="56619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A placeholder for a piece of information that can change.</a:t>
            </a:r>
            <a:r>
              <a:rPr lang="en-US" sz="4800">
                <a:highlight>
                  <a:srgbClr val="FFF2CC"/>
                </a:highlight>
              </a:rPr>
              <a:t>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4800"/>
          </a:p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7124600" y="56618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What was the changing information in our program?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7332075" y="1008025"/>
            <a:ext cx="35055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Variable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973333" y="-1016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900"/>
              <a:t>Definition</a:t>
            </a:r>
            <a:r>
              <a:rPr lang="en-US" sz="4600"/>
              <a:t>: </a:t>
            </a:r>
            <a:endParaRPr sz="4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5160200" y="-899050"/>
            <a:ext cx="8656099" cy="865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-76200" y="-13525"/>
            <a:ext cx="7464600" cy="32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1013950" y="5600050"/>
            <a:ext cx="93615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600"/>
              <a:t>Practice </a:t>
            </a:r>
            <a:endParaRPr sz="9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4294967295" type="body"/>
          </p:nvPr>
        </p:nvSpPr>
        <p:spPr>
          <a:xfrm>
            <a:off x="137175" y="130575"/>
            <a:ext cx="69483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Exercises are </a:t>
            </a:r>
            <a:r>
              <a:rPr b="1"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divided into sections</a:t>
            </a:r>
            <a:r>
              <a:rPr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listed below. </a:t>
            </a:r>
            <a:endParaRPr sz="24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"/>
              <a:buChar char="●"/>
            </a:pPr>
            <a:r>
              <a:rPr b="1"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Set a timer for 30 minutes.</a:t>
            </a:r>
            <a:r>
              <a:rPr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24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"/>
              <a:buChar char="●"/>
            </a:pPr>
            <a:r>
              <a:rPr b="1"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Choose your comfort level</a:t>
            </a:r>
            <a:r>
              <a:rPr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and continue working to complete as much as possible. </a:t>
            </a:r>
            <a:endParaRPr sz="24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"/>
              <a:buChar char="●"/>
            </a:pPr>
            <a:r>
              <a:rPr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When the time is up, </a:t>
            </a:r>
            <a:r>
              <a:rPr b="1"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submit your project link</a:t>
            </a:r>
            <a:r>
              <a:rPr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for each section you attempted.</a:t>
            </a:r>
            <a:endParaRPr sz="24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48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8832950" y="1170825"/>
            <a:ext cx="48297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5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LINK</a:t>
            </a:r>
            <a:endParaRPr b="1" sz="5600"/>
          </a:p>
        </p:txBody>
      </p:sp>
      <p:grpSp>
        <p:nvGrpSpPr>
          <p:cNvPr id="186" name="Google Shape;186;p25"/>
          <p:cNvGrpSpPr/>
          <p:nvPr/>
        </p:nvGrpSpPr>
        <p:grpSpPr>
          <a:xfrm>
            <a:off x="8521464" y="3502529"/>
            <a:ext cx="3173801" cy="1838749"/>
            <a:chOff x="8955175" y="2913675"/>
            <a:chExt cx="2864700" cy="2560575"/>
          </a:xfrm>
        </p:grpSpPr>
        <p:sp>
          <p:nvSpPr>
            <p:cNvPr id="187" name="Google Shape;187;p25"/>
            <p:cNvSpPr/>
            <p:nvPr/>
          </p:nvSpPr>
          <p:spPr>
            <a:xfrm>
              <a:off x="8955175" y="2919150"/>
              <a:ext cx="2864700" cy="255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looking for a challenge? </a:t>
              </a:r>
              <a:endParaRPr sz="2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8955175" y="2913675"/>
              <a:ext cx="2864700" cy="121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Spicy </a:t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4509427" y="3502523"/>
            <a:ext cx="3173801" cy="1838749"/>
            <a:chOff x="5367300" y="2873188"/>
            <a:chExt cx="2864700" cy="2560575"/>
          </a:xfrm>
        </p:grpSpPr>
        <p:sp>
          <p:nvSpPr>
            <p:cNvPr id="190" name="Google Shape;190;p25"/>
            <p:cNvSpPr/>
            <p:nvPr/>
          </p:nvSpPr>
          <p:spPr>
            <a:xfrm>
              <a:off x="5367300" y="2878663"/>
              <a:ext cx="2864700" cy="255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0800" lvl="0" marL="22860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expanding your skills?</a:t>
              </a:r>
              <a:endParaRPr sz="2400"/>
            </a:p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24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5367300" y="2873188"/>
              <a:ext cx="2864700" cy="121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50800" lvl="0" marL="22860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Medium </a:t>
              </a: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497378" y="3502529"/>
            <a:ext cx="3173801" cy="1838749"/>
            <a:chOff x="2110075" y="2916400"/>
            <a:chExt cx="2864700" cy="2560575"/>
          </a:xfrm>
        </p:grpSpPr>
        <p:sp>
          <p:nvSpPr>
            <p:cNvPr id="193" name="Google Shape;193;p25"/>
            <p:cNvSpPr/>
            <p:nvPr/>
          </p:nvSpPr>
          <p:spPr>
            <a:xfrm>
              <a:off x="2110075" y="2921875"/>
              <a:ext cx="2864700" cy="255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50800" lvl="0" marL="22860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perfect for beginners</a:t>
              </a:r>
              <a:endParaRPr sz="24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5"/>
                  </a:solidFill>
                  <a:latin typeface="Nunito"/>
                  <a:ea typeface="Nunito"/>
                  <a:cs typeface="Nunito"/>
                  <a:sym typeface="Nunito"/>
                </a:rPr>
                <a:t> </a:t>
              </a:r>
              <a:endParaRPr sz="24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2110075" y="2916400"/>
              <a:ext cx="2864700" cy="1211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50800" lvl="0" marL="22860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2"/>
                  </a:solidFill>
                  <a:latin typeface="Nunito"/>
                  <a:ea typeface="Nunito"/>
                  <a:cs typeface="Nunito"/>
                  <a:sym typeface="Nunito"/>
                </a:rPr>
                <a:t>Mild </a:t>
              </a: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966608" y="1118125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724000" y="1846750"/>
            <a:ext cx="53034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solidFill>
                  <a:schemeClr val="hlink"/>
                </a:solidFill>
                <a:hlinkClick r:id="rId3"/>
              </a:rPr>
              <a:t>https://scratch.mit.edu</a:t>
            </a:r>
            <a:r>
              <a:rPr lang="en-US" sz="3400"/>
              <a:t> </a:t>
            </a:r>
            <a:endParaRPr sz="3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6557925" y="1756475"/>
            <a:ext cx="5337300" cy="38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853725" y="-199075"/>
            <a:ext cx="57042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853725" y="1825625"/>
            <a:ext cx="5432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Open the starter File </a:t>
            </a:r>
            <a:endParaRPr sz="42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 u="sng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http://bit.ly/BYTEC1</a:t>
            </a:r>
            <a:r>
              <a:rPr lang="en-US" sz="42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42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Run the program by </a:t>
            </a:r>
            <a:endParaRPr sz="42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clicking the flag icon</a:t>
            </a:r>
            <a:r>
              <a:rPr lang="en-US" sz="3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3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4775" y="2521575"/>
            <a:ext cx="1099525" cy="1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04375" y="4132875"/>
            <a:ext cx="4071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Flag Icon </a:t>
            </a:r>
            <a:endParaRPr b="1" sz="24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6557925" y="1756475"/>
            <a:ext cx="5337300" cy="38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750400" y="1825625"/>
            <a:ext cx="5704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Click the </a:t>
            </a:r>
            <a:r>
              <a:rPr lang="en-US" sz="4200" u="sng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i="1" lang="en-US" sz="4200" u="sng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Looks”</a:t>
            </a:r>
            <a:r>
              <a:rPr i="1" lang="en-US" sz="4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4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menu </a:t>
            </a:r>
            <a:endParaRPr sz="42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2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Add a command to make the cat say </a:t>
            </a:r>
            <a:r>
              <a:rPr lang="en-US" sz="4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b="1" lang="en-US" sz="42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Goodbye”</a:t>
            </a:r>
            <a:endParaRPr b="1" sz="42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2874" r="0" t="3623"/>
          <a:stretch/>
        </p:blipFill>
        <p:spPr>
          <a:xfrm>
            <a:off x="7287025" y="2417725"/>
            <a:ext cx="3997450" cy="26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title"/>
          </p:nvPr>
        </p:nvSpPr>
        <p:spPr>
          <a:xfrm>
            <a:off x="853725" y="-199075"/>
            <a:ext cx="57042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6557925" y="1756475"/>
            <a:ext cx="5337300" cy="38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771075" y="1825625"/>
            <a:ext cx="5544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Change the program to say:</a:t>
            </a:r>
            <a:endParaRPr sz="4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48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Hello [your name]!</a:t>
            </a:r>
            <a:endParaRPr b="1" sz="48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771075" y="-199075"/>
            <a:ext cx="57042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Warm up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2874" r="0" t="3623"/>
          <a:stretch/>
        </p:blipFill>
        <p:spPr>
          <a:xfrm>
            <a:off x="7287025" y="2417725"/>
            <a:ext cx="3997450" cy="26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6557925" y="1074550"/>
            <a:ext cx="5337300" cy="45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970350" y="0"/>
            <a:ext cx="41157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38" name="Google Shape;138;p19"/>
          <p:cNvSpPr txBox="1"/>
          <p:nvPr>
            <p:ph idx="4294967295" type="body"/>
          </p:nvPr>
        </p:nvSpPr>
        <p:spPr>
          <a:xfrm>
            <a:off x="970346" y="1908275"/>
            <a:ext cx="5419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Click the </a:t>
            </a:r>
            <a:r>
              <a:rPr lang="en-US" sz="4800" u="sng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“sensing”</a:t>
            </a: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menu</a:t>
            </a:r>
            <a:endParaRPr sz="4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Add a </a:t>
            </a:r>
            <a:r>
              <a:rPr lang="en-US" sz="48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question</a:t>
            </a: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to your program</a:t>
            </a:r>
            <a:endParaRPr sz="4800"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663" y="1205708"/>
            <a:ext cx="4115825" cy="27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2479" y="4496592"/>
            <a:ext cx="4548200" cy="7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973333" y="-1016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900"/>
              <a:t>Definition</a:t>
            </a:r>
            <a:r>
              <a:rPr lang="en-US" sz="4600"/>
              <a:t>: </a:t>
            </a:r>
            <a:endParaRPr sz="4600"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6377775" y="2252425"/>
            <a:ext cx="54141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A way to get information out of a computer. </a:t>
            </a:r>
            <a:endParaRPr sz="3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3600"/>
          </a:p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6671025" y="5434575"/>
            <a:ext cx="45366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What examples of output did we see in this program?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332075" y="1008025"/>
            <a:ext cx="35055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endParaRPr sz="4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4294967295" type="body"/>
          </p:nvPr>
        </p:nvSpPr>
        <p:spPr>
          <a:xfrm>
            <a:off x="867025" y="1784300"/>
            <a:ext cx="970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Change your program so it:</a:t>
            </a:r>
            <a:endParaRPr sz="4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Nunito"/>
              <a:buAutoNum type="arabicPeriod"/>
            </a:pP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Asks the user for their name</a:t>
            </a:r>
            <a:endParaRPr sz="4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5334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Nunito"/>
              <a:buAutoNum type="arabicPeriod"/>
            </a:pP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Prints “</a:t>
            </a:r>
            <a:r>
              <a:rPr lang="en-US" sz="48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Hi there [name]</a:t>
            </a:r>
            <a:r>
              <a:rPr lang="en-US" sz="4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”</a:t>
            </a:r>
            <a:endParaRPr sz="4800"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970350" y="0"/>
            <a:ext cx="41157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2" type="body"/>
          </p:nvPr>
        </p:nvSpPr>
        <p:spPr>
          <a:xfrm>
            <a:off x="6326175" y="2355750"/>
            <a:ext cx="55173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A way to give information to a computer.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4800"/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6884175" y="55585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What examples of input did we see in this program?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973333" y="-1016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900"/>
              <a:t>Definition</a:t>
            </a:r>
            <a:r>
              <a:rPr lang="en-US" sz="4600"/>
              <a:t>: </a:t>
            </a:r>
            <a:endParaRPr sz="4600"/>
          </a:p>
        </p:txBody>
      </p:sp>
      <p:sp>
        <p:nvSpPr>
          <p:cNvPr id="162" name="Google Shape;162;p22"/>
          <p:cNvSpPr txBox="1"/>
          <p:nvPr/>
        </p:nvSpPr>
        <p:spPr>
          <a:xfrm>
            <a:off x="7332075" y="1008025"/>
            <a:ext cx="35055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In</a:t>
            </a:r>
            <a:r>
              <a:rPr b="1" lang="en-US" sz="6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put</a:t>
            </a:r>
            <a:endParaRPr sz="4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