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b170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20b1704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6d564910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6d56491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6d564910_0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6d56491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6d564910_0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6d56491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6d564910_0_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6d56491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6d564910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6d56491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6d564910_0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6d56491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6d564910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6d564910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create practice exercises for teachers to try independently. *mild, Medium, spicy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6d564910_0_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06d56491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6d564910_0_5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6d56491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6d56491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6d5649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6d5649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6d564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6d564910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6d56491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6d564910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6d56491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6d564910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6d56491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6d564910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6d56491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6d564910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6d56491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6d564910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6d56491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6d564910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6d56491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Char char="•"/>
              <a:defRPr i="0" sz="2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•"/>
              <a:defRPr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x-_sshKt27DJnIsFqujwicC5f8QHpHlJOdEspLpYnOI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339094781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042"/>
            <a:ext cx="9144000" cy="1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5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" sz="56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5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700"/>
              <a:t>Conditionals - If Statements</a:t>
            </a:r>
            <a:endParaRPr i="1" sz="27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700"/>
          </a:p>
        </p:txBody>
      </p:sp>
      <p:sp>
        <p:nvSpPr>
          <p:cNvPr id="121" name="Google Shape;121;p22"/>
          <p:cNvSpPr txBox="1"/>
          <p:nvPr/>
        </p:nvSpPr>
        <p:spPr>
          <a:xfrm>
            <a:off x="3894816" y="4637313"/>
            <a:ext cx="51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other conditionals in Scratch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In Scratch, any place where you see a hexagon is where a conditional should go</a:t>
            </a:r>
            <a:endParaRPr sz="300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00" y="1498165"/>
            <a:ext cx="1946700" cy="21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Lecture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022425" y="1369225"/>
            <a:ext cx="64929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3429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Click the </a:t>
            </a:r>
            <a:r>
              <a:rPr i="1" lang="en" sz="3000"/>
              <a:t>Operators </a:t>
            </a:r>
            <a:r>
              <a:rPr lang="en" sz="3000"/>
              <a:t>menu</a:t>
            </a:r>
            <a:endParaRPr sz="3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We have all seen &gt; (greater than), &lt; (less than), and = (equals) in math, but we are probably not all familiar with the other hexagonal conditional operators in this menu</a:t>
            </a:r>
            <a:endParaRPr sz="30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25" y="1352075"/>
            <a:ext cx="1016950" cy="2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</a:t>
            </a:r>
            <a:r>
              <a:rPr i="1" lang="en"/>
              <a:t>and </a:t>
            </a:r>
            <a:r>
              <a:rPr b="0" lang="en"/>
              <a:t>operator</a:t>
            </a:r>
            <a:endParaRPr b="0"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The </a:t>
            </a:r>
            <a:r>
              <a:rPr i="1" lang="en" sz="3000"/>
              <a:t>and </a:t>
            </a:r>
            <a:r>
              <a:rPr lang="en" sz="3000"/>
              <a:t>operator block compares the truth value of two other conditional blocks.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3000"/>
              <a:t>If they are both true, the and conditional is true, otherwise is false</a:t>
            </a:r>
            <a:endParaRPr sz="30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2112612"/>
            <a:ext cx="2514925" cy="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</a:t>
            </a:r>
            <a:r>
              <a:rPr i="1" lang="en"/>
              <a:t>or</a:t>
            </a:r>
            <a:r>
              <a:rPr lang="en"/>
              <a:t> </a:t>
            </a:r>
            <a:r>
              <a:rPr b="0" lang="en"/>
              <a:t>operator</a:t>
            </a:r>
            <a:endParaRPr b="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The </a:t>
            </a:r>
            <a:r>
              <a:rPr i="1" lang="en" sz="3000"/>
              <a:t>or </a:t>
            </a:r>
            <a:r>
              <a:rPr lang="en" sz="3000"/>
              <a:t>operator block compares the truth value of two other conditional blocks.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3000"/>
              <a:t>If </a:t>
            </a:r>
            <a:r>
              <a:rPr b="1" lang="en" sz="3000"/>
              <a:t>either </a:t>
            </a:r>
            <a:r>
              <a:rPr lang="en" sz="3000"/>
              <a:t>is true, the or conditional is true, otherwise it is false</a:t>
            </a:r>
            <a:endParaRPr sz="30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0" y="2183700"/>
            <a:ext cx="2454675" cy="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</a:t>
            </a:r>
            <a:r>
              <a:rPr i="1" lang="en"/>
              <a:t>not </a:t>
            </a:r>
            <a:r>
              <a:rPr b="0" lang="en"/>
              <a:t>operator</a:t>
            </a:r>
            <a:endParaRPr b="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The </a:t>
            </a:r>
            <a:r>
              <a:rPr i="1" lang="en" sz="3000"/>
              <a:t>not </a:t>
            </a:r>
            <a:r>
              <a:rPr lang="en" sz="3000"/>
              <a:t>operator block checks the truth value of a single </a:t>
            </a:r>
            <a:r>
              <a:rPr lang="en" sz="3000"/>
              <a:t>conditional</a:t>
            </a:r>
            <a:r>
              <a:rPr lang="en" sz="3000"/>
              <a:t>.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3000"/>
              <a:t>It simply inverts the truth value of that </a:t>
            </a:r>
            <a:r>
              <a:rPr lang="en" sz="3000"/>
              <a:t>conditional</a:t>
            </a:r>
            <a:r>
              <a:rPr lang="en" sz="3000"/>
              <a:t>. True becomes false, false becomes true.</a:t>
            </a:r>
            <a:endParaRPr sz="30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0" y="2124069"/>
            <a:ext cx="19621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r>
              <a:rPr lang="en"/>
              <a:t>: Repeat Until</a:t>
            </a:r>
            <a:endParaRPr b="0"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Last lesson, we defined the </a:t>
            </a:r>
            <a:r>
              <a:rPr i="1" lang="en" sz="3000"/>
              <a:t>repeat until</a:t>
            </a:r>
            <a:r>
              <a:rPr lang="en" sz="3000"/>
              <a:t> block.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However, now we see that this block uses a conditional in the hexagonal space.</a:t>
            </a:r>
            <a:endParaRPr sz="3000"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1757974"/>
            <a:ext cx="2295475" cy="16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Unlike in common English, in computer science, ‘or’ is considered true if both values are true. 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For instance, I don’t think Patrick Henry would have been okay with both liberty AND death!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Lecture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3429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Add the winter hat sprite to the stage (on the squirrel) if the answer is no and when the squirrel is leaving (after he asks you about ice cream)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Reflect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628600" y="1369225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600"/>
              <a:t>Can you think of a content area in the topics that you already teach where if/else logic or conditionals could easily be integrated or is relevant?</a:t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2463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chemeClr val="hlink"/>
                </a:solidFill>
                <a:hlinkClick r:id="rId3"/>
              </a:rPr>
              <a:t>LINK</a:t>
            </a:r>
            <a:endParaRPr sz="3600"/>
          </a:p>
          <a:p>
            <a:pPr indent="-38100" lvl="0" marL="1778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/>
              <a:t>Mild - perfect for beginners</a:t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600"/>
              <a:t>Medium - expanding your skills 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/>
              <a:t>  Spicy - looking for a challenge?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https://scratch.mit.edu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Open the starter File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https://scratch.mit.edu/projects/339094781/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93700" lvl="0" marL="342900" rtl="0" algn="l"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Run the program by clicking the flag icon 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69" y="4141406"/>
            <a:ext cx="967838" cy="80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What control block is used after the squirrel asks if you like ice cream?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What is the other control block used?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8100" lvl="0" marL="520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Add your own question and answer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300"/>
              <a:t>Challenge: </a:t>
            </a:r>
            <a:r>
              <a:rPr lang="en" sz="3300"/>
              <a:t>Add “maybe” as  a possible answer to the squirrel’s ice cream question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8100" lvl="0" marL="520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Conditional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A conditional is an expression that evaluates to either true or false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if-then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565575" y="1369225"/>
            <a:ext cx="4949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This block is used to check </a:t>
            </a:r>
            <a:r>
              <a:rPr lang="en" sz="3000" u="sng"/>
              <a:t>if</a:t>
            </a:r>
            <a:r>
              <a:rPr lang="en" sz="3000"/>
              <a:t> an expression is true of false and </a:t>
            </a:r>
            <a:r>
              <a:rPr lang="en" sz="3000" u="sng"/>
              <a:t>then</a:t>
            </a:r>
            <a:r>
              <a:rPr lang="en" sz="3000"/>
              <a:t> do something if the expression is true</a:t>
            </a:r>
            <a:endParaRPr sz="30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65249"/>
            <a:ext cx="2550375" cy="1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if-then-else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This block is used to check </a:t>
            </a:r>
            <a:r>
              <a:rPr lang="en" sz="3000" u="sng"/>
              <a:t>if</a:t>
            </a:r>
            <a:r>
              <a:rPr lang="en" sz="3000"/>
              <a:t> an expression is true or false and </a:t>
            </a:r>
            <a:r>
              <a:rPr lang="en" sz="3000" u="sng"/>
              <a:t>then</a:t>
            </a:r>
            <a:r>
              <a:rPr lang="en" sz="3000"/>
              <a:t> do something if the expression is true 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u="sng"/>
              <a:t>Else</a:t>
            </a:r>
            <a:r>
              <a:rPr lang="en" sz="3000"/>
              <a:t>, if the expression is false, do something else</a:t>
            </a:r>
            <a:endParaRPr sz="30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00" y="1647177"/>
            <a:ext cx="1935501" cy="2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Lecture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3429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Add the bowl sprite to the stage if the answer is yes</a:t>
            </a:r>
            <a:endParaRPr sz="3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Add the winter hat sprite to the stage (on the squirrel’s head) if the answer is no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